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592" r:id="rId5"/>
    <p:sldId id="694" r:id="rId6"/>
    <p:sldId id="705" r:id="rId7"/>
    <p:sldId id="706" r:id="rId8"/>
    <p:sldId id="707" r:id="rId9"/>
    <p:sldId id="704" r:id="rId10"/>
    <p:sldId id="702" r:id="rId11"/>
    <p:sldId id="709" r:id="rId12"/>
    <p:sldId id="708" r:id="rId13"/>
    <p:sldId id="700" r:id="rId14"/>
    <p:sldId id="699" r:id="rId15"/>
    <p:sldId id="680" r:id="rId16"/>
    <p:sldId id="687"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7F4E20-3455-4860-822D-02106D3690AF}">
          <p14:sldIdLst>
            <p14:sldId id="592"/>
            <p14:sldId id="694"/>
            <p14:sldId id="705"/>
            <p14:sldId id="706"/>
            <p14:sldId id="707"/>
            <p14:sldId id="704"/>
            <p14:sldId id="702"/>
            <p14:sldId id="709"/>
            <p14:sldId id="708"/>
            <p14:sldId id="700"/>
            <p14:sldId id="699"/>
            <p14:sldId id="680"/>
            <p14:sldId id="687"/>
          </p14:sldIdLst>
        </p14:section>
      </p14:sectionLst>
    </p:ex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tt Durairaj" initials="SD" lastIdx="15" clrIdx="0">
    <p:extLst/>
  </p:cmAuthor>
  <p:cmAuthor id="2" name="Watson Mark (High Heald Lewes Havens CCG)" initials="WM(HLHC" lastIdx="9" clrIdx="1">
    <p:extLst/>
  </p:cmAuthor>
  <p:cmAuthor id="3" name="Steyn Johnny (HWLH CCG)" initials="SJ(C" lastIdx="2" clrIdx="2">
    <p:extLst/>
  </p:cmAuthor>
  <p:cmAuthor id="4" name="Cambridge Nicky (EH&amp;S CCG)" initials="CN(C" lastIdx="4" clrIdx="3">
    <p:extLst/>
  </p:cmAuthor>
  <p:cmAuthor id="5" name="Lodge Jane (B&amp;H CCG)" initials="LJ(C" lastIdx="1" clrIdx="4">
    <p:extLst/>
  </p:cmAuthor>
  <p:cmAuthor id="6" name="Brown-Griffith Tanya (B&amp;H CCG)" initials="BT(C" lastIdx="4"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E4E2"/>
    <a:srgbClr val="B5E9E9"/>
    <a:srgbClr val="8FD594"/>
    <a:srgbClr val="8BD9B4"/>
    <a:srgbClr val="B040B0"/>
    <a:srgbClr val="000000"/>
    <a:srgbClr val="D387D3"/>
    <a:srgbClr val="9A57CD"/>
    <a:srgbClr val="FFAB97"/>
    <a:srgbClr val="43B3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EBD835-0C71-4F8B-B29A-4E05FAE7B7BB}" v="7" dt="2020-11-10T10:15:03.243"/>
    <p1510:client id="{8418B636-5DBA-4FD2-8003-4F0B0050B820}" v="10" dt="2020-11-10T11:21:30.837"/>
    <p1510:client id="{C8127FEC-6C8D-4C1E-B908-32E0FBD55F66}" v="92" dt="2020-11-10T10:23:40.840"/>
    <p1510:client id="{F6D6359C-1B49-4941-9674-F45AD9CB0746}" v="58" dt="2020-11-10T11:08:54.144"/>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03" autoAdjust="0"/>
  </p:normalViewPr>
  <p:slideViewPr>
    <p:cSldViewPr snapToGrid="0">
      <p:cViewPr varScale="1">
        <p:scale>
          <a:sx n="84" d="100"/>
          <a:sy n="84" d="100"/>
        </p:scale>
        <p:origin x="-15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NGTON, Anabel (SUSSEX NHS COMMISSIONERS)" userId="S::anabel.carrington@nhs.net::6c6036cb-0668-46ec-b8c6-96328e839b8e" providerId="AD" clId="Web-{03EBD835-0C71-4F8B-B29A-4E05FAE7B7BB}"/>
    <pc:docChg chg="modSld">
      <pc:chgData name="CARRINGTON, Anabel (SUSSEX NHS COMMISSIONERS)" userId="S::anabel.carrington@nhs.net::6c6036cb-0668-46ec-b8c6-96328e839b8e" providerId="AD" clId="Web-{03EBD835-0C71-4F8B-B29A-4E05FAE7B7BB}" dt="2020-11-10T10:15:02.712" v="5" actId="20577"/>
      <pc:docMkLst>
        <pc:docMk/>
      </pc:docMkLst>
      <pc:sldChg chg="modSp">
        <pc:chgData name="CARRINGTON, Anabel (SUSSEX NHS COMMISSIONERS)" userId="S::anabel.carrington@nhs.net::6c6036cb-0668-46ec-b8c6-96328e839b8e" providerId="AD" clId="Web-{03EBD835-0C71-4F8B-B29A-4E05FAE7B7BB}" dt="2020-11-10T10:15:02.712" v="4" actId="20577"/>
        <pc:sldMkLst>
          <pc:docMk/>
          <pc:sldMk cId="764724719" sldId="592"/>
        </pc:sldMkLst>
        <pc:spChg chg="mod">
          <ac:chgData name="CARRINGTON, Anabel (SUSSEX NHS COMMISSIONERS)" userId="S::anabel.carrington@nhs.net::6c6036cb-0668-46ec-b8c6-96328e839b8e" providerId="AD" clId="Web-{03EBD835-0C71-4F8B-B29A-4E05FAE7B7BB}" dt="2020-11-10T10:15:02.712" v="4" actId="20577"/>
          <ac:spMkLst>
            <pc:docMk/>
            <pc:sldMk cId="764724719" sldId="592"/>
            <ac:spMk id="2" creationId="{00000000-0000-0000-0000-000000000000}"/>
          </ac:spMkLst>
        </pc:spChg>
      </pc:sldChg>
    </pc:docChg>
  </pc:docChgLst>
  <pc:docChgLst>
    <pc:chgData clId="Web-{F6D6359C-1B49-4941-9674-F45AD9CB0746}"/>
    <pc:docChg chg="modSld">
      <pc:chgData name="" userId="" providerId="" clId="Web-{F6D6359C-1B49-4941-9674-F45AD9CB0746}" dt="2020-11-10T11:08:14.862" v="21" actId="20577"/>
      <pc:docMkLst>
        <pc:docMk/>
      </pc:docMkLst>
      <pc:sldChg chg="modSp">
        <pc:chgData name="" userId="" providerId="" clId="Web-{F6D6359C-1B49-4941-9674-F45AD9CB0746}" dt="2020-11-10T11:08:14.862" v="20" actId="20577"/>
        <pc:sldMkLst>
          <pc:docMk/>
          <pc:sldMk cId="764724719" sldId="592"/>
        </pc:sldMkLst>
        <pc:spChg chg="mod">
          <ac:chgData name="" userId="" providerId="" clId="Web-{F6D6359C-1B49-4941-9674-F45AD9CB0746}" dt="2020-11-10T11:08:14.862" v="20" actId="20577"/>
          <ac:spMkLst>
            <pc:docMk/>
            <pc:sldMk cId="764724719" sldId="592"/>
            <ac:spMk id="2" creationId="{00000000-0000-0000-0000-000000000000}"/>
          </ac:spMkLst>
        </pc:spChg>
      </pc:sldChg>
    </pc:docChg>
  </pc:docChgLst>
  <pc:docChgLst>
    <pc:chgData name="CARRINGTON, Anabel (SUSSEX NHS COMMISSIONERS)" userId="S::anabel.carrington@nhs.net::6c6036cb-0668-46ec-b8c6-96328e839b8e" providerId="AD" clId="Web-{C8127FEC-6C8D-4C1E-B908-32E0FBD55F66}"/>
    <pc:docChg chg="modSld">
      <pc:chgData name="CARRINGTON, Anabel (SUSSEX NHS COMMISSIONERS)" userId="S::anabel.carrington@nhs.net::6c6036cb-0668-46ec-b8c6-96328e839b8e" providerId="AD" clId="Web-{C8127FEC-6C8D-4C1E-B908-32E0FBD55F66}" dt="2020-11-10T10:23:36.636" v="87" actId="20577"/>
      <pc:docMkLst>
        <pc:docMk/>
      </pc:docMkLst>
      <pc:sldChg chg="modSp">
        <pc:chgData name="CARRINGTON, Anabel (SUSSEX NHS COMMISSIONERS)" userId="S::anabel.carrington@nhs.net::6c6036cb-0668-46ec-b8c6-96328e839b8e" providerId="AD" clId="Web-{C8127FEC-6C8D-4C1E-B908-32E0FBD55F66}" dt="2020-11-10T10:23:25.167" v="80" actId="20577"/>
        <pc:sldMkLst>
          <pc:docMk/>
          <pc:sldMk cId="1107155623" sldId="654"/>
        </pc:sldMkLst>
        <pc:spChg chg="mod">
          <ac:chgData name="CARRINGTON, Anabel (SUSSEX NHS COMMISSIONERS)" userId="S::anabel.carrington@nhs.net::6c6036cb-0668-46ec-b8c6-96328e839b8e" providerId="AD" clId="Web-{C8127FEC-6C8D-4C1E-B908-32E0FBD55F66}" dt="2020-11-10T10:23:14.151" v="65" actId="20577"/>
          <ac:spMkLst>
            <pc:docMk/>
            <pc:sldMk cId="1107155623" sldId="654"/>
            <ac:spMk id="2" creationId="{00000000-0000-0000-0000-000000000000}"/>
          </ac:spMkLst>
        </pc:spChg>
        <pc:spChg chg="mod">
          <ac:chgData name="CARRINGTON, Anabel (SUSSEX NHS COMMISSIONERS)" userId="S::anabel.carrington@nhs.net::6c6036cb-0668-46ec-b8c6-96328e839b8e" providerId="AD" clId="Web-{C8127FEC-6C8D-4C1E-B908-32E0FBD55F66}" dt="2020-11-10T10:23:25.167" v="80" actId="20577"/>
          <ac:spMkLst>
            <pc:docMk/>
            <pc:sldMk cId="1107155623" sldId="654"/>
            <ac:spMk id="3" creationId="{00000000-0000-0000-0000-000000000000}"/>
          </ac:spMkLst>
        </pc:spChg>
      </pc:sldChg>
      <pc:sldChg chg="modSp">
        <pc:chgData name="CARRINGTON, Anabel (SUSSEX NHS COMMISSIONERS)" userId="S::anabel.carrington@nhs.net::6c6036cb-0668-46ec-b8c6-96328e839b8e" providerId="AD" clId="Web-{C8127FEC-6C8D-4C1E-B908-32E0FBD55F66}" dt="2020-11-10T10:23:36.636" v="87" actId="20577"/>
        <pc:sldMkLst>
          <pc:docMk/>
          <pc:sldMk cId="1438178066" sldId="668"/>
        </pc:sldMkLst>
        <pc:spChg chg="mod">
          <ac:chgData name="CARRINGTON, Anabel (SUSSEX NHS COMMISSIONERS)" userId="S::anabel.carrington@nhs.net::6c6036cb-0668-46ec-b8c6-96328e839b8e" providerId="AD" clId="Web-{C8127FEC-6C8D-4C1E-B908-32E0FBD55F66}" dt="2020-11-10T10:23:36.636" v="87" actId="20577"/>
          <ac:spMkLst>
            <pc:docMk/>
            <pc:sldMk cId="1438178066" sldId="668"/>
            <ac:spMk id="3" creationId="{00000000-0000-0000-0000-000000000000}"/>
          </ac:spMkLst>
        </pc:spChg>
      </pc:sldChg>
    </pc:docChg>
  </pc:docChgLst>
  <pc:docChgLst>
    <pc:chgData name="CARRINGTON, Anabel (SUSSEX NHS COMMISSIONERS)" userId="S::anabel.carrington@nhs.net::6c6036cb-0668-46ec-b8c6-96328e839b8e" providerId="AD" clId="Web-{F6D6359C-1B49-4941-9674-F45AD9CB0746}"/>
    <pc:docChg chg="modSld">
      <pc:chgData name="CARRINGTON, Anabel (SUSSEX NHS COMMISSIONERS)" userId="S::anabel.carrington@nhs.net::6c6036cb-0668-46ec-b8c6-96328e839b8e" providerId="AD" clId="Web-{F6D6359C-1B49-4941-9674-F45AD9CB0746}" dt="2020-11-10T11:08:54.144" v="34" actId="20577"/>
      <pc:docMkLst>
        <pc:docMk/>
      </pc:docMkLst>
      <pc:sldChg chg="modSp">
        <pc:chgData name="CARRINGTON, Anabel (SUSSEX NHS COMMISSIONERS)" userId="S::anabel.carrington@nhs.net::6c6036cb-0668-46ec-b8c6-96328e839b8e" providerId="AD" clId="Web-{F6D6359C-1B49-4941-9674-F45AD9CB0746}" dt="2020-11-10T11:08:54.128" v="33" actId="20577"/>
        <pc:sldMkLst>
          <pc:docMk/>
          <pc:sldMk cId="764724719" sldId="592"/>
        </pc:sldMkLst>
        <pc:spChg chg="mod">
          <ac:chgData name="CARRINGTON, Anabel (SUSSEX NHS COMMISSIONERS)" userId="S::anabel.carrington@nhs.net::6c6036cb-0668-46ec-b8c6-96328e839b8e" providerId="AD" clId="Web-{F6D6359C-1B49-4941-9674-F45AD9CB0746}" dt="2020-11-10T11:08:54.128" v="33" actId="20577"/>
          <ac:spMkLst>
            <pc:docMk/>
            <pc:sldMk cId="764724719" sldId="592"/>
            <ac:spMk id="2" creationId="{00000000-0000-0000-0000-000000000000}"/>
          </ac:spMkLst>
        </pc:spChg>
      </pc:sldChg>
    </pc:docChg>
  </pc:docChgLst>
  <pc:docChgLst>
    <pc:chgData name="CARRINGTON, Anabel (SUSSEX NHS COMMISSIONERS)" userId="S::anabel.carrington@nhs.net::6c6036cb-0668-46ec-b8c6-96328e839b8e" providerId="AD" clId="Web-{8418B636-5DBA-4FD2-8003-4F0B0050B820}"/>
    <pc:docChg chg="modSld">
      <pc:chgData name="CARRINGTON, Anabel (SUSSEX NHS COMMISSIONERS)" userId="S::anabel.carrington@nhs.net::6c6036cb-0668-46ec-b8c6-96328e839b8e" providerId="AD" clId="Web-{8418B636-5DBA-4FD2-8003-4F0B0050B820}" dt="2020-11-10T11:21:30.837" v="8" actId="20577"/>
      <pc:docMkLst>
        <pc:docMk/>
      </pc:docMkLst>
      <pc:sldChg chg="modSp">
        <pc:chgData name="CARRINGTON, Anabel (SUSSEX NHS COMMISSIONERS)" userId="S::anabel.carrington@nhs.net::6c6036cb-0668-46ec-b8c6-96328e839b8e" providerId="AD" clId="Web-{8418B636-5DBA-4FD2-8003-4F0B0050B820}" dt="2020-11-10T11:19:45.206" v="3" actId="20577"/>
        <pc:sldMkLst>
          <pc:docMk/>
          <pc:sldMk cId="1107155623" sldId="654"/>
        </pc:sldMkLst>
        <pc:spChg chg="mod">
          <ac:chgData name="CARRINGTON, Anabel (SUSSEX NHS COMMISSIONERS)" userId="S::anabel.carrington@nhs.net::6c6036cb-0668-46ec-b8c6-96328e839b8e" providerId="AD" clId="Web-{8418B636-5DBA-4FD2-8003-4F0B0050B820}" dt="2020-11-10T11:19:45.206" v="3" actId="20577"/>
          <ac:spMkLst>
            <pc:docMk/>
            <pc:sldMk cId="1107155623" sldId="654"/>
            <ac:spMk id="3" creationId="{00000000-0000-0000-0000-000000000000}"/>
          </ac:spMkLst>
        </pc:spChg>
      </pc:sldChg>
      <pc:sldChg chg="modSp">
        <pc:chgData name="CARRINGTON, Anabel (SUSSEX NHS COMMISSIONERS)" userId="S::anabel.carrington@nhs.net::6c6036cb-0668-46ec-b8c6-96328e839b8e" providerId="AD" clId="Web-{8418B636-5DBA-4FD2-8003-4F0B0050B820}" dt="2020-11-10T11:21:30.837" v="8" actId="20577"/>
        <pc:sldMkLst>
          <pc:docMk/>
          <pc:sldMk cId="3822464017" sldId="687"/>
        </pc:sldMkLst>
        <pc:spChg chg="mod">
          <ac:chgData name="CARRINGTON, Anabel (SUSSEX NHS COMMISSIONERS)" userId="S::anabel.carrington@nhs.net::6c6036cb-0668-46ec-b8c6-96328e839b8e" providerId="AD" clId="Web-{8418B636-5DBA-4FD2-8003-4F0B0050B820}" dt="2020-11-10T11:21:30.837" v="8" actId="20577"/>
          <ac:spMkLst>
            <pc:docMk/>
            <pc:sldMk cId="3822464017" sldId="687"/>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0A5B90-7FD0-400E-A5F3-4FB24709B18F}" type="doc">
      <dgm:prSet loTypeId="urn:diagrams.loki3.com/VaryingWidthList" loCatId="list" qsTypeId="urn:microsoft.com/office/officeart/2005/8/quickstyle/simple1" qsCatId="simple" csTypeId="urn:microsoft.com/office/officeart/2005/8/colors/accent1_2" csCatId="accent1" phldr="1"/>
      <dgm:spPr/>
    </dgm:pt>
    <dgm:pt modelId="{904B9344-3121-450C-850F-E47D86B58C5B}">
      <dgm:prSet phldrT="[Text]">
        <dgm:style>
          <a:lnRef idx="2">
            <a:schemeClr val="accent1"/>
          </a:lnRef>
          <a:fillRef idx="1">
            <a:schemeClr val="lt1"/>
          </a:fillRef>
          <a:effectRef idx="0">
            <a:schemeClr val="accent1"/>
          </a:effectRef>
          <a:fontRef idx="minor">
            <a:schemeClr val="dk1"/>
          </a:fontRef>
        </dgm:style>
      </dgm:prSet>
      <dgm:spPr/>
      <dgm:t>
        <a:bodyPr/>
        <a:lstStyle/>
        <a:p>
          <a:r>
            <a:rPr lang="en-GB" dirty="0"/>
            <a:t>1980 – The Black Report</a:t>
          </a:r>
        </a:p>
      </dgm:t>
    </dgm:pt>
    <dgm:pt modelId="{2BDBC8E2-43C7-4268-892A-E8B0D8FBC07A}" type="parTrans" cxnId="{2432FA68-6679-40AD-A4D8-9004C64FAA12}">
      <dgm:prSet/>
      <dgm:spPr/>
      <dgm:t>
        <a:bodyPr/>
        <a:lstStyle/>
        <a:p>
          <a:endParaRPr lang="en-GB"/>
        </a:p>
      </dgm:t>
    </dgm:pt>
    <dgm:pt modelId="{5041804E-7ABB-4A5E-918A-737DD5FBD91B}" type="sibTrans" cxnId="{2432FA68-6679-40AD-A4D8-9004C64FAA12}">
      <dgm:prSet/>
      <dgm:spPr/>
      <dgm:t>
        <a:bodyPr/>
        <a:lstStyle/>
        <a:p>
          <a:endParaRPr lang="en-GB"/>
        </a:p>
      </dgm:t>
    </dgm:pt>
    <dgm:pt modelId="{28A25F11-9549-4745-B8D6-5DA6A1EEDB79}">
      <dgm:prSet phldrT="[Text]">
        <dgm:style>
          <a:lnRef idx="2">
            <a:schemeClr val="accent1"/>
          </a:lnRef>
          <a:fillRef idx="1">
            <a:schemeClr val="lt1"/>
          </a:fillRef>
          <a:effectRef idx="0">
            <a:schemeClr val="accent1"/>
          </a:effectRef>
          <a:fontRef idx="minor">
            <a:schemeClr val="dk1"/>
          </a:fontRef>
        </dgm:style>
      </dgm:prSet>
      <dgm:spPr/>
      <dgm:t>
        <a:bodyPr/>
        <a:lstStyle/>
        <a:p>
          <a:r>
            <a:rPr lang="en-GB" dirty="0"/>
            <a:t>1997 – Macpherson Report </a:t>
          </a:r>
        </a:p>
      </dgm:t>
    </dgm:pt>
    <dgm:pt modelId="{55631C26-978A-4C92-99D8-E6906026AA35}" type="parTrans" cxnId="{9E9F437C-F002-43BF-96AC-6423FEDD5611}">
      <dgm:prSet/>
      <dgm:spPr/>
      <dgm:t>
        <a:bodyPr/>
        <a:lstStyle/>
        <a:p>
          <a:endParaRPr lang="en-GB"/>
        </a:p>
      </dgm:t>
    </dgm:pt>
    <dgm:pt modelId="{FF12D172-BA62-47A6-91B1-810F8894FD23}" type="sibTrans" cxnId="{9E9F437C-F002-43BF-96AC-6423FEDD5611}">
      <dgm:prSet/>
      <dgm:spPr/>
      <dgm:t>
        <a:bodyPr/>
        <a:lstStyle/>
        <a:p>
          <a:endParaRPr lang="en-GB"/>
        </a:p>
      </dgm:t>
    </dgm:pt>
    <dgm:pt modelId="{593DEAC9-600B-4856-AD9C-EFF8B38C438F}">
      <dgm:prSet phldrT="[Text]">
        <dgm:style>
          <a:lnRef idx="2">
            <a:schemeClr val="accent1"/>
          </a:lnRef>
          <a:fillRef idx="1">
            <a:schemeClr val="lt1"/>
          </a:fillRef>
          <a:effectRef idx="0">
            <a:schemeClr val="accent1"/>
          </a:effectRef>
          <a:fontRef idx="minor">
            <a:schemeClr val="dk1"/>
          </a:fontRef>
        </dgm:style>
      </dgm:prSet>
      <dgm:spPr/>
      <dgm:t>
        <a:bodyPr/>
        <a:lstStyle/>
        <a:p>
          <a:r>
            <a:rPr lang="en-GB" dirty="0"/>
            <a:t>2010 – Marmot report </a:t>
          </a:r>
        </a:p>
      </dgm:t>
    </dgm:pt>
    <dgm:pt modelId="{5463376D-648F-40F4-B2A8-C9CD2EA864A0}" type="parTrans" cxnId="{9C9C592B-8C77-4EB3-9B0A-5D516F4E2C5D}">
      <dgm:prSet/>
      <dgm:spPr/>
      <dgm:t>
        <a:bodyPr/>
        <a:lstStyle/>
        <a:p>
          <a:endParaRPr lang="en-GB"/>
        </a:p>
      </dgm:t>
    </dgm:pt>
    <dgm:pt modelId="{5647483D-1877-4C3A-9EE4-9E4D2DB847C0}" type="sibTrans" cxnId="{9C9C592B-8C77-4EB3-9B0A-5D516F4E2C5D}">
      <dgm:prSet/>
      <dgm:spPr/>
      <dgm:t>
        <a:bodyPr/>
        <a:lstStyle/>
        <a:p>
          <a:endParaRPr lang="en-GB"/>
        </a:p>
      </dgm:t>
    </dgm:pt>
    <dgm:pt modelId="{D6FEAC88-848F-47BE-A20B-D022EF02D914}">
      <dgm:prSet>
        <dgm:style>
          <a:lnRef idx="2">
            <a:schemeClr val="accent1"/>
          </a:lnRef>
          <a:fillRef idx="1">
            <a:schemeClr val="lt1"/>
          </a:fillRef>
          <a:effectRef idx="0">
            <a:schemeClr val="accent1"/>
          </a:effectRef>
          <a:fontRef idx="minor">
            <a:schemeClr val="dk1"/>
          </a:fontRef>
        </dgm:style>
      </dgm:prSet>
      <dgm:spPr/>
      <dgm:t>
        <a:bodyPr/>
        <a:lstStyle/>
        <a:p>
          <a:r>
            <a:rPr lang="en-GB" dirty="0"/>
            <a:t>2017 – Race Disparity Audit</a:t>
          </a:r>
        </a:p>
      </dgm:t>
    </dgm:pt>
    <dgm:pt modelId="{C9787028-AA61-4EDE-BEF8-22F7BBFC73D3}" type="parTrans" cxnId="{C5DA2197-F90A-4794-81DA-2DE6D6DFB9FD}">
      <dgm:prSet/>
      <dgm:spPr/>
      <dgm:t>
        <a:bodyPr/>
        <a:lstStyle/>
        <a:p>
          <a:endParaRPr lang="en-GB"/>
        </a:p>
      </dgm:t>
    </dgm:pt>
    <dgm:pt modelId="{CD57F399-E8BD-4EC2-B9D6-6F168E2EF601}" type="sibTrans" cxnId="{C5DA2197-F90A-4794-81DA-2DE6D6DFB9FD}">
      <dgm:prSet/>
      <dgm:spPr/>
      <dgm:t>
        <a:bodyPr/>
        <a:lstStyle/>
        <a:p>
          <a:endParaRPr lang="en-GB"/>
        </a:p>
      </dgm:t>
    </dgm:pt>
    <dgm:pt modelId="{2355BF2B-7BB4-414F-9ED5-5B2FC5347DB1}">
      <dgm:prSet>
        <dgm:style>
          <a:lnRef idx="2">
            <a:schemeClr val="accent1"/>
          </a:lnRef>
          <a:fillRef idx="1">
            <a:schemeClr val="lt1"/>
          </a:fillRef>
          <a:effectRef idx="0">
            <a:schemeClr val="accent1"/>
          </a:effectRef>
          <a:fontRef idx="minor">
            <a:schemeClr val="dk1"/>
          </a:fontRef>
        </dgm:style>
      </dgm:prSet>
      <dgm:spPr/>
      <dgm:t>
        <a:bodyPr/>
        <a:lstStyle/>
        <a:p>
          <a:r>
            <a:rPr lang="en-GB" dirty="0"/>
            <a:t>2017 – Lammy Review</a:t>
          </a:r>
        </a:p>
      </dgm:t>
    </dgm:pt>
    <dgm:pt modelId="{0BB0EE19-9CCE-4EFF-B459-EA615B948733}" type="parTrans" cxnId="{97F64A0D-3264-4C87-9463-B87C22645074}">
      <dgm:prSet/>
      <dgm:spPr/>
      <dgm:t>
        <a:bodyPr/>
        <a:lstStyle/>
        <a:p>
          <a:endParaRPr lang="en-GB"/>
        </a:p>
      </dgm:t>
    </dgm:pt>
    <dgm:pt modelId="{7E074E6B-6D05-4C7E-8239-874F1BAC88A4}" type="sibTrans" cxnId="{97F64A0D-3264-4C87-9463-B87C22645074}">
      <dgm:prSet/>
      <dgm:spPr/>
      <dgm:t>
        <a:bodyPr/>
        <a:lstStyle/>
        <a:p>
          <a:endParaRPr lang="en-GB"/>
        </a:p>
      </dgm:t>
    </dgm:pt>
    <dgm:pt modelId="{28810FC9-D272-4D8D-8404-2A10D0404905}">
      <dgm:prSet>
        <dgm:style>
          <a:lnRef idx="2">
            <a:schemeClr val="accent1"/>
          </a:lnRef>
          <a:fillRef idx="1">
            <a:schemeClr val="lt1"/>
          </a:fillRef>
          <a:effectRef idx="0">
            <a:schemeClr val="accent1"/>
          </a:effectRef>
          <a:fontRef idx="minor">
            <a:schemeClr val="dk1"/>
          </a:fontRef>
        </dgm:style>
      </dgm:prSet>
      <dgm:spPr/>
      <dgm:t>
        <a:bodyPr/>
        <a:lstStyle/>
        <a:p>
          <a:r>
            <a:rPr lang="en-GB" dirty="0"/>
            <a:t>2017 -McGregor-Smith Review   </a:t>
          </a:r>
        </a:p>
      </dgm:t>
    </dgm:pt>
    <dgm:pt modelId="{0DE5FFF1-B0B9-43C0-B0F1-1F130F3DDA4F}" type="parTrans" cxnId="{F04EB49C-D014-4FD6-86C6-9FF7A5BD6471}">
      <dgm:prSet/>
      <dgm:spPr/>
      <dgm:t>
        <a:bodyPr/>
        <a:lstStyle/>
        <a:p>
          <a:endParaRPr lang="en-GB"/>
        </a:p>
      </dgm:t>
    </dgm:pt>
    <dgm:pt modelId="{E6C575EC-7B66-483F-9D52-3D2E0DD34007}" type="sibTrans" cxnId="{F04EB49C-D014-4FD6-86C6-9FF7A5BD6471}">
      <dgm:prSet/>
      <dgm:spPr/>
      <dgm:t>
        <a:bodyPr/>
        <a:lstStyle/>
        <a:p>
          <a:endParaRPr lang="en-GB"/>
        </a:p>
      </dgm:t>
    </dgm:pt>
    <dgm:pt modelId="{3D41CAA9-0774-4A8E-9BDF-557435A44D51}">
      <dgm:prSet>
        <dgm:style>
          <a:lnRef idx="2">
            <a:schemeClr val="accent1"/>
          </a:lnRef>
          <a:fillRef idx="1">
            <a:schemeClr val="lt1"/>
          </a:fillRef>
          <a:effectRef idx="0">
            <a:schemeClr val="accent1"/>
          </a:effectRef>
          <a:fontRef idx="minor">
            <a:schemeClr val="dk1"/>
          </a:fontRef>
        </dgm:style>
      </dgm:prSet>
      <dgm:spPr/>
      <dgm:t>
        <a:bodyPr/>
        <a:lstStyle/>
        <a:p>
          <a:r>
            <a:rPr lang="en-GB" dirty="0"/>
            <a:t>2020 – Windrush Review  </a:t>
          </a:r>
        </a:p>
      </dgm:t>
    </dgm:pt>
    <dgm:pt modelId="{502DDA3E-B750-4A6F-8CF9-6ADAF920F0BC}" type="parTrans" cxnId="{3F1BB59C-B8CE-4025-A1DE-B1A500A4FA47}">
      <dgm:prSet/>
      <dgm:spPr/>
      <dgm:t>
        <a:bodyPr/>
        <a:lstStyle/>
        <a:p>
          <a:endParaRPr lang="en-GB"/>
        </a:p>
      </dgm:t>
    </dgm:pt>
    <dgm:pt modelId="{3B33D31D-AF52-499C-BD78-0A5BA034F364}" type="sibTrans" cxnId="{3F1BB59C-B8CE-4025-A1DE-B1A500A4FA47}">
      <dgm:prSet/>
      <dgm:spPr/>
      <dgm:t>
        <a:bodyPr/>
        <a:lstStyle/>
        <a:p>
          <a:endParaRPr lang="en-GB"/>
        </a:p>
      </dgm:t>
    </dgm:pt>
    <dgm:pt modelId="{11C783C3-5632-4280-8E0E-34A0713EDF38}">
      <dgm:prSet>
        <dgm:style>
          <a:lnRef idx="2">
            <a:schemeClr val="accent1"/>
          </a:lnRef>
          <a:fillRef idx="1">
            <a:schemeClr val="lt1"/>
          </a:fillRef>
          <a:effectRef idx="0">
            <a:schemeClr val="accent1"/>
          </a:effectRef>
          <a:fontRef idx="minor">
            <a:schemeClr val="dk1"/>
          </a:fontRef>
        </dgm:style>
      </dgm:prSet>
      <dgm:spPr/>
      <dgm:t>
        <a:bodyPr/>
        <a:lstStyle/>
        <a:p>
          <a:r>
            <a:rPr lang="en-GB" dirty="0"/>
            <a:t>2020</a:t>
          </a:r>
          <a:r>
            <a:rPr lang="en-GB" baseline="0" dirty="0"/>
            <a:t> – Marmot Review, 10 years on</a:t>
          </a:r>
          <a:endParaRPr lang="en-GB" dirty="0"/>
        </a:p>
      </dgm:t>
    </dgm:pt>
    <dgm:pt modelId="{9A626915-712E-4491-BA38-96A4B2628086}" type="parTrans" cxnId="{11F93870-B78F-4C62-B3B7-3FEC19A31B3D}">
      <dgm:prSet/>
      <dgm:spPr/>
      <dgm:t>
        <a:bodyPr/>
        <a:lstStyle/>
        <a:p>
          <a:endParaRPr lang="en-GB"/>
        </a:p>
      </dgm:t>
    </dgm:pt>
    <dgm:pt modelId="{205EA908-B96A-436E-BBA9-200C28C81B3C}" type="sibTrans" cxnId="{11F93870-B78F-4C62-B3B7-3FEC19A31B3D}">
      <dgm:prSet/>
      <dgm:spPr/>
      <dgm:t>
        <a:bodyPr/>
        <a:lstStyle/>
        <a:p>
          <a:endParaRPr lang="en-GB"/>
        </a:p>
      </dgm:t>
    </dgm:pt>
    <dgm:pt modelId="{F28C7D28-0A99-44E1-8601-1AFFA8F6F04D}">
      <dgm:prSet>
        <dgm:style>
          <a:lnRef idx="2">
            <a:schemeClr val="accent1"/>
          </a:lnRef>
          <a:fillRef idx="1">
            <a:schemeClr val="lt1"/>
          </a:fillRef>
          <a:effectRef idx="0">
            <a:schemeClr val="accent1"/>
          </a:effectRef>
          <a:fontRef idx="minor">
            <a:schemeClr val="dk1"/>
          </a:fontRef>
        </dgm:style>
      </dgm:prSet>
      <dgm:spPr/>
      <dgm:t>
        <a:bodyPr/>
        <a:lstStyle/>
        <a:p>
          <a:r>
            <a:rPr lang="en-GB" dirty="0"/>
            <a:t>2020 – Public Health England – Covid-19  Disparities</a:t>
          </a:r>
        </a:p>
      </dgm:t>
    </dgm:pt>
    <dgm:pt modelId="{EC4B4ECB-C52C-44CA-9DB5-00FD7462AF8C}" type="parTrans" cxnId="{27CCDB3C-464A-4A8D-B083-FA5E421A7780}">
      <dgm:prSet/>
      <dgm:spPr/>
      <dgm:t>
        <a:bodyPr/>
        <a:lstStyle/>
        <a:p>
          <a:endParaRPr lang="en-GB"/>
        </a:p>
      </dgm:t>
    </dgm:pt>
    <dgm:pt modelId="{B828D4C9-8DB5-4DE4-B36A-6CCC8C1A1261}" type="sibTrans" cxnId="{27CCDB3C-464A-4A8D-B083-FA5E421A7780}">
      <dgm:prSet/>
      <dgm:spPr/>
      <dgm:t>
        <a:bodyPr/>
        <a:lstStyle/>
        <a:p>
          <a:endParaRPr lang="en-GB"/>
        </a:p>
      </dgm:t>
    </dgm:pt>
    <dgm:pt modelId="{8BB55DEC-A76A-42B1-B90F-FFE92A67B502}" type="pres">
      <dgm:prSet presAssocID="{D20A5B90-7FD0-400E-A5F3-4FB24709B18F}" presName="Name0" presStyleCnt="0">
        <dgm:presLayoutVars>
          <dgm:resizeHandles/>
        </dgm:presLayoutVars>
      </dgm:prSet>
      <dgm:spPr/>
    </dgm:pt>
    <dgm:pt modelId="{4287C47A-4A6A-49F6-AC15-48F5D5EA8807}" type="pres">
      <dgm:prSet presAssocID="{904B9344-3121-450C-850F-E47D86B58C5B}" presName="text" presStyleLbl="node1" presStyleIdx="0" presStyleCnt="9">
        <dgm:presLayoutVars>
          <dgm:bulletEnabled val="1"/>
        </dgm:presLayoutVars>
      </dgm:prSet>
      <dgm:spPr/>
      <dgm:t>
        <a:bodyPr/>
        <a:lstStyle/>
        <a:p>
          <a:endParaRPr lang="en-US"/>
        </a:p>
      </dgm:t>
    </dgm:pt>
    <dgm:pt modelId="{C678CC82-21E1-4431-A34C-E4A148DB531C}" type="pres">
      <dgm:prSet presAssocID="{5041804E-7ABB-4A5E-918A-737DD5FBD91B}" presName="space" presStyleCnt="0"/>
      <dgm:spPr/>
    </dgm:pt>
    <dgm:pt modelId="{D101A028-55D6-4C97-A15D-3EBD6948ECD6}" type="pres">
      <dgm:prSet presAssocID="{28A25F11-9549-4745-B8D6-5DA6A1EEDB79}" presName="text" presStyleLbl="node1" presStyleIdx="1" presStyleCnt="9">
        <dgm:presLayoutVars>
          <dgm:bulletEnabled val="1"/>
        </dgm:presLayoutVars>
      </dgm:prSet>
      <dgm:spPr/>
      <dgm:t>
        <a:bodyPr/>
        <a:lstStyle/>
        <a:p>
          <a:endParaRPr lang="en-US"/>
        </a:p>
      </dgm:t>
    </dgm:pt>
    <dgm:pt modelId="{52D3A3C4-CA7E-463A-9922-DFEACD263E37}" type="pres">
      <dgm:prSet presAssocID="{FF12D172-BA62-47A6-91B1-810F8894FD23}" presName="space" presStyleCnt="0"/>
      <dgm:spPr/>
    </dgm:pt>
    <dgm:pt modelId="{925122D4-3573-4DC3-A326-21EA86CBA803}" type="pres">
      <dgm:prSet presAssocID="{593DEAC9-600B-4856-AD9C-EFF8B38C438F}" presName="text" presStyleLbl="node1" presStyleIdx="2" presStyleCnt="9">
        <dgm:presLayoutVars>
          <dgm:bulletEnabled val="1"/>
        </dgm:presLayoutVars>
      </dgm:prSet>
      <dgm:spPr/>
      <dgm:t>
        <a:bodyPr/>
        <a:lstStyle/>
        <a:p>
          <a:endParaRPr lang="en-US"/>
        </a:p>
      </dgm:t>
    </dgm:pt>
    <dgm:pt modelId="{568995F4-8B12-47FC-860B-97780242C4E1}" type="pres">
      <dgm:prSet presAssocID="{5647483D-1877-4C3A-9EE4-9E4D2DB847C0}" presName="space" presStyleCnt="0"/>
      <dgm:spPr/>
    </dgm:pt>
    <dgm:pt modelId="{35C4827A-0F96-4817-8BF8-6DEA211A805E}" type="pres">
      <dgm:prSet presAssocID="{D6FEAC88-848F-47BE-A20B-D022EF02D914}" presName="text" presStyleLbl="node1" presStyleIdx="3" presStyleCnt="9">
        <dgm:presLayoutVars>
          <dgm:bulletEnabled val="1"/>
        </dgm:presLayoutVars>
      </dgm:prSet>
      <dgm:spPr/>
      <dgm:t>
        <a:bodyPr/>
        <a:lstStyle/>
        <a:p>
          <a:endParaRPr lang="en-US"/>
        </a:p>
      </dgm:t>
    </dgm:pt>
    <dgm:pt modelId="{75460819-F51B-4776-A424-00FC85B45DA8}" type="pres">
      <dgm:prSet presAssocID="{CD57F399-E8BD-4EC2-B9D6-6F168E2EF601}" presName="space" presStyleCnt="0"/>
      <dgm:spPr/>
    </dgm:pt>
    <dgm:pt modelId="{18DBB846-6E94-4E4B-84D8-3704DA176E3A}" type="pres">
      <dgm:prSet presAssocID="{2355BF2B-7BB4-414F-9ED5-5B2FC5347DB1}" presName="text" presStyleLbl="node1" presStyleIdx="4" presStyleCnt="9">
        <dgm:presLayoutVars>
          <dgm:bulletEnabled val="1"/>
        </dgm:presLayoutVars>
      </dgm:prSet>
      <dgm:spPr/>
      <dgm:t>
        <a:bodyPr/>
        <a:lstStyle/>
        <a:p>
          <a:endParaRPr lang="en-US"/>
        </a:p>
      </dgm:t>
    </dgm:pt>
    <dgm:pt modelId="{C12D5BBD-AE8F-4EB2-99E4-33127E313C27}" type="pres">
      <dgm:prSet presAssocID="{7E074E6B-6D05-4C7E-8239-874F1BAC88A4}" presName="space" presStyleCnt="0"/>
      <dgm:spPr/>
    </dgm:pt>
    <dgm:pt modelId="{61F7BEAA-2D30-448D-AD2D-839D51927A3C}" type="pres">
      <dgm:prSet presAssocID="{28810FC9-D272-4D8D-8404-2A10D0404905}" presName="text" presStyleLbl="node1" presStyleIdx="5" presStyleCnt="9" custLinFactNeighborY="-42888">
        <dgm:presLayoutVars>
          <dgm:bulletEnabled val="1"/>
        </dgm:presLayoutVars>
      </dgm:prSet>
      <dgm:spPr/>
      <dgm:t>
        <a:bodyPr/>
        <a:lstStyle/>
        <a:p>
          <a:endParaRPr lang="en-US"/>
        </a:p>
      </dgm:t>
    </dgm:pt>
    <dgm:pt modelId="{BA177C24-8E3E-4F9D-9E97-03A52BF764CF}" type="pres">
      <dgm:prSet presAssocID="{E6C575EC-7B66-483F-9D52-3D2E0DD34007}" presName="space" presStyleCnt="0"/>
      <dgm:spPr/>
    </dgm:pt>
    <dgm:pt modelId="{E50D5C39-4A7B-49A1-B6F1-6CF89B8F164C}" type="pres">
      <dgm:prSet presAssocID="{3D41CAA9-0774-4A8E-9BDF-557435A44D51}" presName="text" presStyleLbl="node1" presStyleIdx="6" presStyleCnt="9">
        <dgm:presLayoutVars>
          <dgm:bulletEnabled val="1"/>
        </dgm:presLayoutVars>
      </dgm:prSet>
      <dgm:spPr/>
      <dgm:t>
        <a:bodyPr/>
        <a:lstStyle/>
        <a:p>
          <a:endParaRPr lang="en-US"/>
        </a:p>
      </dgm:t>
    </dgm:pt>
    <dgm:pt modelId="{F1C03FB6-49C3-4162-BEB0-985B922BF427}" type="pres">
      <dgm:prSet presAssocID="{3B33D31D-AF52-499C-BD78-0A5BA034F364}" presName="space" presStyleCnt="0"/>
      <dgm:spPr/>
    </dgm:pt>
    <dgm:pt modelId="{86226968-3E2D-401A-B9F1-22119EC5AC7D}" type="pres">
      <dgm:prSet presAssocID="{11C783C3-5632-4280-8E0E-34A0713EDF38}" presName="text" presStyleLbl="node1" presStyleIdx="7" presStyleCnt="9">
        <dgm:presLayoutVars>
          <dgm:bulletEnabled val="1"/>
        </dgm:presLayoutVars>
      </dgm:prSet>
      <dgm:spPr/>
      <dgm:t>
        <a:bodyPr/>
        <a:lstStyle/>
        <a:p>
          <a:endParaRPr lang="en-US"/>
        </a:p>
      </dgm:t>
    </dgm:pt>
    <dgm:pt modelId="{CF20F99A-7C4B-40B0-9A61-3908EE0BB5D9}" type="pres">
      <dgm:prSet presAssocID="{205EA908-B96A-436E-BBA9-200C28C81B3C}" presName="space" presStyleCnt="0"/>
      <dgm:spPr/>
    </dgm:pt>
    <dgm:pt modelId="{BE0727A4-72F1-4C67-8F12-24B37183CEA4}" type="pres">
      <dgm:prSet presAssocID="{F28C7D28-0A99-44E1-8601-1AFFA8F6F04D}" presName="text" presStyleLbl="node1" presStyleIdx="8" presStyleCnt="9">
        <dgm:presLayoutVars>
          <dgm:bulletEnabled val="1"/>
        </dgm:presLayoutVars>
      </dgm:prSet>
      <dgm:spPr/>
      <dgm:t>
        <a:bodyPr/>
        <a:lstStyle/>
        <a:p>
          <a:endParaRPr lang="en-US"/>
        </a:p>
      </dgm:t>
    </dgm:pt>
  </dgm:ptLst>
  <dgm:cxnLst>
    <dgm:cxn modelId="{11F93870-B78F-4C62-B3B7-3FEC19A31B3D}" srcId="{D20A5B90-7FD0-400E-A5F3-4FB24709B18F}" destId="{11C783C3-5632-4280-8E0E-34A0713EDF38}" srcOrd="7" destOrd="0" parTransId="{9A626915-712E-4491-BA38-96A4B2628086}" sibTransId="{205EA908-B96A-436E-BBA9-200C28C81B3C}"/>
    <dgm:cxn modelId="{3F1BB59C-B8CE-4025-A1DE-B1A500A4FA47}" srcId="{D20A5B90-7FD0-400E-A5F3-4FB24709B18F}" destId="{3D41CAA9-0774-4A8E-9BDF-557435A44D51}" srcOrd="6" destOrd="0" parTransId="{502DDA3E-B750-4A6F-8CF9-6ADAF920F0BC}" sibTransId="{3B33D31D-AF52-499C-BD78-0A5BA034F364}"/>
    <dgm:cxn modelId="{9A5605D3-20A7-4453-9009-907AABB77917}" type="presOf" srcId="{F28C7D28-0A99-44E1-8601-1AFFA8F6F04D}" destId="{BE0727A4-72F1-4C67-8F12-24B37183CEA4}" srcOrd="0" destOrd="0" presId="urn:diagrams.loki3.com/VaryingWidthList"/>
    <dgm:cxn modelId="{9E9F437C-F002-43BF-96AC-6423FEDD5611}" srcId="{D20A5B90-7FD0-400E-A5F3-4FB24709B18F}" destId="{28A25F11-9549-4745-B8D6-5DA6A1EEDB79}" srcOrd="1" destOrd="0" parTransId="{55631C26-978A-4C92-99D8-E6906026AA35}" sibTransId="{FF12D172-BA62-47A6-91B1-810F8894FD23}"/>
    <dgm:cxn modelId="{174BFE38-ED52-4901-9985-6DCB4215A8B2}" type="presOf" srcId="{11C783C3-5632-4280-8E0E-34A0713EDF38}" destId="{86226968-3E2D-401A-B9F1-22119EC5AC7D}" srcOrd="0" destOrd="0" presId="urn:diagrams.loki3.com/VaryingWidthList"/>
    <dgm:cxn modelId="{9C9C592B-8C77-4EB3-9B0A-5D516F4E2C5D}" srcId="{D20A5B90-7FD0-400E-A5F3-4FB24709B18F}" destId="{593DEAC9-600B-4856-AD9C-EFF8B38C438F}" srcOrd="2" destOrd="0" parTransId="{5463376D-648F-40F4-B2A8-C9CD2EA864A0}" sibTransId="{5647483D-1877-4C3A-9EE4-9E4D2DB847C0}"/>
    <dgm:cxn modelId="{B68153DF-CB7A-4023-A75D-9DC103F1B38F}" type="presOf" srcId="{3D41CAA9-0774-4A8E-9BDF-557435A44D51}" destId="{E50D5C39-4A7B-49A1-B6F1-6CF89B8F164C}" srcOrd="0" destOrd="0" presId="urn:diagrams.loki3.com/VaryingWidthList"/>
    <dgm:cxn modelId="{9E2E45D0-E703-49D9-91DA-F50B6DEF2971}" type="presOf" srcId="{D20A5B90-7FD0-400E-A5F3-4FB24709B18F}" destId="{8BB55DEC-A76A-42B1-B90F-FFE92A67B502}" srcOrd="0" destOrd="0" presId="urn:diagrams.loki3.com/VaryingWidthList"/>
    <dgm:cxn modelId="{A8395846-517E-4626-8A38-EB6F8D6ACC52}" type="presOf" srcId="{904B9344-3121-450C-850F-E47D86B58C5B}" destId="{4287C47A-4A6A-49F6-AC15-48F5D5EA8807}" srcOrd="0" destOrd="0" presId="urn:diagrams.loki3.com/VaryingWidthList"/>
    <dgm:cxn modelId="{C5DA2197-F90A-4794-81DA-2DE6D6DFB9FD}" srcId="{D20A5B90-7FD0-400E-A5F3-4FB24709B18F}" destId="{D6FEAC88-848F-47BE-A20B-D022EF02D914}" srcOrd="3" destOrd="0" parTransId="{C9787028-AA61-4EDE-BEF8-22F7BBFC73D3}" sibTransId="{CD57F399-E8BD-4EC2-B9D6-6F168E2EF601}"/>
    <dgm:cxn modelId="{97F64A0D-3264-4C87-9463-B87C22645074}" srcId="{D20A5B90-7FD0-400E-A5F3-4FB24709B18F}" destId="{2355BF2B-7BB4-414F-9ED5-5B2FC5347DB1}" srcOrd="4" destOrd="0" parTransId="{0BB0EE19-9CCE-4EFF-B459-EA615B948733}" sibTransId="{7E074E6B-6D05-4C7E-8239-874F1BAC88A4}"/>
    <dgm:cxn modelId="{2432FA68-6679-40AD-A4D8-9004C64FAA12}" srcId="{D20A5B90-7FD0-400E-A5F3-4FB24709B18F}" destId="{904B9344-3121-450C-850F-E47D86B58C5B}" srcOrd="0" destOrd="0" parTransId="{2BDBC8E2-43C7-4268-892A-E8B0D8FBC07A}" sibTransId="{5041804E-7ABB-4A5E-918A-737DD5FBD91B}"/>
    <dgm:cxn modelId="{77B2C265-8334-43B7-916D-4F78621B4533}" type="presOf" srcId="{593DEAC9-600B-4856-AD9C-EFF8B38C438F}" destId="{925122D4-3573-4DC3-A326-21EA86CBA803}" srcOrd="0" destOrd="0" presId="urn:diagrams.loki3.com/VaryingWidthList"/>
    <dgm:cxn modelId="{28F3BC66-C920-48C8-A01E-9C914FAE681E}" type="presOf" srcId="{D6FEAC88-848F-47BE-A20B-D022EF02D914}" destId="{35C4827A-0F96-4817-8BF8-6DEA211A805E}" srcOrd="0" destOrd="0" presId="urn:diagrams.loki3.com/VaryingWidthList"/>
    <dgm:cxn modelId="{D5199B8E-EE48-4FA0-918E-1C29313D1390}" type="presOf" srcId="{28A25F11-9549-4745-B8D6-5DA6A1EEDB79}" destId="{D101A028-55D6-4C97-A15D-3EBD6948ECD6}" srcOrd="0" destOrd="0" presId="urn:diagrams.loki3.com/VaryingWidthList"/>
    <dgm:cxn modelId="{014A13D9-56F9-40AE-90CA-5B652FBAD904}" type="presOf" srcId="{28810FC9-D272-4D8D-8404-2A10D0404905}" destId="{61F7BEAA-2D30-448D-AD2D-839D51927A3C}" srcOrd="0" destOrd="0" presId="urn:diagrams.loki3.com/VaryingWidthList"/>
    <dgm:cxn modelId="{F04EB49C-D014-4FD6-86C6-9FF7A5BD6471}" srcId="{D20A5B90-7FD0-400E-A5F3-4FB24709B18F}" destId="{28810FC9-D272-4D8D-8404-2A10D0404905}" srcOrd="5" destOrd="0" parTransId="{0DE5FFF1-B0B9-43C0-B0F1-1F130F3DDA4F}" sibTransId="{E6C575EC-7B66-483F-9D52-3D2E0DD34007}"/>
    <dgm:cxn modelId="{27CCDB3C-464A-4A8D-B083-FA5E421A7780}" srcId="{D20A5B90-7FD0-400E-A5F3-4FB24709B18F}" destId="{F28C7D28-0A99-44E1-8601-1AFFA8F6F04D}" srcOrd="8" destOrd="0" parTransId="{EC4B4ECB-C52C-44CA-9DB5-00FD7462AF8C}" sibTransId="{B828D4C9-8DB5-4DE4-B36A-6CCC8C1A1261}"/>
    <dgm:cxn modelId="{B8486D18-B9E3-4310-BC7E-CEA56A26CD42}" type="presOf" srcId="{2355BF2B-7BB4-414F-9ED5-5B2FC5347DB1}" destId="{18DBB846-6E94-4E4B-84D8-3704DA176E3A}" srcOrd="0" destOrd="0" presId="urn:diagrams.loki3.com/VaryingWidthList"/>
    <dgm:cxn modelId="{6EDEBA51-57FF-4C61-99E1-C4C342CA0E36}" type="presParOf" srcId="{8BB55DEC-A76A-42B1-B90F-FFE92A67B502}" destId="{4287C47A-4A6A-49F6-AC15-48F5D5EA8807}" srcOrd="0" destOrd="0" presId="urn:diagrams.loki3.com/VaryingWidthList"/>
    <dgm:cxn modelId="{70EAB1DC-197B-4677-9E89-DAAD8059D9D4}" type="presParOf" srcId="{8BB55DEC-A76A-42B1-B90F-FFE92A67B502}" destId="{C678CC82-21E1-4431-A34C-E4A148DB531C}" srcOrd="1" destOrd="0" presId="urn:diagrams.loki3.com/VaryingWidthList"/>
    <dgm:cxn modelId="{4A9D5FC4-FA17-4A08-8890-D0B74716E7A6}" type="presParOf" srcId="{8BB55DEC-A76A-42B1-B90F-FFE92A67B502}" destId="{D101A028-55D6-4C97-A15D-3EBD6948ECD6}" srcOrd="2" destOrd="0" presId="urn:diagrams.loki3.com/VaryingWidthList"/>
    <dgm:cxn modelId="{7CDF72B1-C0A6-494A-83F7-B01C0897FC15}" type="presParOf" srcId="{8BB55DEC-A76A-42B1-B90F-FFE92A67B502}" destId="{52D3A3C4-CA7E-463A-9922-DFEACD263E37}" srcOrd="3" destOrd="0" presId="urn:diagrams.loki3.com/VaryingWidthList"/>
    <dgm:cxn modelId="{16FF657D-BD39-4A24-9458-2046524B337B}" type="presParOf" srcId="{8BB55DEC-A76A-42B1-B90F-FFE92A67B502}" destId="{925122D4-3573-4DC3-A326-21EA86CBA803}" srcOrd="4" destOrd="0" presId="urn:diagrams.loki3.com/VaryingWidthList"/>
    <dgm:cxn modelId="{27C9DB88-DF6A-4840-923B-B1613A608D33}" type="presParOf" srcId="{8BB55DEC-A76A-42B1-B90F-FFE92A67B502}" destId="{568995F4-8B12-47FC-860B-97780242C4E1}" srcOrd="5" destOrd="0" presId="urn:diagrams.loki3.com/VaryingWidthList"/>
    <dgm:cxn modelId="{256B545B-07C7-4E94-9202-6BD5F59F3FF2}" type="presParOf" srcId="{8BB55DEC-A76A-42B1-B90F-FFE92A67B502}" destId="{35C4827A-0F96-4817-8BF8-6DEA211A805E}" srcOrd="6" destOrd="0" presId="urn:diagrams.loki3.com/VaryingWidthList"/>
    <dgm:cxn modelId="{D50C6275-24E2-4DEE-A9AD-6B80B036302E}" type="presParOf" srcId="{8BB55DEC-A76A-42B1-B90F-FFE92A67B502}" destId="{75460819-F51B-4776-A424-00FC85B45DA8}" srcOrd="7" destOrd="0" presId="urn:diagrams.loki3.com/VaryingWidthList"/>
    <dgm:cxn modelId="{87DC9256-CE9F-40BF-900A-6C7E5F424B5C}" type="presParOf" srcId="{8BB55DEC-A76A-42B1-B90F-FFE92A67B502}" destId="{18DBB846-6E94-4E4B-84D8-3704DA176E3A}" srcOrd="8" destOrd="0" presId="urn:diagrams.loki3.com/VaryingWidthList"/>
    <dgm:cxn modelId="{10453AC9-F560-4264-BB4F-F682C14F5B6C}" type="presParOf" srcId="{8BB55DEC-A76A-42B1-B90F-FFE92A67B502}" destId="{C12D5BBD-AE8F-4EB2-99E4-33127E313C27}" srcOrd="9" destOrd="0" presId="urn:diagrams.loki3.com/VaryingWidthList"/>
    <dgm:cxn modelId="{FB6B2693-DF18-4568-8F3E-4DAC4D381520}" type="presParOf" srcId="{8BB55DEC-A76A-42B1-B90F-FFE92A67B502}" destId="{61F7BEAA-2D30-448D-AD2D-839D51927A3C}" srcOrd="10" destOrd="0" presId="urn:diagrams.loki3.com/VaryingWidthList"/>
    <dgm:cxn modelId="{B944CFCD-7062-4203-8C72-A72E4A5E7603}" type="presParOf" srcId="{8BB55DEC-A76A-42B1-B90F-FFE92A67B502}" destId="{BA177C24-8E3E-4F9D-9E97-03A52BF764CF}" srcOrd="11" destOrd="0" presId="urn:diagrams.loki3.com/VaryingWidthList"/>
    <dgm:cxn modelId="{B3B415C4-2FAF-489B-8B2E-3891E9BD85A7}" type="presParOf" srcId="{8BB55DEC-A76A-42B1-B90F-FFE92A67B502}" destId="{E50D5C39-4A7B-49A1-B6F1-6CF89B8F164C}" srcOrd="12" destOrd="0" presId="urn:diagrams.loki3.com/VaryingWidthList"/>
    <dgm:cxn modelId="{9234CBF0-F129-438E-A698-ED34F8DD7109}" type="presParOf" srcId="{8BB55DEC-A76A-42B1-B90F-FFE92A67B502}" destId="{F1C03FB6-49C3-4162-BEB0-985B922BF427}" srcOrd="13" destOrd="0" presId="urn:diagrams.loki3.com/VaryingWidthList"/>
    <dgm:cxn modelId="{764F44C3-36C1-4442-A6E2-FAD64135ECF0}" type="presParOf" srcId="{8BB55DEC-A76A-42B1-B90F-FFE92A67B502}" destId="{86226968-3E2D-401A-B9F1-22119EC5AC7D}" srcOrd="14" destOrd="0" presId="urn:diagrams.loki3.com/VaryingWidthList"/>
    <dgm:cxn modelId="{945A1D08-3146-4DAD-BAA8-87B22D160FA8}" type="presParOf" srcId="{8BB55DEC-A76A-42B1-B90F-FFE92A67B502}" destId="{CF20F99A-7C4B-40B0-9A61-3908EE0BB5D9}" srcOrd="15" destOrd="0" presId="urn:diagrams.loki3.com/VaryingWidthList"/>
    <dgm:cxn modelId="{642B942A-60B3-443E-B722-EAE28642AE4C}" type="presParOf" srcId="{8BB55DEC-A76A-42B1-B90F-FFE92A67B502}" destId="{BE0727A4-72F1-4C67-8F12-24B37183CEA4}" srcOrd="16"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1BC758-3073-9F46-B781-DEBA83CB7B3D}" type="doc">
      <dgm:prSet loTypeId="urn:microsoft.com/office/officeart/2009/layout/ReverseList" loCatId="" qsTypeId="urn:microsoft.com/office/officeart/2005/8/quickstyle/3d3" qsCatId="3D" csTypeId="urn:microsoft.com/office/officeart/2005/8/colors/accent1_2" csCatId="accent1" phldr="1"/>
      <dgm:spPr/>
      <dgm:t>
        <a:bodyPr/>
        <a:lstStyle/>
        <a:p>
          <a:endParaRPr lang="en-GB"/>
        </a:p>
      </dgm:t>
    </dgm:pt>
    <dgm:pt modelId="{5752DB02-223A-6749-A26C-6850788B1B74}">
      <dgm:prSet phldrT="[Text]" custT="1"/>
      <dgm:spPr/>
      <dgm:t>
        <a:bodyPr/>
        <a:lstStyle/>
        <a:p>
          <a:pPr>
            <a:lnSpc>
              <a:spcPct val="90000"/>
            </a:lnSpc>
            <a:spcAft>
              <a:spcPct val="35000"/>
            </a:spcAft>
          </a:pPr>
          <a:r>
            <a:rPr lang="en-GB" sz="2000" dirty="0" smtClean="0">
              <a:latin typeface="Arial" panose="020B0604020202020204" pitchFamily="34" charset="0"/>
              <a:cs typeface="Arial" panose="020B0604020202020204" pitchFamily="34" charset="0"/>
            </a:rPr>
            <a:t>Health Inequalities  </a:t>
          </a:r>
        </a:p>
        <a:p>
          <a:pPr>
            <a:lnSpc>
              <a:spcPct val="90000"/>
            </a:lnSpc>
            <a:spcAft>
              <a:spcPct val="35000"/>
            </a:spcAft>
          </a:pPr>
          <a:r>
            <a:rPr lang="en-GB" sz="2000" dirty="0" smtClean="0">
              <a:latin typeface="Arial" panose="020B0604020202020204" pitchFamily="34" charset="0"/>
              <a:cs typeface="Arial" panose="020B0604020202020204" pitchFamily="34" charset="0"/>
            </a:rPr>
            <a:t>Mental Health Inequalities</a:t>
          </a:r>
          <a:endParaRPr lang="en-GB" sz="2000" dirty="0">
            <a:latin typeface="Arial" panose="020B0604020202020204" pitchFamily="34" charset="0"/>
            <a:cs typeface="Arial" panose="020B0604020202020204" pitchFamily="34" charset="0"/>
          </a:endParaRPr>
        </a:p>
        <a:p>
          <a:pPr>
            <a:lnSpc>
              <a:spcPct val="90000"/>
            </a:lnSpc>
            <a:spcAft>
              <a:spcPct val="35000"/>
            </a:spcAft>
          </a:pPr>
          <a:r>
            <a:rPr lang="en-GB" sz="2000" dirty="0" smtClean="0">
              <a:latin typeface="Arial" panose="020B0604020202020204" pitchFamily="34" charset="0"/>
              <a:cs typeface="Arial" panose="020B0604020202020204" pitchFamily="34" charset="0"/>
            </a:rPr>
            <a:t>Deprivation/poverty indicators</a:t>
          </a:r>
          <a:endParaRPr lang="en-GB" sz="2000" dirty="0">
            <a:latin typeface="Arial" panose="020B0604020202020204" pitchFamily="34" charset="0"/>
            <a:cs typeface="Arial" panose="020B0604020202020204" pitchFamily="34" charset="0"/>
          </a:endParaRPr>
        </a:p>
        <a:p>
          <a:pPr>
            <a:lnSpc>
              <a:spcPct val="100000"/>
            </a:lnSpc>
            <a:spcAft>
              <a:spcPts val="0"/>
            </a:spcAft>
          </a:pPr>
          <a:r>
            <a:rPr lang="en-GB" sz="2000" dirty="0" smtClean="0">
              <a:latin typeface="Arial" panose="020B0604020202020204" pitchFamily="34" charset="0"/>
              <a:cs typeface="Arial" panose="020B0604020202020204" pitchFamily="34" charset="0"/>
            </a:rPr>
            <a:t>Lack of cultural competency at </a:t>
          </a:r>
        </a:p>
        <a:p>
          <a:pPr>
            <a:lnSpc>
              <a:spcPct val="100000"/>
            </a:lnSpc>
            <a:spcAft>
              <a:spcPts val="0"/>
            </a:spcAft>
          </a:pPr>
          <a:r>
            <a:rPr lang="en-GB" sz="2000" dirty="0" smtClean="0">
              <a:latin typeface="Arial" panose="020B0604020202020204" pitchFamily="34" charset="0"/>
              <a:cs typeface="Arial" panose="020B0604020202020204" pitchFamily="34" charset="0"/>
            </a:rPr>
            <a:t>place and system </a:t>
          </a:r>
        </a:p>
        <a:p>
          <a:pPr>
            <a:lnSpc>
              <a:spcPct val="100000"/>
            </a:lnSpc>
            <a:spcAft>
              <a:spcPts val="0"/>
            </a:spcAft>
          </a:pPr>
          <a:r>
            <a:rPr lang="en-GB" sz="2000" dirty="0" smtClean="0">
              <a:latin typeface="Arial" panose="020B0604020202020204" pitchFamily="34" charset="0"/>
              <a:cs typeface="Arial" panose="020B0604020202020204" pitchFamily="34" charset="0"/>
            </a:rPr>
            <a:t>Communication barriers</a:t>
          </a:r>
        </a:p>
        <a:p>
          <a:pPr>
            <a:lnSpc>
              <a:spcPct val="100000"/>
            </a:lnSpc>
            <a:spcAft>
              <a:spcPts val="0"/>
            </a:spcAft>
          </a:pPr>
          <a:r>
            <a:rPr lang="en-GB" sz="2000" dirty="0" smtClean="0">
              <a:latin typeface="Arial" panose="020B0604020202020204" pitchFamily="34" charset="0"/>
              <a:cs typeface="Arial" panose="020B0604020202020204" pitchFamily="34" charset="0"/>
            </a:rPr>
            <a:t>Access barriers </a:t>
          </a:r>
          <a:r>
            <a:rPr lang="en-GB" sz="2000" dirty="0">
              <a:latin typeface="Arial" panose="020B0604020202020204" pitchFamily="34" charset="0"/>
              <a:cs typeface="Arial" panose="020B0604020202020204" pitchFamily="34" charset="0"/>
            </a:rPr>
            <a:t>to </a:t>
          </a:r>
          <a:r>
            <a:rPr lang="en-GB" sz="2000" dirty="0" smtClean="0">
              <a:latin typeface="Arial" panose="020B0604020202020204" pitchFamily="34" charset="0"/>
              <a:cs typeface="Arial" panose="020B0604020202020204" pitchFamily="34" charset="0"/>
            </a:rPr>
            <a:t>treatment </a:t>
          </a:r>
          <a:endParaRPr lang="en-GB" sz="2000" dirty="0">
            <a:latin typeface="Arial" panose="020B0604020202020204" pitchFamily="34" charset="0"/>
            <a:cs typeface="Arial" panose="020B0604020202020204" pitchFamily="34" charset="0"/>
          </a:endParaRPr>
        </a:p>
      </dgm:t>
    </dgm:pt>
    <dgm:pt modelId="{35674D51-5957-9D4B-8EA3-03DEF9CD7674}" type="sibTrans" cxnId="{14B859A5-30B4-F049-9C55-7E88A12C7C7C}">
      <dgm:prSet/>
      <dgm:spPr/>
      <dgm:t>
        <a:bodyPr/>
        <a:lstStyle/>
        <a:p>
          <a:endParaRPr lang="en-GB"/>
        </a:p>
      </dgm:t>
    </dgm:pt>
    <dgm:pt modelId="{6C1CD50C-511A-5F4D-AA16-41A930A63C73}" type="parTrans" cxnId="{14B859A5-30B4-F049-9C55-7E88A12C7C7C}">
      <dgm:prSet/>
      <dgm:spPr/>
      <dgm:t>
        <a:bodyPr/>
        <a:lstStyle/>
        <a:p>
          <a:endParaRPr lang="en-GB"/>
        </a:p>
      </dgm:t>
    </dgm:pt>
    <dgm:pt modelId="{BB8C0B87-ECAE-F246-9A60-4B0EA3B61B4C}">
      <dgm:prSet phldrT="[Text]" custT="1"/>
      <dgm:spPr/>
      <dgm:t>
        <a:bodyPr/>
        <a:lstStyle/>
        <a:p>
          <a:r>
            <a:rPr lang="en-GB" sz="2000" dirty="0" smtClean="0">
              <a:latin typeface="Arial" panose="020B0604020202020204" pitchFamily="34" charset="0"/>
              <a:cs typeface="Arial" panose="020B0604020202020204" pitchFamily="34" charset="0"/>
            </a:rPr>
            <a:t>BAME people in more frontline </a:t>
          </a:r>
          <a:r>
            <a:rPr lang="en-GB" sz="2000" dirty="0">
              <a:latin typeface="Arial" panose="020B0604020202020204" pitchFamily="34" charset="0"/>
              <a:cs typeface="Arial" panose="020B0604020202020204" pitchFamily="34" charset="0"/>
            </a:rPr>
            <a:t>roles </a:t>
          </a:r>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BAME people face racial discrimination</a:t>
          </a:r>
        </a:p>
        <a:p>
          <a:r>
            <a:rPr lang="en-GB" sz="2000" dirty="0" smtClean="0">
              <a:latin typeface="Arial" panose="020B0604020202020204" pitchFamily="34" charset="0"/>
              <a:cs typeface="Arial" panose="020B0604020202020204" pitchFamily="34" charset="0"/>
            </a:rPr>
            <a:t>Less job security and underemployment</a:t>
          </a:r>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Challenging and sometimes hostile environment for migrant workers </a:t>
          </a:r>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Under representation in senior workforce and at Board Level </a:t>
          </a:r>
          <a:endParaRPr lang="en-GB" sz="2000" dirty="0">
            <a:latin typeface="Arial" panose="020B0604020202020204" pitchFamily="34" charset="0"/>
            <a:cs typeface="Arial" panose="020B0604020202020204" pitchFamily="34" charset="0"/>
          </a:endParaRPr>
        </a:p>
      </dgm:t>
    </dgm:pt>
    <dgm:pt modelId="{3A7B2AD5-C094-584D-B74D-29EAA0550A72}" type="sibTrans" cxnId="{87044892-9226-1443-A74E-243AA88D51EF}">
      <dgm:prSet/>
      <dgm:spPr/>
      <dgm:t>
        <a:bodyPr/>
        <a:lstStyle/>
        <a:p>
          <a:endParaRPr lang="en-GB"/>
        </a:p>
      </dgm:t>
    </dgm:pt>
    <dgm:pt modelId="{80560BFB-9590-7849-BE4D-1D397B055862}" type="parTrans" cxnId="{87044892-9226-1443-A74E-243AA88D51EF}">
      <dgm:prSet/>
      <dgm:spPr/>
      <dgm:t>
        <a:bodyPr/>
        <a:lstStyle/>
        <a:p>
          <a:endParaRPr lang="en-GB"/>
        </a:p>
      </dgm:t>
    </dgm:pt>
    <dgm:pt modelId="{E59713A4-A443-584E-BEE8-5F3701810335}" type="pres">
      <dgm:prSet presAssocID="{8E1BC758-3073-9F46-B781-DEBA83CB7B3D}" presName="Name0" presStyleCnt="0">
        <dgm:presLayoutVars>
          <dgm:chMax val="2"/>
          <dgm:chPref val="2"/>
          <dgm:animLvl val="lvl"/>
        </dgm:presLayoutVars>
      </dgm:prSet>
      <dgm:spPr/>
      <dgm:t>
        <a:bodyPr/>
        <a:lstStyle/>
        <a:p>
          <a:endParaRPr lang="en-US"/>
        </a:p>
      </dgm:t>
    </dgm:pt>
    <dgm:pt modelId="{88789C6E-DDAA-7D44-90C0-16E71FF13CF6}" type="pres">
      <dgm:prSet presAssocID="{8E1BC758-3073-9F46-B781-DEBA83CB7B3D}" presName="LeftText" presStyleLbl="revTx" presStyleIdx="0" presStyleCnt="0">
        <dgm:presLayoutVars>
          <dgm:bulletEnabled val="1"/>
        </dgm:presLayoutVars>
      </dgm:prSet>
      <dgm:spPr/>
      <dgm:t>
        <a:bodyPr/>
        <a:lstStyle/>
        <a:p>
          <a:endParaRPr lang="en-US"/>
        </a:p>
      </dgm:t>
    </dgm:pt>
    <dgm:pt modelId="{8A7EF9A7-ED46-204E-BE47-93F39F6E46C7}" type="pres">
      <dgm:prSet presAssocID="{8E1BC758-3073-9F46-B781-DEBA83CB7B3D}" presName="LeftNode" presStyleLbl="bgImgPlace1" presStyleIdx="0" presStyleCnt="2" custScaleX="310852" custLinFactNeighborX="-41162" custLinFactNeighborY="3002">
        <dgm:presLayoutVars>
          <dgm:chMax val="2"/>
          <dgm:chPref val="2"/>
        </dgm:presLayoutVars>
      </dgm:prSet>
      <dgm:spPr/>
      <dgm:t>
        <a:bodyPr/>
        <a:lstStyle/>
        <a:p>
          <a:endParaRPr lang="en-US"/>
        </a:p>
      </dgm:t>
    </dgm:pt>
    <dgm:pt modelId="{9390CC0D-B5B9-BF42-A134-2D58F3C8781F}" type="pres">
      <dgm:prSet presAssocID="{8E1BC758-3073-9F46-B781-DEBA83CB7B3D}" presName="RightText" presStyleLbl="revTx" presStyleIdx="0" presStyleCnt="0">
        <dgm:presLayoutVars>
          <dgm:bulletEnabled val="1"/>
        </dgm:presLayoutVars>
      </dgm:prSet>
      <dgm:spPr/>
      <dgm:t>
        <a:bodyPr/>
        <a:lstStyle/>
        <a:p>
          <a:endParaRPr lang="en-US"/>
        </a:p>
      </dgm:t>
    </dgm:pt>
    <dgm:pt modelId="{39DEB1C5-F27B-FA45-8F63-089FF2F8F53A}" type="pres">
      <dgm:prSet presAssocID="{8E1BC758-3073-9F46-B781-DEBA83CB7B3D}" presName="RightNode" presStyleLbl="bgImgPlace1" presStyleIdx="1" presStyleCnt="2" custScaleX="302870" custLinFactNeighborX="65189" custLinFactNeighborY="2555">
        <dgm:presLayoutVars>
          <dgm:chMax val="0"/>
          <dgm:chPref val="0"/>
        </dgm:presLayoutVars>
      </dgm:prSet>
      <dgm:spPr/>
      <dgm:t>
        <a:bodyPr/>
        <a:lstStyle/>
        <a:p>
          <a:endParaRPr lang="en-US"/>
        </a:p>
      </dgm:t>
    </dgm:pt>
    <dgm:pt modelId="{6F6FC6AE-D11A-CC44-8890-2407C3D54877}" type="pres">
      <dgm:prSet presAssocID="{8E1BC758-3073-9F46-B781-DEBA83CB7B3D}" presName="TopArrow" presStyleLbl="node1" presStyleIdx="0" presStyleCnt="2" custLinFactNeighborX="-31712" custLinFactNeighborY="1869"/>
      <dgm:spPr/>
      <dgm:t>
        <a:bodyPr/>
        <a:lstStyle/>
        <a:p>
          <a:endParaRPr lang="en-US"/>
        </a:p>
      </dgm:t>
    </dgm:pt>
    <dgm:pt modelId="{10DEE6BA-939E-4D48-950C-4B432AAB1F80}" type="pres">
      <dgm:prSet presAssocID="{8E1BC758-3073-9F46-B781-DEBA83CB7B3D}" presName="BottomArrow" presStyleLbl="node1" presStyleIdx="1" presStyleCnt="2" custLinFactNeighborX="-15856" custLinFactNeighborY="3338"/>
      <dgm:spPr/>
      <dgm:t>
        <a:bodyPr/>
        <a:lstStyle/>
        <a:p>
          <a:endParaRPr lang="en-US"/>
        </a:p>
      </dgm:t>
    </dgm:pt>
  </dgm:ptLst>
  <dgm:cxnLst>
    <dgm:cxn modelId="{B6497056-586A-9F42-9451-6847C8F28E14}" type="presOf" srcId="{5752DB02-223A-6749-A26C-6850788B1B74}" destId="{88789C6E-DDAA-7D44-90C0-16E71FF13CF6}" srcOrd="0" destOrd="0" presId="urn:microsoft.com/office/officeart/2009/layout/ReverseList"/>
    <dgm:cxn modelId="{87044892-9226-1443-A74E-243AA88D51EF}" srcId="{8E1BC758-3073-9F46-B781-DEBA83CB7B3D}" destId="{BB8C0B87-ECAE-F246-9A60-4B0EA3B61B4C}" srcOrd="1" destOrd="0" parTransId="{80560BFB-9590-7849-BE4D-1D397B055862}" sibTransId="{3A7B2AD5-C094-584D-B74D-29EAA0550A72}"/>
    <dgm:cxn modelId="{B1929CB2-0DBF-9B40-A370-314ED7FECA2C}" type="presOf" srcId="{BB8C0B87-ECAE-F246-9A60-4B0EA3B61B4C}" destId="{39DEB1C5-F27B-FA45-8F63-089FF2F8F53A}" srcOrd="1" destOrd="0" presId="urn:microsoft.com/office/officeart/2009/layout/ReverseList"/>
    <dgm:cxn modelId="{379DDE0B-357C-2C43-B132-60615CC0EDE2}" type="presOf" srcId="{8E1BC758-3073-9F46-B781-DEBA83CB7B3D}" destId="{E59713A4-A443-584E-BEE8-5F3701810335}" srcOrd="0" destOrd="0" presId="urn:microsoft.com/office/officeart/2009/layout/ReverseList"/>
    <dgm:cxn modelId="{33A7938D-1DE5-4D48-89FF-D478F96F28B0}" type="presOf" srcId="{5752DB02-223A-6749-A26C-6850788B1B74}" destId="{8A7EF9A7-ED46-204E-BE47-93F39F6E46C7}" srcOrd="1" destOrd="0" presId="urn:microsoft.com/office/officeart/2009/layout/ReverseList"/>
    <dgm:cxn modelId="{14B859A5-30B4-F049-9C55-7E88A12C7C7C}" srcId="{8E1BC758-3073-9F46-B781-DEBA83CB7B3D}" destId="{5752DB02-223A-6749-A26C-6850788B1B74}" srcOrd="0" destOrd="0" parTransId="{6C1CD50C-511A-5F4D-AA16-41A930A63C73}" sibTransId="{35674D51-5957-9D4B-8EA3-03DEF9CD7674}"/>
    <dgm:cxn modelId="{B52714AC-DFB2-F143-9EF0-655E31E75BB4}" type="presOf" srcId="{BB8C0B87-ECAE-F246-9A60-4B0EA3B61B4C}" destId="{9390CC0D-B5B9-BF42-A134-2D58F3C8781F}" srcOrd="0" destOrd="0" presId="urn:microsoft.com/office/officeart/2009/layout/ReverseList"/>
    <dgm:cxn modelId="{CE5CFD0B-41B2-7A41-BEFF-A90AD7CB0E44}" type="presParOf" srcId="{E59713A4-A443-584E-BEE8-5F3701810335}" destId="{88789C6E-DDAA-7D44-90C0-16E71FF13CF6}" srcOrd="0" destOrd="0" presId="urn:microsoft.com/office/officeart/2009/layout/ReverseList"/>
    <dgm:cxn modelId="{DC8D6C58-A9EA-364D-855F-08CADF4F3487}" type="presParOf" srcId="{E59713A4-A443-584E-BEE8-5F3701810335}" destId="{8A7EF9A7-ED46-204E-BE47-93F39F6E46C7}" srcOrd="1" destOrd="0" presId="urn:microsoft.com/office/officeart/2009/layout/ReverseList"/>
    <dgm:cxn modelId="{114B539D-7F5F-9E4B-BC40-E68B992C86AE}" type="presParOf" srcId="{E59713A4-A443-584E-BEE8-5F3701810335}" destId="{9390CC0D-B5B9-BF42-A134-2D58F3C8781F}" srcOrd="2" destOrd="0" presId="urn:microsoft.com/office/officeart/2009/layout/ReverseList"/>
    <dgm:cxn modelId="{4C1B8F16-E43A-344B-A784-C261E8139F87}" type="presParOf" srcId="{E59713A4-A443-584E-BEE8-5F3701810335}" destId="{39DEB1C5-F27B-FA45-8F63-089FF2F8F53A}" srcOrd="3" destOrd="0" presId="urn:microsoft.com/office/officeart/2009/layout/ReverseList"/>
    <dgm:cxn modelId="{59E58990-6445-B44F-A0E5-ABE5F03315D4}" type="presParOf" srcId="{E59713A4-A443-584E-BEE8-5F3701810335}" destId="{6F6FC6AE-D11A-CC44-8890-2407C3D54877}" srcOrd="4" destOrd="0" presId="urn:microsoft.com/office/officeart/2009/layout/ReverseList"/>
    <dgm:cxn modelId="{FA63AC2E-4817-7F4C-A8A9-CB97855F235D}" type="presParOf" srcId="{E59713A4-A443-584E-BEE8-5F3701810335}" destId="{10DEE6BA-939E-4D48-950C-4B432AAB1F80}"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7C47A-4A6A-49F6-AC15-48F5D5EA8807}">
      <dsp:nvSpPr>
        <dsp:cNvPr id="0" name=""/>
        <dsp:cNvSpPr/>
      </dsp:nvSpPr>
      <dsp:spPr>
        <a:xfrm>
          <a:off x="1608000" y="1141"/>
          <a:ext cx="2880000" cy="432097"/>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GB" sz="2200" kern="1200" dirty="0"/>
            <a:t>1980 – The Black Report</a:t>
          </a:r>
        </a:p>
      </dsp:txBody>
      <dsp:txXfrm>
        <a:off x="1608000" y="1141"/>
        <a:ext cx="2880000" cy="432097"/>
      </dsp:txXfrm>
    </dsp:sp>
    <dsp:sp modelId="{D101A028-55D6-4C97-A15D-3EBD6948ECD6}">
      <dsp:nvSpPr>
        <dsp:cNvPr id="0" name=""/>
        <dsp:cNvSpPr/>
      </dsp:nvSpPr>
      <dsp:spPr>
        <a:xfrm>
          <a:off x="1428000" y="454843"/>
          <a:ext cx="3240000" cy="432097"/>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GB" sz="2200" kern="1200" dirty="0"/>
            <a:t>1997 – Macpherson Report </a:t>
          </a:r>
        </a:p>
      </dsp:txBody>
      <dsp:txXfrm>
        <a:off x="1428000" y="454843"/>
        <a:ext cx="3240000" cy="432097"/>
      </dsp:txXfrm>
    </dsp:sp>
    <dsp:sp modelId="{925122D4-3573-4DC3-A326-21EA86CBA803}">
      <dsp:nvSpPr>
        <dsp:cNvPr id="0" name=""/>
        <dsp:cNvSpPr/>
      </dsp:nvSpPr>
      <dsp:spPr>
        <a:xfrm>
          <a:off x="1698000" y="908546"/>
          <a:ext cx="2700000" cy="432097"/>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GB" sz="2200" kern="1200" dirty="0"/>
            <a:t>2010 – Marmot report </a:t>
          </a:r>
        </a:p>
      </dsp:txBody>
      <dsp:txXfrm>
        <a:off x="1698000" y="908546"/>
        <a:ext cx="2700000" cy="432097"/>
      </dsp:txXfrm>
    </dsp:sp>
    <dsp:sp modelId="{35C4827A-0F96-4817-8BF8-6DEA211A805E}">
      <dsp:nvSpPr>
        <dsp:cNvPr id="0" name=""/>
        <dsp:cNvSpPr/>
      </dsp:nvSpPr>
      <dsp:spPr>
        <a:xfrm>
          <a:off x="1428000" y="1362248"/>
          <a:ext cx="3240000" cy="432097"/>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GB" sz="2200" kern="1200" dirty="0"/>
            <a:t>2017 – Race Disparity Audit</a:t>
          </a:r>
        </a:p>
      </dsp:txBody>
      <dsp:txXfrm>
        <a:off x="1428000" y="1362248"/>
        <a:ext cx="3240000" cy="432097"/>
      </dsp:txXfrm>
    </dsp:sp>
    <dsp:sp modelId="{18DBB846-6E94-4E4B-84D8-3704DA176E3A}">
      <dsp:nvSpPr>
        <dsp:cNvPr id="0" name=""/>
        <dsp:cNvSpPr/>
      </dsp:nvSpPr>
      <dsp:spPr>
        <a:xfrm>
          <a:off x="1720500" y="1815951"/>
          <a:ext cx="2655000" cy="432097"/>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GB" sz="2200" kern="1200" dirty="0"/>
            <a:t>2017 – Lammy Review</a:t>
          </a:r>
        </a:p>
      </dsp:txBody>
      <dsp:txXfrm>
        <a:off x="1720500" y="1815951"/>
        <a:ext cx="2655000" cy="432097"/>
      </dsp:txXfrm>
    </dsp:sp>
    <dsp:sp modelId="{61F7BEAA-2D30-448D-AD2D-839D51927A3C}">
      <dsp:nvSpPr>
        <dsp:cNvPr id="0" name=""/>
        <dsp:cNvSpPr/>
      </dsp:nvSpPr>
      <dsp:spPr>
        <a:xfrm>
          <a:off x="1248000" y="2260387"/>
          <a:ext cx="3600000" cy="432097"/>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GB" sz="2200" kern="1200" dirty="0"/>
            <a:t>2017 -McGregor-Smith Review   </a:t>
          </a:r>
        </a:p>
      </dsp:txBody>
      <dsp:txXfrm>
        <a:off x="1248000" y="2260387"/>
        <a:ext cx="3600000" cy="432097"/>
      </dsp:txXfrm>
    </dsp:sp>
    <dsp:sp modelId="{E50D5C39-4A7B-49A1-B6F1-6CF89B8F164C}">
      <dsp:nvSpPr>
        <dsp:cNvPr id="0" name=""/>
        <dsp:cNvSpPr/>
      </dsp:nvSpPr>
      <dsp:spPr>
        <a:xfrm>
          <a:off x="1563000" y="2723356"/>
          <a:ext cx="2970000" cy="432097"/>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GB" sz="2200" kern="1200" dirty="0"/>
            <a:t>2020 – Windrush Review  </a:t>
          </a:r>
        </a:p>
      </dsp:txBody>
      <dsp:txXfrm>
        <a:off x="1563000" y="2723356"/>
        <a:ext cx="2970000" cy="432097"/>
      </dsp:txXfrm>
    </dsp:sp>
    <dsp:sp modelId="{86226968-3E2D-401A-B9F1-22119EC5AC7D}">
      <dsp:nvSpPr>
        <dsp:cNvPr id="0" name=""/>
        <dsp:cNvSpPr/>
      </dsp:nvSpPr>
      <dsp:spPr>
        <a:xfrm>
          <a:off x="934500" y="3177058"/>
          <a:ext cx="4227000" cy="432097"/>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GB" sz="2200" kern="1200" dirty="0"/>
            <a:t>2020</a:t>
          </a:r>
          <a:r>
            <a:rPr lang="en-GB" sz="2200" kern="1200" baseline="0" dirty="0"/>
            <a:t> – Marmot Review, 10 years on</a:t>
          </a:r>
          <a:endParaRPr lang="en-GB" sz="2200" kern="1200" dirty="0"/>
        </a:p>
      </dsp:txBody>
      <dsp:txXfrm>
        <a:off x="934500" y="3177058"/>
        <a:ext cx="4227000" cy="432097"/>
      </dsp:txXfrm>
    </dsp:sp>
    <dsp:sp modelId="{BE0727A4-72F1-4C67-8F12-24B37183CEA4}">
      <dsp:nvSpPr>
        <dsp:cNvPr id="0" name=""/>
        <dsp:cNvSpPr/>
      </dsp:nvSpPr>
      <dsp:spPr>
        <a:xfrm>
          <a:off x="47343" y="3630761"/>
          <a:ext cx="6001312" cy="432097"/>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GB" sz="2200" kern="1200" dirty="0"/>
            <a:t>2020 – Public Health England – Covid-19  Disparities</a:t>
          </a:r>
        </a:p>
      </dsp:txBody>
      <dsp:txXfrm>
        <a:off x="47343" y="3630761"/>
        <a:ext cx="6001312" cy="4320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EF9A7-ED46-204E-BE47-93F39F6E46C7}">
      <dsp:nvSpPr>
        <dsp:cNvPr id="0" name=""/>
        <dsp:cNvSpPr/>
      </dsp:nvSpPr>
      <dsp:spPr>
        <a:xfrm rot="16200000">
          <a:off x="2588874" y="-450987"/>
          <a:ext cx="3176105" cy="6033441"/>
        </a:xfrm>
        <a:prstGeom prst="round2SameRect">
          <a:avLst>
            <a:gd name="adj1" fmla="val 16670"/>
            <a:gd name="adj2" fmla="val 0"/>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76200" tIns="127000" rIns="114300" bIns="127000" numCol="1" spcCol="1270" anchor="t" anchorCtr="0">
          <a:noAutofit/>
        </a:bodyPr>
        <a:lstStyle/>
        <a:p>
          <a:pPr lvl="0" algn="l"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Health Inequalities  </a:t>
          </a:r>
        </a:p>
        <a:p>
          <a:pPr lvl="0" algn="l"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Mental Health Inequalities</a:t>
          </a:r>
          <a:endParaRPr lang="en-GB" sz="2000" kern="1200" dirty="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Deprivation/poverty indicators</a:t>
          </a:r>
          <a:endParaRPr lang="en-GB" sz="2000" kern="1200" dirty="0">
            <a:latin typeface="Arial" panose="020B0604020202020204" pitchFamily="34" charset="0"/>
            <a:cs typeface="Arial" panose="020B0604020202020204" pitchFamily="34" charset="0"/>
          </a:endParaRPr>
        </a:p>
        <a:p>
          <a:pPr lvl="0" algn="l" defTabSz="889000">
            <a:lnSpc>
              <a:spcPct val="100000"/>
            </a:lnSpc>
            <a:spcBef>
              <a:spcPct val="0"/>
            </a:spcBef>
            <a:spcAft>
              <a:spcPts val="0"/>
            </a:spcAft>
          </a:pPr>
          <a:r>
            <a:rPr lang="en-GB" sz="2000" kern="1200" dirty="0" smtClean="0">
              <a:latin typeface="Arial" panose="020B0604020202020204" pitchFamily="34" charset="0"/>
              <a:cs typeface="Arial" panose="020B0604020202020204" pitchFamily="34" charset="0"/>
            </a:rPr>
            <a:t>Lack of cultural competency at </a:t>
          </a:r>
        </a:p>
        <a:p>
          <a:pPr lvl="0" algn="l" defTabSz="889000">
            <a:lnSpc>
              <a:spcPct val="100000"/>
            </a:lnSpc>
            <a:spcBef>
              <a:spcPct val="0"/>
            </a:spcBef>
            <a:spcAft>
              <a:spcPts val="0"/>
            </a:spcAft>
          </a:pPr>
          <a:r>
            <a:rPr lang="en-GB" sz="2000" kern="1200" dirty="0" smtClean="0">
              <a:latin typeface="Arial" panose="020B0604020202020204" pitchFamily="34" charset="0"/>
              <a:cs typeface="Arial" panose="020B0604020202020204" pitchFamily="34" charset="0"/>
            </a:rPr>
            <a:t>place and system </a:t>
          </a:r>
        </a:p>
        <a:p>
          <a:pPr lvl="0" algn="l" defTabSz="889000">
            <a:lnSpc>
              <a:spcPct val="100000"/>
            </a:lnSpc>
            <a:spcBef>
              <a:spcPct val="0"/>
            </a:spcBef>
            <a:spcAft>
              <a:spcPts val="0"/>
            </a:spcAft>
          </a:pPr>
          <a:r>
            <a:rPr lang="en-GB" sz="2000" kern="1200" dirty="0" smtClean="0">
              <a:latin typeface="Arial" panose="020B0604020202020204" pitchFamily="34" charset="0"/>
              <a:cs typeface="Arial" panose="020B0604020202020204" pitchFamily="34" charset="0"/>
            </a:rPr>
            <a:t>Communication barriers</a:t>
          </a:r>
        </a:p>
        <a:p>
          <a:pPr lvl="0" algn="l" defTabSz="889000">
            <a:lnSpc>
              <a:spcPct val="100000"/>
            </a:lnSpc>
            <a:spcBef>
              <a:spcPct val="0"/>
            </a:spcBef>
            <a:spcAft>
              <a:spcPts val="0"/>
            </a:spcAft>
          </a:pPr>
          <a:r>
            <a:rPr lang="en-GB" sz="2000" kern="1200" dirty="0" smtClean="0">
              <a:latin typeface="Arial" panose="020B0604020202020204" pitchFamily="34" charset="0"/>
              <a:cs typeface="Arial" panose="020B0604020202020204" pitchFamily="34" charset="0"/>
            </a:rPr>
            <a:t>Access barriers </a:t>
          </a:r>
          <a:r>
            <a:rPr lang="en-GB" sz="2000" kern="1200" dirty="0">
              <a:latin typeface="Arial" panose="020B0604020202020204" pitchFamily="34" charset="0"/>
              <a:cs typeface="Arial" panose="020B0604020202020204" pitchFamily="34" charset="0"/>
            </a:rPr>
            <a:t>to </a:t>
          </a:r>
          <a:r>
            <a:rPr lang="en-GB" sz="2000" kern="1200" dirty="0" smtClean="0">
              <a:latin typeface="Arial" panose="020B0604020202020204" pitchFamily="34" charset="0"/>
              <a:cs typeface="Arial" panose="020B0604020202020204" pitchFamily="34" charset="0"/>
            </a:rPr>
            <a:t>treatment </a:t>
          </a:r>
          <a:endParaRPr lang="en-GB" sz="2000" kern="1200" dirty="0">
            <a:latin typeface="Arial" panose="020B0604020202020204" pitchFamily="34" charset="0"/>
            <a:cs typeface="Arial" panose="020B0604020202020204" pitchFamily="34" charset="0"/>
          </a:endParaRPr>
        </a:p>
      </dsp:txBody>
      <dsp:txXfrm rot="5400000">
        <a:off x="1315280" y="1132753"/>
        <a:ext cx="5878368" cy="2865959"/>
      </dsp:txXfrm>
    </dsp:sp>
    <dsp:sp modelId="{39DEB1C5-F27B-FA45-8F63-089FF2F8F53A}">
      <dsp:nvSpPr>
        <dsp:cNvPr id="0" name=""/>
        <dsp:cNvSpPr/>
      </dsp:nvSpPr>
      <dsp:spPr>
        <a:xfrm rot="5400000">
          <a:off x="6682151" y="-387721"/>
          <a:ext cx="3176105" cy="5878515"/>
        </a:xfrm>
        <a:prstGeom prst="round2SameRect">
          <a:avLst>
            <a:gd name="adj1" fmla="val 16670"/>
            <a:gd name="adj2" fmla="val 0"/>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14300" tIns="127000" rIns="76200" bIns="127000" numCol="1" spcCol="1270" anchor="t" anchorCtr="0">
          <a:noAutofit/>
        </a:bodyPr>
        <a:lstStyle/>
        <a:p>
          <a:pPr lvl="0" algn="l"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BAME people in more frontline </a:t>
          </a:r>
          <a:r>
            <a:rPr lang="en-GB" sz="2000" kern="1200" dirty="0">
              <a:latin typeface="Arial" panose="020B0604020202020204" pitchFamily="34" charset="0"/>
              <a:cs typeface="Arial" panose="020B0604020202020204" pitchFamily="34" charset="0"/>
            </a:rPr>
            <a:t>roles </a:t>
          </a:r>
          <a:endParaRPr lang="en-GB" sz="2000" kern="1200" dirty="0" smtClean="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BAME people face racial discrimination</a:t>
          </a:r>
        </a:p>
        <a:p>
          <a:pPr lvl="0" algn="l"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Less job security and underemployment</a:t>
          </a:r>
          <a:endParaRPr lang="en-GB" sz="2000" kern="1200" dirty="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Challenging and sometimes hostile environment for migrant workers </a:t>
          </a:r>
          <a:endParaRPr lang="en-GB" sz="2000" kern="1200" dirty="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Under representation in senior workforce and at Board Level </a:t>
          </a:r>
          <a:endParaRPr lang="en-GB" sz="2000" kern="1200" dirty="0">
            <a:latin typeface="Arial" panose="020B0604020202020204" pitchFamily="34" charset="0"/>
            <a:cs typeface="Arial" panose="020B0604020202020204" pitchFamily="34" charset="0"/>
          </a:endParaRPr>
        </a:p>
      </dsp:txBody>
      <dsp:txXfrm rot="-5400000">
        <a:off x="5330947" y="1118556"/>
        <a:ext cx="5723442" cy="2865959"/>
      </dsp:txXfrm>
    </dsp:sp>
    <dsp:sp modelId="{6F6FC6AE-D11A-CC44-8890-2407C3D54877}">
      <dsp:nvSpPr>
        <dsp:cNvPr id="0" name=""/>
        <dsp:cNvSpPr/>
      </dsp:nvSpPr>
      <dsp:spPr>
        <a:xfrm>
          <a:off x="4332198" y="37921"/>
          <a:ext cx="2029071" cy="2028972"/>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DEE6BA-939E-4D48-950C-4B432AAB1F80}">
      <dsp:nvSpPr>
        <dsp:cNvPr id="0" name=""/>
        <dsp:cNvSpPr/>
      </dsp:nvSpPr>
      <dsp:spPr>
        <a:xfrm rot="10800000">
          <a:off x="4653927" y="2979033"/>
          <a:ext cx="2029071" cy="2028972"/>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DCE3C56-F86D-4A57-8FFA-5D5731E2BA8A}" type="datetimeFigureOut">
              <a:rPr lang="en-GB" smtClean="0"/>
              <a:t>12/11/2020</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768CE8F-FB64-40DC-A797-F9252C4FA4D9}" type="slidenum">
              <a:rPr lang="en-GB" smtClean="0"/>
              <a:t>‹#›</a:t>
            </a:fld>
            <a:endParaRPr lang="en-GB" dirty="0"/>
          </a:p>
        </p:txBody>
      </p:sp>
    </p:spTree>
    <p:extLst>
      <p:ext uri="{BB962C8B-B14F-4D97-AF65-F5344CB8AC3E}">
        <p14:creationId xmlns:p14="http://schemas.microsoft.com/office/powerpoint/2010/main" val="458284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A3F996C-9A2C-6E4D-91E3-5ACFD9195F53}" type="datetimeFigureOut">
              <a:rPr lang="en-US" smtClean="0"/>
              <a:t>11/12/2020</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D776D00-DF2A-9246-8A0D-614FC36C5741}" type="slidenum">
              <a:rPr lang="en-US" smtClean="0"/>
              <a:t>‹#›</a:t>
            </a:fld>
            <a:endParaRPr lang="en-US" dirty="0"/>
          </a:p>
        </p:txBody>
      </p:sp>
    </p:spTree>
    <p:extLst>
      <p:ext uri="{BB962C8B-B14F-4D97-AF65-F5344CB8AC3E}">
        <p14:creationId xmlns:p14="http://schemas.microsoft.com/office/powerpoint/2010/main" val="3927132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entreformentalhealth.org.uk/sites/default/files/2020-05/CentreforMentalHealth_COVID_MH_Forecasting_May20.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776D00-DF2A-9246-8A0D-614FC36C5741}" type="slidenum">
              <a:rPr lang="en-US" smtClean="0"/>
              <a:t>1</a:t>
            </a:fld>
            <a:endParaRPr lang="en-US" dirty="0"/>
          </a:p>
        </p:txBody>
      </p:sp>
    </p:spTree>
    <p:extLst>
      <p:ext uri="{BB962C8B-B14F-4D97-AF65-F5344CB8AC3E}">
        <p14:creationId xmlns:p14="http://schemas.microsoft.com/office/powerpoint/2010/main" val="65839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776D00-DF2A-9246-8A0D-614FC36C5741}" type="slidenum">
              <a:rPr lang="en-US" smtClean="0"/>
              <a:t>2</a:t>
            </a:fld>
            <a:endParaRPr lang="en-US" dirty="0"/>
          </a:p>
        </p:txBody>
      </p:sp>
    </p:spTree>
    <p:extLst>
      <p:ext uri="{BB962C8B-B14F-4D97-AF65-F5344CB8AC3E}">
        <p14:creationId xmlns:p14="http://schemas.microsoft.com/office/powerpoint/2010/main" val="396670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776D00-DF2A-9246-8A0D-614FC36C5741}" type="slidenum">
              <a:rPr lang="en-US" smtClean="0"/>
              <a:t>8</a:t>
            </a:fld>
            <a:endParaRPr lang="en-US" dirty="0"/>
          </a:p>
        </p:txBody>
      </p:sp>
    </p:spTree>
    <p:extLst>
      <p:ext uri="{BB962C8B-B14F-4D97-AF65-F5344CB8AC3E}">
        <p14:creationId xmlns:p14="http://schemas.microsoft.com/office/powerpoint/2010/main" val="380655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776D00-DF2A-9246-8A0D-614FC36C5741}" type="slidenum">
              <a:rPr lang="en-US" smtClean="0"/>
              <a:t>9</a:t>
            </a:fld>
            <a:endParaRPr lang="en-US" dirty="0"/>
          </a:p>
        </p:txBody>
      </p:sp>
    </p:spTree>
    <p:extLst>
      <p:ext uri="{BB962C8B-B14F-4D97-AF65-F5344CB8AC3E}">
        <p14:creationId xmlns:p14="http://schemas.microsoft.com/office/powerpoint/2010/main" val="2696762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extract came from </a:t>
            </a:r>
            <a:r>
              <a:rPr lang="en-GB" sz="1200" u="sng" kern="1200" dirty="0" smtClean="0">
                <a:solidFill>
                  <a:schemeClr val="tx1"/>
                </a:solidFill>
                <a:effectLst/>
                <a:latin typeface="+mn-lt"/>
                <a:ea typeface="+mn-ea"/>
                <a:cs typeface="+mn-cs"/>
                <a:hlinkClick r:id="rId3"/>
              </a:rPr>
              <a:t>https://www.centreformentalhealth.org.uk/sites/default/files/2020-05/CentreforMentalHealth_COVID_MH_Forecasting_May20.pdf</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D776D00-DF2A-9246-8A0D-614FC36C5741}" type="slidenum">
              <a:rPr lang="en-US" smtClean="0"/>
              <a:t>10</a:t>
            </a:fld>
            <a:endParaRPr lang="en-US" dirty="0"/>
          </a:p>
        </p:txBody>
      </p:sp>
    </p:spTree>
    <p:extLst>
      <p:ext uri="{BB962C8B-B14F-4D97-AF65-F5344CB8AC3E}">
        <p14:creationId xmlns:p14="http://schemas.microsoft.com/office/powerpoint/2010/main" val="1178319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Many black-African and Caribbean people, particularly men, do not have access to psychological treatment at an early stage of their mental health problem </a:t>
            </a:r>
          </a:p>
          <a:p>
            <a:r>
              <a:rPr lang="en-GB" dirty="0" smtClean="0"/>
              <a:t> People from Black-African and Caribbean communities are 40% more likely than white-British people to come into contact with mental health services through the criminal justice system </a:t>
            </a:r>
          </a:p>
          <a:p>
            <a:r>
              <a:rPr lang="en-GB" dirty="0" smtClean="0"/>
              <a:t> Gypsy, Roma and Traveller communities can have similar difficulties to those who are homeless</a:t>
            </a:r>
          </a:p>
          <a:p>
            <a:r>
              <a:rPr lang="en-GB" dirty="0" smtClean="0"/>
              <a:t> BAME patients are less likely to rate their overall experience as 8 or above on a 10-point scale (44% vs 49% for white-British) </a:t>
            </a:r>
          </a:p>
          <a:p>
            <a:r>
              <a:rPr lang="en-GB" dirty="0" smtClean="0"/>
              <a:t> Some people from BAME groups mistrust mental health services based on negative experiences</a:t>
            </a:r>
          </a:p>
          <a:p>
            <a:r>
              <a:rPr lang="en-GB" dirty="0" smtClean="0"/>
              <a:t>  Black adults are more likely than adults in other ethnic groups to have been detained under a section of the Mental Health Act</a:t>
            </a:r>
            <a:endParaRPr lang="en-GB" dirty="0"/>
          </a:p>
        </p:txBody>
      </p:sp>
      <p:sp>
        <p:nvSpPr>
          <p:cNvPr id="4" name="Slide Number Placeholder 3"/>
          <p:cNvSpPr>
            <a:spLocks noGrp="1"/>
          </p:cNvSpPr>
          <p:nvPr>
            <p:ph type="sldNum" sz="quarter" idx="10"/>
          </p:nvPr>
        </p:nvSpPr>
        <p:spPr/>
        <p:txBody>
          <a:bodyPr/>
          <a:lstStyle/>
          <a:p>
            <a:fld id="{3D776D00-DF2A-9246-8A0D-614FC36C5741}" type="slidenum">
              <a:rPr lang="en-US" smtClean="0"/>
              <a:t>11</a:t>
            </a:fld>
            <a:endParaRPr lang="en-US" dirty="0"/>
          </a:p>
        </p:txBody>
      </p:sp>
    </p:spTree>
    <p:extLst>
      <p:ext uri="{BB962C8B-B14F-4D97-AF65-F5344CB8AC3E}">
        <p14:creationId xmlns:p14="http://schemas.microsoft.com/office/powerpoint/2010/main" val="1074883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776D00-DF2A-9246-8A0D-614FC36C5741}" type="slidenum">
              <a:rPr lang="en-US" smtClean="0"/>
              <a:t>12</a:t>
            </a:fld>
            <a:endParaRPr lang="en-US" dirty="0"/>
          </a:p>
        </p:txBody>
      </p:sp>
    </p:spTree>
    <p:extLst>
      <p:ext uri="{BB962C8B-B14F-4D97-AF65-F5344CB8AC3E}">
        <p14:creationId xmlns:p14="http://schemas.microsoft.com/office/powerpoint/2010/main" val="4249728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4" name="Rectangle 13"/>
          <p:cNvSpPr/>
          <p:nvPr userDrawn="1"/>
        </p:nvSpPr>
        <p:spPr>
          <a:xfrm>
            <a:off x="208547" y="216816"/>
            <a:ext cx="11839074" cy="6429517"/>
          </a:xfrm>
          <a:prstGeom prst="rect">
            <a:avLst/>
          </a:prstGeom>
          <a:gradFill flip="none" rotWithShape="1">
            <a:gsLst>
              <a:gs pos="0">
                <a:srgbClr val="7030A0"/>
              </a:gs>
              <a:gs pos="100000">
                <a:srgbClr val="00B0F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286258" y="2147690"/>
            <a:ext cx="11610541" cy="2129745"/>
          </a:xfrm>
        </p:spPr>
        <p:txBody>
          <a:bodyPr anchor="ctr" anchorCtr="0">
            <a:normAutofit/>
          </a:bodyPr>
          <a:lstStyle>
            <a:lvl1pPr algn="ctr">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684421" y="4595445"/>
            <a:ext cx="9144000" cy="1337751"/>
          </a:xfrm>
        </p:spPr>
        <p:txBody>
          <a:bodyPr/>
          <a:lstStyle>
            <a:lvl1pPr marL="0" indent="0" algn="ctr">
              <a:buNone/>
              <a:defRPr sz="2400" b="1">
                <a:solidFill>
                  <a:srgbClr val="07A6C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p:nvSpPr>
        <p:spPr>
          <a:xfrm>
            <a:off x="-8941" y="110067"/>
            <a:ext cx="295200" cy="6536266"/>
          </a:xfrm>
          <a:prstGeom prst="rect">
            <a:avLst/>
          </a:prstGeom>
          <a:solidFill>
            <a:srgbClr val="07A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Content Placeholder 6"/>
          <p:cNvPicPr>
            <a:picLocks noChangeAspect="1"/>
          </p:cNvPicPr>
          <p:nvPr/>
        </p:nvPicPr>
        <p:blipFill rotWithShape="1">
          <a:blip r:embed="rId2">
            <a:extLst>
              <a:ext uri="{28A0092B-C50C-407E-A947-70E740481C1C}">
                <a14:useLocalDpi xmlns:a14="http://schemas.microsoft.com/office/drawing/2010/main" val="0"/>
              </a:ext>
            </a:extLst>
          </a:blip>
          <a:srcRect t="31176" b="60814"/>
          <a:stretch/>
        </p:blipFill>
        <p:spPr>
          <a:xfrm>
            <a:off x="-8940" y="-2568"/>
            <a:ext cx="12200940" cy="293514"/>
          </a:xfrm>
          <a:prstGeom prst="rect">
            <a:avLst/>
          </a:prstGeom>
        </p:spPr>
      </p:pic>
      <p:pic>
        <p:nvPicPr>
          <p:cNvPr id="10" name="Content Placeholder 6"/>
          <p:cNvPicPr>
            <a:picLocks noChangeAspect="1"/>
          </p:cNvPicPr>
          <p:nvPr userDrawn="1"/>
        </p:nvPicPr>
        <p:blipFill rotWithShape="1">
          <a:blip r:embed="rId2">
            <a:extLst>
              <a:ext uri="{28A0092B-C50C-407E-A947-70E740481C1C}">
                <a14:useLocalDpi xmlns:a14="http://schemas.microsoft.com/office/drawing/2010/main" val="0"/>
              </a:ext>
            </a:extLst>
          </a:blip>
          <a:srcRect t="31176" b="60814"/>
          <a:stretch/>
        </p:blipFill>
        <p:spPr>
          <a:xfrm>
            <a:off x="-8942" y="6572912"/>
            <a:ext cx="12200942" cy="295200"/>
          </a:xfrm>
          <a:prstGeom prst="rect">
            <a:avLst/>
          </a:prstGeom>
        </p:spPr>
      </p:pic>
      <p:sp>
        <p:nvSpPr>
          <p:cNvPr id="11" name="Rectangle 10"/>
          <p:cNvSpPr/>
          <p:nvPr/>
        </p:nvSpPr>
        <p:spPr>
          <a:xfrm>
            <a:off x="11896800" y="73357"/>
            <a:ext cx="295200" cy="6536266"/>
          </a:xfrm>
          <a:prstGeom prst="rect">
            <a:avLst/>
          </a:prstGeom>
          <a:solidFill>
            <a:srgbClr val="07A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userDrawn="1"/>
        </p:nvSpPr>
        <p:spPr>
          <a:xfrm>
            <a:off x="9086933" y="460051"/>
            <a:ext cx="2751992" cy="900246"/>
          </a:xfrm>
          <a:prstGeom prst="rect">
            <a:avLst/>
          </a:prstGeom>
          <a:noFill/>
        </p:spPr>
        <p:txBody>
          <a:bodyPr wrap="square" rtlCol="0">
            <a:spAutoFit/>
          </a:bodyPr>
          <a:lstStyle/>
          <a:p>
            <a:pPr>
              <a:lnSpc>
                <a:spcPts val="5400"/>
              </a:lnSpc>
            </a:pPr>
            <a:r>
              <a:rPr lang="en-GB" sz="5400" b="1" dirty="0">
                <a:solidFill>
                  <a:srgbClr val="0070C0"/>
                </a:solidFill>
                <a:latin typeface="Arial" panose="020B0604020202020204" pitchFamily="34" charset="0"/>
                <a:cs typeface="Arial" panose="020B0604020202020204" pitchFamily="34" charset="0"/>
              </a:rPr>
              <a:t>Sussex</a:t>
            </a:r>
          </a:p>
          <a:p>
            <a:pPr>
              <a:lnSpc>
                <a:spcPts val="900"/>
              </a:lnSpc>
            </a:pPr>
            <a:r>
              <a:rPr lang="en-GB" sz="1400" b="1" dirty="0">
                <a:solidFill>
                  <a:schemeClr val="bg1">
                    <a:lumMod val="85000"/>
                  </a:schemeClr>
                </a:solidFill>
                <a:latin typeface="Arial" panose="020B0604020202020204" pitchFamily="34" charset="0"/>
                <a:cs typeface="Arial" panose="020B0604020202020204" pitchFamily="34" charset="0"/>
              </a:rPr>
              <a:t>Health and Care Partnership</a:t>
            </a:r>
          </a:p>
        </p:txBody>
      </p:sp>
      <p:pic>
        <p:nvPicPr>
          <p:cNvPr id="13" name="Content Placeholder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05" t="33858" r="-105" b="57882"/>
          <a:stretch/>
        </p:blipFill>
        <p:spPr>
          <a:xfrm flipV="1">
            <a:off x="9205977" y="1405927"/>
            <a:ext cx="2340000" cy="88792"/>
          </a:xfrm>
          <a:prstGeom prst="rect">
            <a:avLst/>
          </a:prstGeom>
        </p:spPr>
      </p:pic>
    </p:spTree>
    <p:extLst>
      <p:ext uri="{BB962C8B-B14F-4D97-AF65-F5344CB8AC3E}">
        <p14:creationId xmlns:p14="http://schemas.microsoft.com/office/powerpoint/2010/main" val="964312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9F62E7-179D-BA4B-AF42-73B2DF87593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D3B53F04-F671-9948-92AD-1783649EFBA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4045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89225E-BCE0-C645-9B17-7273F37408A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1A28E4BE-0C3A-984D-BA73-B6944A3F5D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5397C315-F57A-FA40-96C4-D51A3CF14825}"/>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xmlns="" id="{BD293284-40F7-7749-9A0E-5F9D8A500D6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44F47C2A-E4C4-EC40-8D3C-7D342492FA20}"/>
              </a:ext>
            </a:extLst>
          </p:cNvPr>
          <p:cNvSpPr>
            <a:spLocks noGrp="1"/>
          </p:cNvSpPr>
          <p:nvPr>
            <p:ph type="sldNum" sz="quarter" idx="12"/>
          </p:nvPr>
        </p:nvSpPr>
        <p:spPr>
          <a:xfrm>
            <a:off x="8610600" y="6356350"/>
            <a:ext cx="2743200" cy="365125"/>
          </a:xfrm>
          <a:prstGeom prst="rect">
            <a:avLst/>
          </a:prstGeom>
        </p:spPr>
        <p:txBody>
          <a:bodyPr/>
          <a:lstStyle/>
          <a:p>
            <a:fld id="{0EB2FA8B-3EF3-A348-98AF-6A1680C38337}" type="slidenum">
              <a:rPr lang="en-US" smtClean="0"/>
              <a:t>‹#›</a:t>
            </a:fld>
            <a:endParaRPr lang="en-US" dirty="0"/>
          </a:p>
        </p:txBody>
      </p:sp>
    </p:spTree>
    <p:extLst>
      <p:ext uri="{BB962C8B-B14F-4D97-AF65-F5344CB8AC3E}">
        <p14:creationId xmlns:p14="http://schemas.microsoft.com/office/powerpoint/2010/main" val="344819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4DD53-D4B1-EA43-A0B4-39BBCC647BC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1AC88C54-A549-BC46-B079-B0AA397E0C6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15E74921-3276-FD4A-B31E-0BC25B66A51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83918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17E6DA-8EEE-CA4E-9066-1E8CBD1C644E}"/>
              </a:ext>
            </a:extLst>
          </p:cNvPr>
          <p:cNvSpPr>
            <a:spLocks noGrp="1"/>
          </p:cNvSpPr>
          <p:nvPr>
            <p:ph type="title"/>
          </p:nvPr>
        </p:nvSpPr>
        <p:spPr/>
        <p:txBody>
          <a:bodyPr/>
          <a:lstStyle/>
          <a:p>
            <a:r>
              <a:rPr lang="en-GB"/>
              <a:t>Click to edit Master title style</a:t>
            </a:r>
            <a:endParaRPr lang="en-US"/>
          </a:p>
        </p:txBody>
      </p:sp>
      <p:sp>
        <p:nvSpPr>
          <p:cNvPr id="3" name="TextBox 2">
            <a:extLst>
              <a:ext uri="{FF2B5EF4-FFF2-40B4-BE49-F238E27FC236}">
                <a16:creationId xmlns:a16="http://schemas.microsoft.com/office/drawing/2014/main" xmlns="" id="{7B140271-911D-DC44-ACDC-77B0BD1B4DCD}"/>
              </a:ext>
            </a:extLst>
          </p:cNvPr>
          <p:cNvSpPr txBox="1"/>
          <p:nvPr userDrawn="1"/>
        </p:nvSpPr>
        <p:spPr>
          <a:xfrm rot="20426403">
            <a:off x="1318161" y="2850217"/>
            <a:ext cx="9203377" cy="1200329"/>
          </a:xfrm>
          <a:prstGeom prst="rect">
            <a:avLst/>
          </a:prstGeom>
          <a:noFill/>
        </p:spPr>
        <p:txBody>
          <a:bodyPr wrap="square" rtlCol="0">
            <a:spAutoFit/>
          </a:bodyPr>
          <a:lstStyle/>
          <a:p>
            <a:pPr algn="ctr"/>
            <a:r>
              <a:rPr lang="en-US" sz="7200" dirty="0">
                <a:solidFill>
                  <a:schemeClr val="tx1">
                    <a:alpha val="43000"/>
                  </a:schemeClr>
                </a:solidFill>
              </a:rPr>
              <a:t>DRAFT FOR APPROVAL</a:t>
            </a:r>
          </a:p>
        </p:txBody>
      </p:sp>
    </p:spTree>
    <p:extLst>
      <p:ext uri="{BB962C8B-B14F-4D97-AF65-F5344CB8AC3E}">
        <p14:creationId xmlns:p14="http://schemas.microsoft.com/office/powerpoint/2010/main" val="3394654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E4371D5-6BC3-A149-8EB0-3E5779F59B6A}"/>
              </a:ext>
            </a:extLst>
          </p:cNvPr>
          <p:cNvSpPr txBox="1"/>
          <p:nvPr userDrawn="1"/>
        </p:nvSpPr>
        <p:spPr>
          <a:xfrm rot="20426403">
            <a:off x="1318161" y="2850217"/>
            <a:ext cx="9203377" cy="1200329"/>
          </a:xfrm>
          <a:prstGeom prst="rect">
            <a:avLst/>
          </a:prstGeom>
          <a:noFill/>
        </p:spPr>
        <p:txBody>
          <a:bodyPr wrap="square" rtlCol="0">
            <a:spAutoFit/>
          </a:bodyPr>
          <a:lstStyle/>
          <a:p>
            <a:pPr algn="ctr"/>
            <a:r>
              <a:rPr lang="en-US" sz="7200" dirty="0">
                <a:solidFill>
                  <a:schemeClr val="tx1">
                    <a:alpha val="41000"/>
                  </a:schemeClr>
                </a:solidFill>
              </a:rPr>
              <a:t>DRAFT FOR APPROVAL</a:t>
            </a:r>
          </a:p>
        </p:txBody>
      </p:sp>
    </p:spTree>
    <p:extLst>
      <p:ext uri="{BB962C8B-B14F-4D97-AF65-F5344CB8AC3E}">
        <p14:creationId xmlns:p14="http://schemas.microsoft.com/office/powerpoint/2010/main" val="2572671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355DAB-B244-B344-BBD9-7057D178EA7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C70D9AF3-48CA-8F4D-A96F-D665C1555B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BB3F251A-D58C-9A48-A3BE-AC6D3014F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1AAD0385-F0C9-7B45-B515-53EAB93FF04E}"/>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xmlns="" id="{42F70A8D-D5AB-E249-8410-6ED0BC2F4CD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24610DF9-31A6-DE4F-9744-C5B74CAD14BB}"/>
              </a:ext>
            </a:extLst>
          </p:cNvPr>
          <p:cNvSpPr>
            <a:spLocks noGrp="1"/>
          </p:cNvSpPr>
          <p:nvPr>
            <p:ph type="sldNum" sz="quarter" idx="12"/>
          </p:nvPr>
        </p:nvSpPr>
        <p:spPr>
          <a:xfrm>
            <a:off x="8610600" y="6356350"/>
            <a:ext cx="2743200" cy="365125"/>
          </a:xfrm>
          <a:prstGeom prst="rect">
            <a:avLst/>
          </a:prstGeom>
        </p:spPr>
        <p:txBody>
          <a:bodyPr/>
          <a:lstStyle/>
          <a:p>
            <a:fld id="{0EB2FA8B-3EF3-A348-98AF-6A1680C38337}" type="slidenum">
              <a:rPr lang="en-US" smtClean="0"/>
              <a:t>‹#›</a:t>
            </a:fld>
            <a:endParaRPr lang="en-US" dirty="0"/>
          </a:p>
        </p:txBody>
      </p:sp>
    </p:spTree>
    <p:extLst>
      <p:ext uri="{BB962C8B-B14F-4D97-AF65-F5344CB8AC3E}">
        <p14:creationId xmlns:p14="http://schemas.microsoft.com/office/powerpoint/2010/main" val="1230496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29725A-48C0-0F4B-9AB1-40DE8140E9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ABC9DD21-6904-6648-B657-0350D72910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26B1D8D3-7A4D-AF49-8D4F-FDD53AFCBD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8F23E58E-04BA-DE48-BA57-14D4CED90F30}"/>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xmlns="" id="{04D53F4E-1511-174E-A95A-5BDC36A9BF3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3F432093-B7EA-D441-A9A3-CB8F67F80432}"/>
              </a:ext>
            </a:extLst>
          </p:cNvPr>
          <p:cNvSpPr>
            <a:spLocks noGrp="1"/>
          </p:cNvSpPr>
          <p:nvPr>
            <p:ph type="sldNum" sz="quarter" idx="12"/>
          </p:nvPr>
        </p:nvSpPr>
        <p:spPr>
          <a:xfrm>
            <a:off x="8610600" y="6356350"/>
            <a:ext cx="2743200" cy="365125"/>
          </a:xfrm>
          <a:prstGeom prst="rect">
            <a:avLst/>
          </a:prstGeom>
        </p:spPr>
        <p:txBody>
          <a:bodyPr/>
          <a:lstStyle/>
          <a:p>
            <a:fld id="{0EB2FA8B-3EF3-A348-98AF-6A1680C38337}" type="slidenum">
              <a:rPr lang="en-US" smtClean="0"/>
              <a:t>‹#›</a:t>
            </a:fld>
            <a:endParaRPr lang="en-US" dirty="0"/>
          </a:p>
        </p:txBody>
      </p:sp>
    </p:spTree>
    <p:extLst>
      <p:ext uri="{BB962C8B-B14F-4D97-AF65-F5344CB8AC3E}">
        <p14:creationId xmlns:p14="http://schemas.microsoft.com/office/powerpoint/2010/main" val="250964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6DFB72-8941-D64D-BE6F-88B80A4B301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D3BE4FEF-A303-2349-A759-AC30AA2EB9D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54F990B7-625E-A149-80D2-1F3490A2E349}"/>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xmlns="" id="{7987EB91-713D-E44C-9551-0D47B7A4525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A6239FDE-D656-6D40-BD67-7B4D48BF67B2}"/>
              </a:ext>
            </a:extLst>
          </p:cNvPr>
          <p:cNvSpPr>
            <a:spLocks noGrp="1"/>
          </p:cNvSpPr>
          <p:nvPr>
            <p:ph type="sldNum" sz="quarter" idx="12"/>
          </p:nvPr>
        </p:nvSpPr>
        <p:spPr>
          <a:xfrm>
            <a:off x="8610600" y="6356350"/>
            <a:ext cx="2743200" cy="365125"/>
          </a:xfrm>
          <a:prstGeom prst="rect">
            <a:avLst/>
          </a:prstGeom>
        </p:spPr>
        <p:txBody>
          <a:bodyPr/>
          <a:lstStyle/>
          <a:p>
            <a:fld id="{0EB2FA8B-3EF3-A348-98AF-6A1680C38337}" type="slidenum">
              <a:rPr lang="en-US" smtClean="0"/>
              <a:t>‹#›</a:t>
            </a:fld>
            <a:endParaRPr lang="en-US" dirty="0"/>
          </a:p>
        </p:txBody>
      </p:sp>
    </p:spTree>
    <p:extLst>
      <p:ext uri="{BB962C8B-B14F-4D97-AF65-F5344CB8AC3E}">
        <p14:creationId xmlns:p14="http://schemas.microsoft.com/office/powerpoint/2010/main" val="510127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FBCFF6C-3147-3C41-A4EC-1C00F871023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D789D1B7-6C16-9A47-8337-B16ED24D24E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64CAE208-1B96-F44D-8756-9B045AD27F52}"/>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xmlns="" id="{2D09C4BC-4F1E-7B40-A2ED-141C8F4499A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2FFA9568-1A10-6C4C-A4C1-5C3B1201A997}"/>
              </a:ext>
            </a:extLst>
          </p:cNvPr>
          <p:cNvSpPr>
            <a:spLocks noGrp="1"/>
          </p:cNvSpPr>
          <p:nvPr>
            <p:ph type="sldNum" sz="quarter" idx="12"/>
          </p:nvPr>
        </p:nvSpPr>
        <p:spPr>
          <a:xfrm>
            <a:off x="8610600" y="6356350"/>
            <a:ext cx="2743200" cy="365125"/>
          </a:xfrm>
          <a:prstGeom prst="rect">
            <a:avLst/>
          </a:prstGeom>
        </p:spPr>
        <p:txBody>
          <a:bodyPr/>
          <a:lstStyle/>
          <a:p>
            <a:fld id="{0EB2FA8B-3EF3-A348-98AF-6A1680C38337}" type="slidenum">
              <a:rPr lang="en-US" smtClean="0"/>
              <a:t>‹#›</a:t>
            </a:fld>
            <a:endParaRPr lang="en-US" dirty="0"/>
          </a:p>
        </p:txBody>
      </p:sp>
    </p:spTree>
    <p:extLst>
      <p:ext uri="{BB962C8B-B14F-4D97-AF65-F5344CB8AC3E}">
        <p14:creationId xmlns:p14="http://schemas.microsoft.com/office/powerpoint/2010/main" val="3857702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20497" name="think-cell Slide" r:id="rId4" imgW="395" imgH="394" progId="TCLayout.ActiveDocument.1">
                  <p:embed/>
                </p:oleObj>
              </mc:Choice>
              <mc:Fallback>
                <p:oleObj name="think-cell Slide" r:id="rId4" imgW="395" imgH="394" progId="TCLayout.ActiveDocument.1">
                  <p:embed/>
                  <p:pic>
                    <p:nvPicPr>
                      <p:cNvPr id="2" name="Object 1" hidden="1"/>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10" name="Content Placeholder 9"/>
          <p:cNvSpPr>
            <a:spLocks noGrp="1"/>
          </p:cNvSpPr>
          <p:nvPr>
            <p:ph sz="quarter" idx="10"/>
          </p:nvPr>
        </p:nvSpPr>
        <p:spPr>
          <a:xfrm>
            <a:off x="620240" y="1649628"/>
            <a:ext cx="10316899" cy="2244128"/>
          </a:xfrm>
          <a:prstGeom prst="rect">
            <a:avLst/>
          </a:prstGeom>
        </p:spPr>
        <p:txBody>
          <a:bodyPr/>
          <a:lstStyle>
            <a:lvl1pPr>
              <a:lnSpc>
                <a:spcPct val="100000"/>
              </a:lnSpc>
              <a:spcBef>
                <a:spcPts val="800"/>
              </a:spcBef>
              <a:defRPr sz="1867">
                <a:latin typeface="Arial" panose="020B0604020202020204" pitchFamily="34" charset="0"/>
                <a:cs typeface="Arial" panose="020B0604020202020204" pitchFamily="34" charset="0"/>
              </a:defRPr>
            </a:lvl1pPr>
            <a:lvl2pPr>
              <a:lnSpc>
                <a:spcPct val="100000"/>
              </a:lnSpc>
              <a:spcBef>
                <a:spcPts val="800"/>
              </a:spcBef>
              <a:defRPr sz="1867">
                <a:latin typeface="Arial" panose="020B0604020202020204" pitchFamily="34" charset="0"/>
                <a:cs typeface="Arial" panose="020B0604020202020204" pitchFamily="34" charset="0"/>
              </a:defRPr>
            </a:lvl2pPr>
            <a:lvl3pPr>
              <a:lnSpc>
                <a:spcPct val="100000"/>
              </a:lnSpc>
              <a:spcBef>
                <a:spcPts val="800"/>
              </a:spcBef>
              <a:defRPr sz="1867">
                <a:latin typeface="Arial" panose="020B0604020202020204" pitchFamily="34" charset="0"/>
                <a:cs typeface="Arial" panose="020B0604020202020204" pitchFamily="34" charset="0"/>
              </a:defRPr>
            </a:lvl3pPr>
            <a:lvl4pPr>
              <a:lnSpc>
                <a:spcPct val="100000"/>
              </a:lnSpc>
              <a:spcBef>
                <a:spcPts val="800"/>
              </a:spcBef>
              <a:defRPr sz="1867">
                <a:latin typeface="Arial" panose="020B0604020202020204" pitchFamily="34" charset="0"/>
                <a:cs typeface="Arial" panose="020B0604020202020204" pitchFamily="34" charset="0"/>
              </a:defRPr>
            </a:lvl4pPr>
            <a:lvl5pPr>
              <a:lnSpc>
                <a:spcPct val="100000"/>
              </a:lnSpc>
              <a:spcBef>
                <a:spcPts val="800"/>
              </a:spcBef>
              <a:defRPr sz="1867">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2" y="854465"/>
            <a:ext cx="8756073" cy="611649"/>
          </a:xfrm>
          <a:prstGeom prst="rect">
            <a:avLst/>
          </a:prstGeom>
        </p:spPr>
        <p:txBody>
          <a:bodyPr/>
          <a:lstStyle>
            <a:lvl1pPr>
              <a:defRPr sz="48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3733">
              <a:solidFill>
                <a:srgbClr val="005EB8"/>
              </a:solidFill>
              <a:latin typeface="Arial" charset="0"/>
              <a:ea typeface="Arial" charset="0"/>
              <a:cs typeface="Arial" charset="0"/>
            </a:endParaRPr>
          </a:p>
        </p:txBody>
      </p:sp>
      <p:sp>
        <p:nvSpPr>
          <p:cNvPr id="8" name="TextBox 7"/>
          <p:cNvSpPr txBox="1"/>
          <p:nvPr userDrawn="1"/>
        </p:nvSpPr>
        <p:spPr>
          <a:xfrm>
            <a:off x="388419" y="6372538"/>
            <a:ext cx="863149" cy="338554"/>
          </a:xfrm>
          <a:prstGeom prst="rect">
            <a:avLst/>
          </a:prstGeom>
          <a:noFill/>
        </p:spPr>
        <p:txBody>
          <a:bodyPr wrap="square" rtlCol="0">
            <a:spAutoFit/>
          </a:bodyPr>
          <a:lstStyle/>
          <a:p>
            <a:pPr algn="l"/>
            <a:fld id="{34F92BC6-D7C3-584B-87F2-0B845776A5AD}" type="slidenum">
              <a:rPr lang="en-US" sz="16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600" dirty="0">
                <a:solidFill>
                  <a:schemeClr val="accent3">
                    <a:lumMod val="60000"/>
                    <a:lumOff val="40000"/>
                  </a:schemeClr>
                </a:solidFill>
                <a:latin typeface="Arial" panose="020B0604020202020204" pitchFamily="34" charset="0"/>
                <a:cs typeface="Arial" panose="020B0604020202020204" pitchFamily="34" charset="0"/>
              </a:rPr>
              <a:t> </a:t>
            </a:r>
            <a:r>
              <a:rPr lang="en-US" sz="1600" dirty="0">
                <a:solidFill>
                  <a:schemeClr val="accent3"/>
                </a:solidFill>
                <a:latin typeface="Arial" panose="020B0604020202020204" pitchFamily="34" charset="0"/>
                <a:cs typeface="Arial" panose="020B0604020202020204" pitchFamily="34" charset="0"/>
              </a:rPr>
              <a:t>  </a:t>
            </a:r>
            <a:r>
              <a:rPr lang="en-US" sz="1600" dirty="0">
                <a:solidFill>
                  <a:srgbClr val="005EB8"/>
                </a:solidFill>
                <a:latin typeface="Arial" panose="020B0604020202020204" pitchFamily="34" charset="0"/>
                <a:cs typeface="Arial" panose="020B0604020202020204" pitchFamily="34" charset="0"/>
              </a:rPr>
              <a:t>|</a:t>
            </a:r>
            <a:endParaRPr lang="en-US" sz="16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600" b="0">
                <a:solidFill>
                  <a:schemeClr val="accent3">
                    <a:lumMod val="60000"/>
                    <a:lumOff val="40000"/>
                  </a:schemeClr>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354677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14" name="Rectangle 13"/>
          <p:cNvSpPr/>
          <p:nvPr userDrawn="1"/>
        </p:nvSpPr>
        <p:spPr>
          <a:xfrm>
            <a:off x="208547" y="216816"/>
            <a:ext cx="11839074" cy="6429517"/>
          </a:xfrm>
          <a:prstGeom prst="rect">
            <a:avLst/>
          </a:prstGeom>
          <a:gradFill flip="none" rotWithShape="1">
            <a:gsLst>
              <a:gs pos="0">
                <a:srgbClr val="7030A0"/>
              </a:gs>
              <a:gs pos="100000">
                <a:srgbClr val="00B0F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286258" y="2147690"/>
            <a:ext cx="11610541" cy="2129745"/>
          </a:xfrm>
        </p:spPr>
        <p:txBody>
          <a:bodyPr anchor="ctr" anchorCtr="0">
            <a:normAutofit/>
          </a:bodyPr>
          <a:lstStyle>
            <a:lvl1pPr algn="ctr">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684421" y="4595445"/>
            <a:ext cx="9144000" cy="1337751"/>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p:nvSpPr>
        <p:spPr>
          <a:xfrm>
            <a:off x="-8941" y="110067"/>
            <a:ext cx="295200" cy="6536266"/>
          </a:xfrm>
          <a:prstGeom prst="rect">
            <a:avLst/>
          </a:prstGeom>
          <a:solidFill>
            <a:srgbClr val="07A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Content Placeholder 6"/>
          <p:cNvPicPr>
            <a:picLocks noChangeAspect="1"/>
          </p:cNvPicPr>
          <p:nvPr/>
        </p:nvPicPr>
        <p:blipFill rotWithShape="1">
          <a:blip r:embed="rId2">
            <a:extLst>
              <a:ext uri="{28A0092B-C50C-407E-A947-70E740481C1C}">
                <a14:useLocalDpi xmlns:a14="http://schemas.microsoft.com/office/drawing/2010/main" val="0"/>
              </a:ext>
            </a:extLst>
          </a:blip>
          <a:srcRect t="31176" b="60814"/>
          <a:stretch/>
        </p:blipFill>
        <p:spPr>
          <a:xfrm>
            <a:off x="-8940" y="-2568"/>
            <a:ext cx="12200940" cy="293514"/>
          </a:xfrm>
          <a:prstGeom prst="rect">
            <a:avLst/>
          </a:prstGeom>
        </p:spPr>
      </p:pic>
      <p:pic>
        <p:nvPicPr>
          <p:cNvPr id="10" name="Content Placeholder 6"/>
          <p:cNvPicPr>
            <a:picLocks noChangeAspect="1"/>
          </p:cNvPicPr>
          <p:nvPr userDrawn="1"/>
        </p:nvPicPr>
        <p:blipFill rotWithShape="1">
          <a:blip r:embed="rId2">
            <a:extLst>
              <a:ext uri="{28A0092B-C50C-407E-A947-70E740481C1C}">
                <a14:useLocalDpi xmlns:a14="http://schemas.microsoft.com/office/drawing/2010/main" val="0"/>
              </a:ext>
            </a:extLst>
          </a:blip>
          <a:srcRect t="31176" b="60814"/>
          <a:stretch/>
        </p:blipFill>
        <p:spPr>
          <a:xfrm>
            <a:off x="-8942" y="6572912"/>
            <a:ext cx="12200942" cy="295200"/>
          </a:xfrm>
          <a:prstGeom prst="rect">
            <a:avLst/>
          </a:prstGeom>
        </p:spPr>
      </p:pic>
      <p:sp>
        <p:nvSpPr>
          <p:cNvPr id="11" name="Rectangle 10"/>
          <p:cNvSpPr/>
          <p:nvPr/>
        </p:nvSpPr>
        <p:spPr>
          <a:xfrm>
            <a:off x="11896800" y="73357"/>
            <a:ext cx="295200" cy="6536266"/>
          </a:xfrm>
          <a:prstGeom prst="rect">
            <a:avLst/>
          </a:prstGeom>
          <a:solidFill>
            <a:srgbClr val="07A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252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4E06963C-1046-415C-A099-999F3EA365C9}"/>
              </a:ext>
            </a:extLst>
          </p:cNvPr>
          <p:cNvSpPr txBox="1"/>
          <p:nvPr userDrawn="1"/>
        </p:nvSpPr>
        <p:spPr>
          <a:xfrm>
            <a:off x="3257008" y="6437658"/>
            <a:ext cx="4606712" cy="379656"/>
          </a:xfrm>
          <a:prstGeom prst="rect">
            <a:avLst/>
          </a:prstGeom>
          <a:noFill/>
        </p:spPr>
        <p:txBody>
          <a:bodyPr wrap="square" rtlCol="0">
            <a:spAutoFit/>
          </a:bodyPr>
          <a:lstStyle/>
          <a:p>
            <a:r>
              <a:rPr lang="en-GB" sz="1867" b="1" i="1" dirty="0">
                <a:solidFill>
                  <a:schemeClr val="bg1"/>
                </a:solidFill>
                <a:latin typeface="Arial" panose="020B0604020202020204" pitchFamily="34" charset="0"/>
                <a:cs typeface="Arial" panose="020B0604020202020204" pitchFamily="34" charset="0"/>
              </a:rPr>
              <a:t>Working in partnership across Sussex</a:t>
            </a:r>
          </a:p>
        </p:txBody>
      </p:sp>
    </p:spTree>
    <p:extLst>
      <p:ext uri="{BB962C8B-B14F-4D97-AF65-F5344CB8AC3E}">
        <p14:creationId xmlns:p14="http://schemas.microsoft.com/office/powerpoint/2010/main" val="1559703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itle 1"/>
          <p:cNvSpPr txBox="1">
            <a:spLocks/>
          </p:cNvSpPr>
          <p:nvPr userDrawn="1"/>
        </p:nvSpPr>
        <p:spPr>
          <a:xfrm>
            <a:off x="609600" y="274638"/>
            <a:ext cx="10972800" cy="77809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400" kern="1200">
                <a:solidFill>
                  <a:schemeClr val="tx1"/>
                </a:solidFill>
                <a:latin typeface="+mj-lt"/>
                <a:ea typeface="+mj-ea"/>
                <a:cs typeface="+mj-cs"/>
              </a:defRPr>
            </a:lvl1pPr>
          </a:lstStyle>
          <a:p>
            <a:endParaRPr lang="en-GB" sz="2400" b="1" dirty="0">
              <a:solidFill>
                <a:srgbClr val="1E5CAF"/>
              </a:solidFill>
              <a:latin typeface="Arial" panose="020B0604020202020204" pitchFamily="34" charset="0"/>
              <a:ea typeface="+mn-ea"/>
              <a:cs typeface="Arial" panose="020B0604020202020204" pitchFamily="34" charset="0"/>
            </a:endParaRPr>
          </a:p>
        </p:txBody>
      </p:sp>
      <p:cxnSp>
        <p:nvCxnSpPr>
          <p:cNvPr id="8" name="Straight Connector 7"/>
          <p:cNvCxnSpPr/>
          <p:nvPr userDrawn="1"/>
        </p:nvCxnSpPr>
        <p:spPr>
          <a:xfrm>
            <a:off x="0" y="1052736"/>
            <a:ext cx="12192000" cy="0"/>
          </a:xfrm>
          <a:prstGeom prst="line">
            <a:avLst/>
          </a:prstGeom>
          <a:ln w="254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p:nvPr>
        </p:nvSpPr>
        <p:spPr>
          <a:xfrm>
            <a:off x="609602" y="1268760"/>
            <a:ext cx="10972799" cy="4716524"/>
          </a:xfrm>
          <a:prstGeom prst="rect">
            <a:avLst/>
          </a:prstGeom>
        </p:spPr>
        <p:txBody>
          <a:bodyPr/>
          <a:lstStyle>
            <a:lvl1pPr>
              <a:defRPr sz="1500"/>
            </a:lvl1pPr>
            <a:lvl2pPr>
              <a:defRPr sz="1350"/>
            </a:lvl2pPr>
            <a:lvl3pPr>
              <a:defRPr sz="120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5"/>
          <p:cNvSpPr>
            <a:spLocks noGrp="1"/>
          </p:cNvSpPr>
          <p:nvPr>
            <p:ph type="title"/>
          </p:nvPr>
        </p:nvSpPr>
        <p:spPr>
          <a:xfrm>
            <a:off x="609602" y="288781"/>
            <a:ext cx="10972799" cy="691948"/>
          </a:xfrm>
          <a:prstGeom prst="rect">
            <a:avLst/>
          </a:prstGeom>
        </p:spPr>
        <p:txBody>
          <a:bodyPr/>
          <a:lstStyle>
            <a:lvl1pPr algn="l">
              <a:defRPr sz="2400" b="1">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2601652431"/>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7" name="Title 1"/>
          <p:cNvSpPr txBox="1">
            <a:spLocks/>
          </p:cNvSpPr>
          <p:nvPr userDrawn="1"/>
        </p:nvSpPr>
        <p:spPr>
          <a:xfrm>
            <a:off x="609600" y="274638"/>
            <a:ext cx="10972800" cy="77809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400" kern="1200">
                <a:solidFill>
                  <a:schemeClr val="tx1"/>
                </a:solidFill>
                <a:latin typeface="+mj-lt"/>
                <a:ea typeface="+mj-ea"/>
                <a:cs typeface="+mj-cs"/>
              </a:defRPr>
            </a:lvl1pPr>
          </a:lstStyle>
          <a:p>
            <a:endParaRPr lang="en-GB" sz="2400" b="1" dirty="0">
              <a:solidFill>
                <a:srgbClr val="1E5CAF"/>
              </a:solidFill>
              <a:latin typeface="Arial" panose="020B0604020202020204" pitchFamily="34" charset="0"/>
              <a:ea typeface="+mn-ea"/>
              <a:cs typeface="Arial" panose="020B0604020202020204" pitchFamily="34" charset="0"/>
            </a:endParaRPr>
          </a:p>
        </p:txBody>
      </p:sp>
      <p:cxnSp>
        <p:nvCxnSpPr>
          <p:cNvPr id="8" name="Straight Connector 7"/>
          <p:cNvCxnSpPr/>
          <p:nvPr userDrawn="1"/>
        </p:nvCxnSpPr>
        <p:spPr>
          <a:xfrm>
            <a:off x="0" y="1052736"/>
            <a:ext cx="12192000" cy="0"/>
          </a:xfrm>
          <a:prstGeom prst="line">
            <a:avLst/>
          </a:prstGeom>
          <a:ln w="254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p:nvPr>
        </p:nvSpPr>
        <p:spPr>
          <a:xfrm>
            <a:off x="609602" y="1268760"/>
            <a:ext cx="10972799" cy="4716524"/>
          </a:xfrm>
          <a:prstGeom prst="rect">
            <a:avLst/>
          </a:prstGeom>
        </p:spPr>
        <p:txBody>
          <a:bodyPr/>
          <a:lstStyle>
            <a:lvl1pPr>
              <a:defRPr sz="1500"/>
            </a:lvl1pPr>
            <a:lvl2pPr>
              <a:defRPr sz="1350"/>
            </a:lvl2pPr>
            <a:lvl3pPr>
              <a:defRPr sz="120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5"/>
          <p:cNvSpPr>
            <a:spLocks noGrp="1"/>
          </p:cNvSpPr>
          <p:nvPr>
            <p:ph type="title"/>
          </p:nvPr>
        </p:nvSpPr>
        <p:spPr>
          <a:xfrm>
            <a:off x="609602" y="288781"/>
            <a:ext cx="10972799" cy="691948"/>
          </a:xfrm>
          <a:prstGeom prst="rect">
            <a:avLst/>
          </a:prstGeom>
        </p:spPr>
        <p:txBody>
          <a:bodyPr/>
          <a:lstStyle>
            <a:lvl1pPr algn="l">
              <a:defRPr sz="2400" b="1">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756900836"/>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dirty="0"/>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627306" y="418047"/>
            <a:ext cx="1080655" cy="436418"/>
          </a:xfrm>
          <a:prstGeom prst="rect">
            <a:avLst/>
          </a:prstGeom>
        </p:spPr>
      </p:pic>
    </p:spTree>
    <p:extLst>
      <p:ext uri="{BB962C8B-B14F-4D97-AF65-F5344CB8AC3E}">
        <p14:creationId xmlns:p14="http://schemas.microsoft.com/office/powerpoint/2010/main" val="884225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44777" y="2252784"/>
            <a:ext cx="7852022" cy="2024651"/>
          </a:xfrm>
        </p:spPr>
        <p:txBody>
          <a:bodyPr anchor="ctr" anchorCtr="0">
            <a:normAutofit/>
          </a:bodyPr>
          <a:lstStyle>
            <a:lvl1pPr algn="ctr">
              <a:defRPr sz="3600" b="1">
                <a:solidFill>
                  <a:srgbClr val="0070C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4044776" y="4595445"/>
            <a:ext cx="7414055" cy="1337751"/>
          </a:xfrm>
        </p:spPr>
        <p:txBody>
          <a:bodyPr/>
          <a:lstStyle>
            <a:lvl1pPr marL="0" indent="0" algn="ctr">
              <a:buNone/>
              <a:defRPr sz="2400" b="1">
                <a:solidFill>
                  <a:srgbClr val="07A6C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p:nvSpPr>
        <p:spPr>
          <a:xfrm>
            <a:off x="-8941" y="110067"/>
            <a:ext cx="295200" cy="6536266"/>
          </a:xfrm>
          <a:prstGeom prst="rect">
            <a:avLst/>
          </a:prstGeom>
          <a:solidFill>
            <a:srgbClr val="07A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Content Placeholder 6"/>
          <p:cNvPicPr>
            <a:picLocks noChangeAspect="1"/>
          </p:cNvPicPr>
          <p:nvPr/>
        </p:nvPicPr>
        <p:blipFill rotWithShape="1">
          <a:blip r:embed="rId2">
            <a:extLst>
              <a:ext uri="{28A0092B-C50C-407E-A947-70E740481C1C}">
                <a14:useLocalDpi xmlns:a14="http://schemas.microsoft.com/office/drawing/2010/main" val="0"/>
              </a:ext>
            </a:extLst>
          </a:blip>
          <a:srcRect t="31176" b="60814"/>
          <a:stretch/>
        </p:blipFill>
        <p:spPr>
          <a:xfrm>
            <a:off x="-8940" y="-2568"/>
            <a:ext cx="12200940" cy="293514"/>
          </a:xfrm>
          <a:prstGeom prst="rect">
            <a:avLst/>
          </a:prstGeom>
        </p:spPr>
      </p:pic>
      <p:pic>
        <p:nvPicPr>
          <p:cNvPr id="10" name="Content Placeholder 6"/>
          <p:cNvPicPr>
            <a:picLocks noChangeAspect="1"/>
          </p:cNvPicPr>
          <p:nvPr userDrawn="1"/>
        </p:nvPicPr>
        <p:blipFill rotWithShape="1">
          <a:blip r:embed="rId2">
            <a:extLst>
              <a:ext uri="{28A0092B-C50C-407E-A947-70E740481C1C}">
                <a14:useLocalDpi xmlns:a14="http://schemas.microsoft.com/office/drawing/2010/main" val="0"/>
              </a:ext>
            </a:extLst>
          </a:blip>
          <a:srcRect t="31176" b="60814"/>
          <a:stretch/>
        </p:blipFill>
        <p:spPr>
          <a:xfrm>
            <a:off x="-8942" y="6572912"/>
            <a:ext cx="12200942" cy="295200"/>
          </a:xfrm>
          <a:prstGeom prst="rect">
            <a:avLst/>
          </a:prstGeom>
        </p:spPr>
      </p:pic>
      <p:sp>
        <p:nvSpPr>
          <p:cNvPr id="11" name="Rectangle 10"/>
          <p:cNvSpPr/>
          <p:nvPr/>
        </p:nvSpPr>
        <p:spPr>
          <a:xfrm>
            <a:off x="11896800" y="73357"/>
            <a:ext cx="295200" cy="6536266"/>
          </a:xfrm>
          <a:prstGeom prst="rect">
            <a:avLst/>
          </a:prstGeom>
          <a:solidFill>
            <a:srgbClr val="07A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 name="Straight Connector 5"/>
          <p:cNvCxnSpPr/>
          <p:nvPr userDrawn="1"/>
        </p:nvCxnSpPr>
        <p:spPr>
          <a:xfrm>
            <a:off x="3838832" y="2252784"/>
            <a:ext cx="24714" cy="3680412"/>
          </a:xfrm>
          <a:prstGeom prst="line">
            <a:avLst/>
          </a:prstGeom>
          <a:ln w="38100">
            <a:solidFill>
              <a:srgbClr val="07A6CE"/>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10"/>
          </p:nvPr>
        </p:nvSpPr>
        <p:spPr>
          <a:xfrm>
            <a:off x="754063" y="2252784"/>
            <a:ext cx="2743200" cy="3676650"/>
          </a:xfrm>
        </p:spPr>
        <p:txBody>
          <a:bodyPr/>
          <a:lstStyle/>
          <a:p>
            <a:endParaRPr lang="en-GB" dirty="0"/>
          </a:p>
        </p:txBody>
      </p:sp>
      <p:sp>
        <p:nvSpPr>
          <p:cNvPr id="15" name="Isosceles Triangle 14"/>
          <p:cNvSpPr/>
          <p:nvPr userDrawn="1"/>
        </p:nvSpPr>
        <p:spPr>
          <a:xfrm rot="-1740000" flipV="1">
            <a:off x="11462866" y="5985713"/>
            <a:ext cx="1021335" cy="906260"/>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Slide Number Placeholder 5"/>
          <p:cNvSpPr>
            <a:spLocks noGrp="1"/>
          </p:cNvSpPr>
          <p:nvPr>
            <p:ph type="sldNum" sz="quarter" idx="4"/>
          </p:nvPr>
        </p:nvSpPr>
        <p:spPr>
          <a:xfrm>
            <a:off x="9448800" y="6224568"/>
            <a:ext cx="2743200" cy="365125"/>
          </a:xfrm>
          <a:prstGeom prst="rect">
            <a:avLst/>
          </a:prstGeom>
        </p:spPr>
        <p:txBody>
          <a:bodyPr vert="horz" lIns="91440" tIns="45720" rIns="91440" bIns="45720" rtlCol="0" anchor="ctr"/>
          <a:lstStyle>
            <a:lvl1pPr algn="r">
              <a:defRPr sz="1200" b="1">
                <a:solidFill>
                  <a:schemeClr val="bg1"/>
                </a:solidFill>
                <a:latin typeface="Arial" panose="020B0604020202020204" pitchFamily="34" charset="0"/>
                <a:cs typeface="Arial" panose="020B0604020202020204" pitchFamily="34" charset="0"/>
              </a:defRPr>
            </a:lvl1pPr>
          </a:lstStyle>
          <a:p>
            <a:fld id="{F7EA6163-A48B-4960-BC30-F1706253BDE6}" type="slidenum">
              <a:rPr lang="en-GB" smtClean="0"/>
              <a:pPr/>
              <a:t>‹#›</a:t>
            </a:fld>
            <a:endParaRPr lang="en-GB" dirty="0"/>
          </a:p>
        </p:txBody>
      </p:sp>
    </p:spTree>
    <p:extLst>
      <p:ext uri="{BB962C8B-B14F-4D97-AF65-F5344CB8AC3E}">
        <p14:creationId xmlns:p14="http://schemas.microsoft.com/office/powerpoint/2010/main" val="1995890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44777" y="2252784"/>
            <a:ext cx="7852022" cy="2024651"/>
          </a:xfrm>
        </p:spPr>
        <p:txBody>
          <a:bodyPr anchor="ctr" anchorCtr="0">
            <a:normAutofit/>
          </a:bodyPr>
          <a:lstStyle>
            <a:lvl1pPr algn="ctr">
              <a:defRPr sz="3600" b="1">
                <a:solidFill>
                  <a:srgbClr val="0070C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4044776" y="4595445"/>
            <a:ext cx="7414055" cy="1337751"/>
          </a:xfrm>
        </p:spPr>
        <p:txBody>
          <a:bodyPr/>
          <a:lstStyle>
            <a:lvl1pPr marL="0" indent="0" algn="ctr">
              <a:buNone/>
              <a:defRPr sz="2400" b="1">
                <a:solidFill>
                  <a:srgbClr val="07A6C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p:nvSpPr>
        <p:spPr>
          <a:xfrm>
            <a:off x="-8941" y="110067"/>
            <a:ext cx="295200" cy="6536266"/>
          </a:xfrm>
          <a:prstGeom prst="rect">
            <a:avLst/>
          </a:prstGeom>
          <a:solidFill>
            <a:srgbClr val="07A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Content Placeholder 6"/>
          <p:cNvPicPr>
            <a:picLocks noChangeAspect="1"/>
          </p:cNvPicPr>
          <p:nvPr/>
        </p:nvPicPr>
        <p:blipFill rotWithShape="1">
          <a:blip r:embed="rId2">
            <a:extLst>
              <a:ext uri="{28A0092B-C50C-407E-A947-70E740481C1C}">
                <a14:useLocalDpi xmlns:a14="http://schemas.microsoft.com/office/drawing/2010/main" val="0"/>
              </a:ext>
            </a:extLst>
          </a:blip>
          <a:srcRect t="31176" b="60814"/>
          <a:stretch/>
        </p:blipFill>
        <p:spPr>
          <a:xfrm>
            <a:off x="-8940" y="-2568"/>
            <a:ext cx="12200940" cy="293514"/>
          </a:xfrm>
          <a:prstGeom prst="rect">
            <a:avLst/>
          </a:prstGeom>
        </p:spPr>
      </p:pic>
      <p:pic>
        <p:nvPicPr>
          <p:cNvPr id="10" name="Content Placeholder 6"/>
          <p:cNvPicPr>
            <a:picLocks noChangeAspect="1"/>
          </p:cNvPicPr>
          <p:nvPr userDrawn="1"/>
        </p:nvPicPr>
        <p:blipFill rotWithShape="1">
          <a:blip r:embed="rId2">
            <a:extLst>
              <a:ext uri="{28A0092B-C50C-407E-A947-70E740481C1C}">
                <a14:useLocalDpi xmlns:a14="http://schemas.microsoft.com/office/drawing/2010/main" val="0"/>
              </a:ext>
            </a:extLst>
          </a:blip>
          <a:srcRect t="31176" b="60814"/>
          <a:stretch/>
        </p:blipFill>
        <p:spPr>
          <a:xfrm>
            <a:off x="-8942" y="6572912"/>
            <a:ext cx="12200942" cy="295200"/>
          </a:xfrm>
          <a:prstGeom prst="rect">
            <a:avLst/>
          </a:prstGeom>
        </p:spPr>
      </p:pic>
      <p:sp>
        <p:nvSpPr>
          <p:cNvPr id="11" name="Rectangle 10"/>
          <p:cNvSpPr/>
          <p:nvPr/>
        </p:nvSpPr>
        <p:spPr>
          <a:xfrm>
            <a:off x="11896800" y="73357"/>
            <a:ext cx="295200" cy="6536266"/>
          </a:xfrm>
          <a:prstGeom prst="rect">
            <a:avLst/>
          </a:prstGeom>
          <a:solidFill>
            <a:srgbClr val="07A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Isosceles Triangle 14"/>
          <p:cNvSpPr/>
          <p:nvPr userDrawn="1"/>
        </p:nvSpPr>
        <p:spPr>
          <a:xfrm rot="-1740000" flipV="1">
            <a:off x="11462866" y="5985713"/>
            <a:ext cx="1021335" cy="906260"/>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Slide Number Placeholder 5"/>
          <p:cNvSpPr>
            <a:spLocks noGrp="1"/>
          </p:cNvSpPr>
          <p:nvPr>
            <p:ph type="sldNum" sz="quarter" idx="4"/>
          </p:nvPr>
        </p:nvSpPr>
        <p:spPr>
          <a:xfrm>
            <a:off x="9448800" y="6224568"/>
            <a:ext cx="2743200" cy="365125"/>
          </a:xfrm>
          <a:prstGeom prst="rect">
            <a:avLst/>
          </a:prstGeom>
        </p:spPr>
        <p:txBody>
          <a:bodyPr vert="horz" lIns="91440" tIns="45720" rIns="91440" bIns="45720" rtlCol="0" anchor="ctr"/>
          <a:lstStyle>
            <a:lvl1pPr algn="r">
              <a:defRPr sz="1200" b="1">
                <a:solidFill>
                  <a:schemeClr val="bg1"/>
                </a:solidFill>
                <a:latin typeface="Arial" panose="020B0604020202020204" pitchFamily="34" charset="0"/>
                <a:cs typeface="Arial" panose="020B0604020202020204" pitchFamily="34" charset="0"/>
              </a:defRPr>
            </a:lvl1pPr>
          </a:lstStyle>
          <a:p>
            <a:fld id="{F7EA6163-A48B-4960-BC30-F1706253BDE6}" type="slidenum">
              <a:rPr lang="en-GB" smtClean="0"/>
              <a:pPr/>
              <a:t>‹#›</a:t>
            </a:fld>
            <a:endParaRPr lang="en-GB" dirty="0"/>
          </a:p>
        </p:txBody>
      </p:sp>
      <p:sp>
        <p:nvSpPr>
          <p:cNvPr id="12" name="Isosceles Triangle 11"/>
          <p:cNvSpPr>
            <a:spLocks noChangeAspect="1"/>
          </p:cNvSpPr>
          <p:nvPr userDrawn="1"/>
        </p:nvSpPr>
        <p:spPr>
          <a:xfrm flipV="1">
            <a:off x="1595587" y="3922459"/>
            <a:ext cx="1872000" cy="1872491"/>
          </a:xfrm>
          <a:prstGeom prst="triangle">
            <a:avLst/>
          </a:pr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Isosceles Triangle 12"/>
          <p:cNvSpPr>
            <a:spLocks noChangeAspect="1"/>
          </p:cNvSpPr>
          <p:nvPr userDrawn="1"/>
        </p:nvSpPr>
        <p:spPr>
          <a:xfrm flipV="1">
            <a:off x="2710286" y="1931558"/>
            <a:ext cx="1800000" cy="1800000"/>
          </a:xfrm>
          <a:prstGeom prst="triangle">
            <a:avLst/>
          </a:pr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Isosceles Triangle 13"/>
          <p:cNvSpPr>
            <a:spLocks noChangeAspect="1"/>
          </p:cNvSpPr>
          <p:nvPr userDrawn="1"/>
        </p:nvSpPr>
        <p:spPr>
          <a:xfrm flipV="1">
            <a:off x="568745" y="1931557"/>
            <a:ext cx="1800000" cy="1800000"/>
          </a:xfrm>
          <a:prstGeom prst="triangle">
            <a:avLst/>
          </a:prstGeom>
          <a:blipFill dpi="0" rotWithShape="0">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Isosceles Triangle 16"/>
          <p:cNvSpPr>
            <a:spLocks noChangeAspect="1"/>
          </p:cNvSpPr>
          <p:nvPr userDrawn="1"/>
        </p:nvSpPr>
        <p:spPr>
          <a:xfrm rot="10800000" flipV="1">
            <a:off x="1648745" y="1950411"/>
            <a:ext cx="1800000" cy="1800000"/>
          </a:xfrm>
          <a:prstGeom prst="triangle">
            <a:avLst/>
          </a:prstGeom>
          <a:blipFill dpi="0" rotWithShape="0">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87545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1105"/>
          </a:xfrm>
        </p:spPr>
        <p:txBody>
          <a:bodyPr>
            <a:normAutofit/>
          </a:bodyPr>
          <a:lstStyle>
            <a:lvl1pPr>
              <a:defRPr sz="3000" b="1">
                <a:solidFill>
                  <a:srgbClr val="0070C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a:xfrm>
            <a:off x="838200" y="1378246"/>
            <a:ext cx="10515600" cy="4927514"/>
          </a:xfrm>
        </p:spPr>
        <p:txBody>
          <a:bodyPr/>
          <a:lstStyle>
            <a:lvl1pPr marL="228600" indent="-228600">
              <a:buFont typeface="Wingdings 3" panose="05040102010807070707" pitchFamily="18" charset="2"/>
              <a:buChar char=""/>
              <a:defRPr sz="2400" baseline="0">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2000" baseline="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80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600">
                <a:latin typeface="Arial" panose="020B0604020202020204" pitchFamily="34" charset="0"/>
                <a:cs typeface="Arial" panose="020B0604020202020204" pitchFamily="34" charset="0"/>
              </a:defRPr>
            </a:lvl4pPr>
            <a:lvl5pPr marL="2057400" indent="-228600">
              <a:buFont typeface="Wingdings 3" panose="05040102010807070707" pitchFamily="18" charset="2"/>
              <a:buChar char=""/>
              <a:defRPr sz="1400">
                <a:latin typeface="Arial" panose="020B0604020202020204" pitchFamily="34" charset="0"/>
                <a:cs typeface="Arial" panose="020B0604020202020204" pitchFamily="34" charset="0"/>
              </a:defRPr>
            </a:lvl5pPr>
          </a:lstStyle>
          <a:p>
            <a:pPr lvl="0"/>
            <a:r>
              <a:rPr lang="en-US"/>
              <a:t>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Content Placeholder 6"/>
          <p:cNvPicPr>
            <a:picLocks/>
          </p:cNvPicPr>
          <p:nvPr userDrawn="1"/>
        </p:nvPicPr>
        <p:blipFill rotWithShape="1">
          <a:blip r:embed="rId2">
            <a:extLst>
              <a:ext uri="{28A0092B-C50C-407E-A947-70E740481C1C}">
                <a14:useLocalDpi xmlns:a14="http://schemas.microsoft.com/office/drawing/2010/main" val="0"/>
              </a:ext>
            </a:extLst>
          </a:blip>
          <a:srcRect t="31176" b="60814"/>
          <a:stretch/>
        </p:blipFill>
        <p:spPr>
          <a:xfrm>
            <a:off x="0" y="6354000"/>
            <a:ext cx="12200942" cy="504000"/>
          </a:xfrm>
          <a:prstGeom prst="rect">
            <a:avLst/>
          </a:prstGeom>
        </p:spPr>
      </p:pic>
      <p:sp>
        <p:nvSpPr>
          <p:cNvPr id="8" name="TextBox 7"/>
          <p:cNvSpPr txBox="1"/>
          <p:nvPr userDrawn="1"/>
        </p:nvSpPr>
        <p:spPr>
          <a:xfrm>
            <a:off x="4160835" y="6445742"/>
            <a:ext cx="3828011" cy="338554"/>
          </a:xfrm>
          <a:prstGeom prst="rect">
            <a:avLst/>
          </a:prstGeom>
          <a:noFill/>
        </p:spPr>
        <p:txBody>
          <a:bodyPr wrap="square" rtlCol="0">
            <a:spAutoFit/>
          </a:bodyPr>
          <a:lstStyle/>
          <a:p>
            <a:r>
              <a:rPr lang="en-GB" sz="1600" b="1" i="1" dirty="0">
                <a:solidFill>
                  <a:schemeClr val="bg1"/>
                </a:solidFill>
                <a:latin typeface="Arial" panose="020B0604020202020204" pitchFamily="34" charset="0"/>
                <a:cs typeface="Arial" panose="020B0604020202020204" pitchFamily="34" charset="0"/>
              </a:rPr>
              <a:t>Working together across Sussex</a:t>
            </a:r>
          </a:p>
        </p:txBody>
      </p:sp>
      <p:pic>
        <p:nvPicPr>
          <p:cNvPr id="10" name="Picture 9"/>
          <p:cNvPicPr>
            <a:picLocks/>
          </p:cNvPicPr>
          <p:nvPr userDrawn="1"/>
        </p:nvPicPr>
        <p:blipFill rotWithShape="1">
          <a:blip r:embed="rId3">
            <a:extLst>
              <a:ext uri="{28A0092B-C50C-407E-A947-70E740481C1C}">
                <a14:useLocalDpi xmlns:a14="http://schemas.microsoft.com/office/drawing/2010/main" val="0"/>
              </a:ext>
            </a:extLst>
          </a:blip>
          <a:srcRect b="14013"/>
          <a:stretch/>
        </p:blipFill>
        <p:spPr>
          <a:xfrm>
            <a:off x="-13358" y="1086230"/>
            <a:ext cx="12204000" cy="45719"/>
          </a:xfrm>
          <a:prstGeom prst="rect">
            <a:avLst/>
          </a:prstGeom>
        </p:spPr>
      </p:pic>
      <p:sp>
        <p:nvSpPr>
          <p:cNvPr id="16" name="Isosceles Triangle 15"/>
          <p:cNvSpPr/>
          <p:nvPr userDrawn="1"/>
        </p:nvSpPr>
        <p:spPr>
          <a:xfrm rot="-1740000" flipV="1">
            <a:off x="11462866" y="5985713"/>
            <a:ext cx="1021335" cy="906260"/>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Slide Number Placeholder 5"/>
          <p:cNvSpPr>
            <a:spLocks noGrp="1"/>
          </p:cNvSpPr>
          <p:nvPr>
            <p:ph type="sldNum" sz="quarter" idx="4"/>
          </p:nvPr>
        </p:nvSpPr>
        <p:spPr>
          <a:xfrm>
            <a:off x="9448800" y="6224568"/>
            <a:ext cx="2743200" cy="365125"/>
          </a:xfrm>
          <a:prstGeom prst="rect">
            <a:avLst/>
          </a:prstGeom>
        </p:spPr>
        <p:txBody>
          <a:bodyPr vert="horz" lIns="91440" tIns="45720" rIns="91440" bIns="45720" rtlCol="0" anchor="ctr"/>
          <a:lstStyle>
            <a:lvl1pPr algn="r">
              <a:defRPr sz="1200" b="1">
                <a:solidFill>
                  <a:schemeClr val="bg1"/>
                </a:solidFill>
                <a:latin typeface="Arial" panose="020B0604020202020204" pitchFamily="34" charset="0"/>
                <a:cs typeface="Arial" panose="020B0604020202020204" pitchFamily="34" charset="0"/>
              </a:defRPr>
            </a:lvl1pPr>
          </a:lstStyle>
          <a:p>
            <a:fld id="{F7EA6163-A48B-4960-BC30-F1706253BDE6}" type="slidenum">
              <a:rPr lang="en-GB" smtClean="0"/>
              <a:pPr/>
              <a:t>‹#›</a:t>
            </a:fld>
            <a:endParaRPr lang="en-GB" dirty="0"/>
          </a:p>
        </p:txBody>
      </p:sp>
    </p:spTree>
    <p:extLst>
      <p:ext uri="{BB962C8B-B14F-4D97-AF65-F5344CB8AC3E}">
        <p14:creationId xmlns:p14="http://schemas.microsoft.com/office/powerpoint/2010/main" val="3363851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3048"/>
          </a:xfrm>
        </p:spPr>
        <p:txBody>
          <a:bodyPr/>
          <a:lstStyle>
            <a:lvl1pPr>
              <a:defRPr>
                <a:solidFill>
                  <a:srgbClr val="0070C0"/>
                </a:solidFill>
              </a:defRPr>
            </a:lvl1pPr>
          </a:lstStyle>
          <a:p>
            <a:r>
              <a:rPr lang="en-US"/>
              <a:t>Click to edit Master title style</a:t>
            </a:r>
          </a:p>
        </p:txBody>
      </p:sp>
      <p:pic>
        <p:nvPicPr>
          <p:cNvPr id="6" name="Content Placeholder 6"/>
          <p:cNvPicPr>
            <a:picLocks/>
          </p:cNvPicPr>
          <p:nvPr userDrawn="1"/>
        </p:nvPicPr>
        <p:blipFill rotWithShape="1">
          <a:blip r:embed="rId2">
            <a:extLst>
              <a:ext uri="{28A0092B-C50C-407E-A947-70E740481C1C}">
                <a14:useLocalDpi xmlns:a14="http://schemas.microsoft.com/office/drawing/2010/main" val="0"/>
              </a:ext>
            </a:extLst>
          </a:blip>
          <a:srcRect t="31176" b="60814"/>
          <a:stretch/>
        </p:blipFill>
        <p:spPr>
          <a:xfrm>
            <a:off x="0" y="6354000"/>
            <a:ext cx="12200942" cy="504000"/>
          </a:xfrm>
          <a:prstGeom prst="rect">
            <a:avLst/>
          </a:prstGeom>
        </p:spPr>
      </p:pic>
      <p:sp>
        <p:nvSpPr>
          <p:cNvPr id="10" name="TextBox 9"/>
          <p:cNvSpPr txBox="1"/>
          <p:nvPr userDrawn="1"/>
        </p:nvSpPr>
        <p:spPr>
          <a:xfrm>
            <a:off x="4160835" y="6445742"/>
            <a:ext cx="3828011" cy="338554"/>
          </a:xfrm>
          <a:prstGeom prst="rect">
            <a:avLst/>
          </a:prstGeom>
          <a:noFill/>
        </p:spPr>
        <p:txBody>
          <a:bodyPr wrap="square" rtlCol="0">
            <a:spAutoFit/>
          </a:bodyPr>
          <a:lstStyle/>
          <a:p>
            <a:r>
              <a:rPr lang="en-GB" sz="1600" b="1" i="1" dirty="0">
                <a:solidFill>
                  <a:schemeClr val="bg1"/>
                </a:solidFill>
                <a:latin typeface="Arial" panose="020B0604020202020204" pitchFamily="34" charset="0"/>
                <a:cs typeface="Arial" panose="020B0604020202020204" pitchFamily="34" charset="0"/>
              </a:rPr>
              <a:t>Working together across Sussex</a:t>
            </a:r>
          </a:p>
        </p:txBody>
      </p:sp>
      <p:sp>
        <p:nvSpPr>
          <p:cNvPr id="12" name="Isosceles Triangle 11"/>
          <p:cNvSpPr/>
          <p:nvPr userDrawn="1"/>
        </p:nvSpPr>
        <p:spPr>
          <a:xfrm rot="-1740000" flipV="1">
            <a:off x="11462866" y="5985713"/>
            <a:ext cx="1021335" cy="906260"/>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Slide Number Placeholder 5"/>
          <p:cNvSpPr>
            <a:spLocks noGrp="1"/>
          </p:cNvSpPr>
          <p:nvPr>
            <p:ph type="sldNum" sz="quarter" idx="4"/>
          </p:nvPr>
        </p:nvSpPr>
        <p:spPr>
          <a:xfrm>
            <a:off x="9448800" y="6224568"/>
            <a:ext cx="2743200" cy="365125"/>
          </a:xfrm>
          <a:prstGeom prst="rect">
            <a:avLst/>
          </a:prstGeom>
        </p:spPr>
        <p:txBody>
          <a:bodyPr vert="horz" lIns="91440" tIns="45720" rIns="91440" bIns="45720" rtlCol="0" anchor="ctr"/>
          <a:lstStyle>
            <a:lvl1pPr algn="r">
              <a:defRPr sz="1200" b="1">
                <a:solidFill>
                  <a:schemeClr val="bg1"/>
                </a:solidFill>
                <a:latin typeface="Arial" panose="020B0604020202020204" pitchFamily="34" charset="0"/>
                <a:cs typeface="Arial" panose="020B0604020202020204" pitchFamily="34" charset="0"/>
              </a:defRPr>
            </a:lvl1pPr>
          </a:lstStyle>
          <a:p>
            <a:fld id="{F7EA6163-A48B-4960-BC30-F1706253BDE6}" type="slidenum">
              <a:rPr lang="en-GB" smtClean="0"/>
              <a:pPr/>
              <a:t>‹#›</a:t>
            </a:fld>
            <a:endParaRPr lang="en-GB" dirty="0"/>
          </a:p>
        </p:txBody>
      </p:sp>
      <p:pic>
        <p:nvPicPr>
          <p:cNvPr id="8" name="Picture 7"/>
          <p:cNvPicPr>
            <a:picLocks/>
          </p:cNvPicPr>
          <p:nvPr userDrawn="1"/>
        </p:nvPicPr>
        <p:blipFill rotWithShape="1">
          <a:blip r:embed="rId3">
            <a:extLst>
              <a:ext uri="{28A0092B-C50C-407E-A947-70E740481C1C}">
                <a14:useLocalDpi xmlns:a14="http://schemas.microsoft.com/office/drawing/2010/main" val="0"/>
              </a:ext>
            </a:extLst>
          </a:blip>
          <a:srcRect b="14013"/>
          <a:stretch/>
        </p:blipFill>
        <p:spPr>
          <a:xfrm>
            <a:off x="-13358" y="1086230"/>
            <a:ext cx="12204000" cy="45719"/>
          </a:xfrm>
          <a:prstGeom prst="rect">
            <a:avLst/>
          </a:prstGeom>
        </p:spPr>
      </p:pic>
    </p:spTree>
    <p:extLst>
      <p:ext uri="{BB962C8B-B14F-4D97-AF65-F5344CB8AC3E}">
        <p14:creationId xmlns:p14="http://schemas.microsoft.com/office/powerpoint/2010/main" val="3608692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9" name="Content Placeholder 6"/>
          <p:cNvPicPr>
            <a:picLocks/>
          </p:cNvPicPr>
          <p:nvPr userDrawn="1"/>
        </p:nvPicPr>
        <p:blipFill rotWithShape="1">
          <a:blip r:embed="rId2">
            <a:extLst>
              <a:ext uri="{28A0092B-C50C-407E-A947-70E740481C1C}">
                <a14:useLocalDpi xmlns:a14="http://schemas.microsoft.com/office/drawing/2010/main" val="0"/>
              </a:ext>
            </a:extLst>
          </a:blip>
          <a:srcRect t="31176" b="60814"/>
          <a:stretch/>
        </p:blipFill>
        <p:spPr>
          <a:xfrm>
            <a:off x="0" y="6354000"/>
            <a:ext cx="12200942" cy="504000"/>
          </a:xfrm>
          <a:prstGeom prst="rect">
            <a:avLst/>
          </a:prstGeom>
        </p:spPr>
      </p:pic>
      <p:sp>
        <p:nvSpPr>
          <p:cNvPr id="6" name="TextBox 5"/>
          <p:cNvSpPr txBox="1"/>
          <p:nvPr userDrawn="1"/>
        </p:nvSpPr>
        <p:spPr>
          <a:xfrm>
            <a:off x="4160835" y="6445742"/>
            <a:ext cx="3828011" cy="338554"/>
          </a:xfrm>
          <a:prstGeom prst="rect">
            <a:avLst/>
          </a:prstGeom>
          <a:noFill/>
        </p:spPr>
        <p:txBody>
          <a:bodyPr wrap="square" rtlCol="0">
            <a:spAutoFit/>
          </a:bodyPr>
          <a:lstStyle/>
          <a:p>
            <a:r>
              <a:rPr lang="en-GB" sz="1600" b="1" i="1" dirty="0">
                <a:solidFill>
                  <a:schemeClr val="bg1"/>
                </a:solidFill>
                <a:latin typeface="Arial" panose="020B0604020202020204" pitchFamily="34" charset="0"/>
                <a:cs typeface="Arial" panose="020B0604020202020204" pitchFamily="34" charset="0"/>
              </a:rPr>
              <a:t>Working together across Sussex</a:t>
            </a:r>
          </a:p>
        </p:txBody>
      </p:sp>
      <p:sp>
        <p:nvSpPr>
          <p:cNvPr id="7" name="Isosceles Triangle 6"/>
          <p:cNvSpPr/>
          <p:nvPr userDrawn="1"/>
        </p:nvSpPr>
        <p:spPr>
          <a:xfrm rot="-1740000" flipV="1">
            <a:off x="11462866" y="5985713"/>
            <a:ext cx="1021335" cy="906260"/>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Slide Number Placeholder 5"/>
          <p:cNvSpPr>
            <a:spLocks noGrp="1"/>
          </p:cNvSpPr>
          <p:nvPr>
            <p:ph type="sldNum" sz="quarter" idx="4"/>
          </p:nvPr>
        </p:nvSpPr>
        <p:spPr>
          <a:xfrm>
            <a:off x="9448800" y="6224568"/>
            <a:ext cx="2743200" cy="365125"/>
          </a:xfrm>
          <a:prstGeom prst="rect">
            <a:avLst/>
          </a:prstGeom>
        </p:spPr>
        <p:txBody>
          <a:bodyPr vert="horz" lIns="91440" tIns="45720" rIns="91440" bIns="45720" rtlCol="0" anchor="ctr"/>
          <a:lstStyle>
            <a:lvl1pPr algn="r">
              <a:defRPr sz="1200" b="1">
                <a:solidFill>
                  <a:schemeClr val="bg1"/>
                </a:solidFill>
                <a:latin typeface="Arial" panose="020B0604020202020204" pitchFamily="34" charset="0"/>
                <a:cs typeface="Arial" panose="020B0604020202020204" pitchFamily="34" charset="0"/>
              </a:defRPr>
            </a:lvl1pPr>
          </a:lstStyle>
          <a:p>
            <a:fld id="{F7EA6163-A48B-4960-BC30-F1706253BDE6}" type="slidenum">
              <a:rPr lang="en-GB" smtClean="0"/>
              <a:pPr/>
              <a:t>‹#›</a:t>
            </a:fld>
            <a:endParaRPr lang="en-GB" dirty="0"/>
          </a:p>
        </p:txBody>
      </p:sp>
      <p:pic>
        <p:nvPicPr>
          <p:cNvPr id="10" name="Picture 9"/>
          <p:cNvPicPr>
            <a:picLocks/>
          </p:cNvPicPr>
          <p:nvPr userDrawn="1"/>
        </p:nvPicPr>
        <p:blipFill rotWithShape="1">
          <a:blip r:embed="rId3">
            <a:extLst>
              <a:ext uri="{28A0092B-C50C-407E-A947-70E740481C1C}">
                <a14:useLocalDpi xmlns:a14="http://schemas.microsoft.com/office/drawing/2010/main" val="0"/>
              </a:ext>
            </a:extLst>
          </a:blip>
          <a:srcRect b="14013"/>
          <a:stretch/>
        </p:blipFill>
        <p:spPr>
          <a:xfrm>
            <a:off x="-13358" y="1086230"/>
            <a:ext cx="12204000" cy="45719"/>
          </a:xfrm>
          <a:prstGeom prst="rect">
            <a:avLst/>
          </a:prstGeom>
        </p:spPr>
      </p:pic>
    </p:spTree>
    <p:extLst>
      <p:ext uri="{BB962C8B-B14F-4D97-AF65-F5344CB8AC3E}">
        <p14:creationId xmlns:p14="http://schemas.microsoft.com/office/powerpoint/2010/main" val="2527258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46113" y="365126"/>
            <a:ext cx="10707687" cy="715530"/>
          </a:xfrm>
        </p:spPr>
        <p:txBody>
          <a:bodyPr/>
          <a:lstStyle>
            <a:lvl1pPr>
              <a:defRPr>
                <a:solidFill>
                  <a:srgbClr val="0070C0"/>
                </a:solidFill>
              </a:defRPr>
            </a:lvl1pPr>
          </a:lstStyle>
          <a:p>
            <a:r>
              <a:rPr lang="en-US"/>
              <a:t>Click to edit Master title style</a:t>
            </a:r>
            <a:endParaRPr lang="en-GB"/>
          </a:p>
        </p:txBody>
      </p:sp>
      <p:sp>
        <p:nvSpPr>
          <p:cNvPr id="4" name="Table Placeholder 3"/>
          <p:cNvSpPr>
            <a:spLocks noGrp="1"/>
          </p:cNvSpPr>
          <p:nvPr>
            <p:ph type="tbl" sz="quarter" idx="10"/>
          </p:nvPr>
        </p:nvSpPr>
        <p:spPr>
          <a:xfrm>
            <a:off x="646113" y="1460500"/>
            <a:ext cx="10983912" cy="4795838"/>
          </a:xfrm>
        </p:spPr>
        <p:txBody>
          <a:bodyPr/>
          <a:lstStyle/>
          <a:p>
            <a:r>
              <a:rPr lang="en-US" dirty="0"/>
              <a:t>Click icon to add table</a:t>
            </a:r>
            <a:endParaRPr lang="en-GB" dirty="0"/>
          </a:p>
        </p:txBody>
      </p:sp>
      <p:pic>
        <p:nvPicPr>
          <p:cNvPr id="5" name="Picture 4"/>
          <p:cNvPicPr>
            <a:picLocks/>
          </p:cNvPicPr>
          <p:nvPr userDrawn="1"/>
        </p:nvPicPr>
        <p:blipFill rotWithShape="1">
          <a:blip r:embed="rId2">
            <a:extLst>
              <a:ext uri="{28A0092B-C50C-407E-A947-70E740481C1C}">
                <a14:useLocalDpi xmlns:a14="http://schemas.microsoft.com/office/drawing/2010/main" val="0"/>
              </a:ext>
            </a:extLst>
          </a:blip>
          <a:srcRect b="14013"/>
          <a:stretch/>
        </p:blipFill>
        <p:spPr>
          <a:xfrm>
            <a:off x="-13358" y="1086230"/>
            <a:ext cx="12204000" cy="45719"/>
          </a:xfrm>
          <a:prstGeom prst="rect">
            <a:avLst/>
          </a:prstGeom>
        </p:spPr>
      </p:pic>
      <p:pic>
        <p:nvPicPr>
          <p:cNvPr id="6" name="Content Placeholder 6"/>
          <p:cNvPicPr>
            <a:picLocks/>
          </p:cNvPicPr>
          <p:nvPr userDrawn="1"/>
        </p:nvPicPr>
        <p:blipFill rotWithShape="1">
          <a:blip r:embed="rId3">
            <a:extLst>
              <a:ext uri="{28A0092B-C50C-407E-A947-70E740481C1C}">
                <a14:useLocalDpi xmlns:a14="http://schemas.microsoft.com/office/drawing/2010/main" val="0"/>
              </a:ext>
            </a:extLst>
          </a:blip>
          <a:srcRect t="31176" b="60814"/>
          <a:stretch/>
        </p:blipFill>
        <p:spPr>
          <a:xfrm>
            <a:off x="0" y="6354000"/>
            <a:ext cx="12200942" cy="504000"/>
          </a:xfrm>
          <a:prstGeom prst="rect">
            <a:avLst/>
          </a:prstGeom>
        </p:spPr>
      </p:pic>
      <p:sp>
        <p:nvSpPr>
          <p:cNvPr id="10" name="TextBox 9"/>
          <p:cNvSpPr txBox="1"/>
          <p:nvPr userDrawn="1"/>
        </p:nvSpPr>
        <p:spPr>
          <a:xfrm>
            <a:off x="4160835" y="6445742"/>
            <a:ext cx="3828011" cy="338554"/>
          </a:xfrm>
          <a:prstGeom prst="rect">
            <a:avLst/>
          </a:prstGeom>
          <a:noFill/>
        </p:spPr>
        <p:txBody>
          <a:bodyPr wrap="square" rtlCol="0">
            <a:spAutoFit/>
          </a:bodyPr>
          <a:lstStyle/>
          <a:p>
            <a:r>
              <a:rPr lang="en-GB" sz="1600" b="1" i="1" dirty="0">
                <a:solidFill>
                  <a:schemeClr val="bg1"/>
                </a:solidFill>
                <a:latin typeface="Arial" panose="020B0604020202020204" pitchFamily="34" charset="0"/>
                <a:cs typeface="Arial" panose="020B0604020202020204" pitchFamily="34" charset="0"/>
              </a:rPr>
              <a:t>Working together across Sussex</a:t>
            </a:r>
          </a:p>
        </p:txBody>
      </p:sp>
      <p:sp>
        <p:nvSpPr>
          <p:cNvPr id="12" name="Isosceles Triangle 11"/>
          <p:cNvSpPr/>
          <p:nvPr userDrawn="1"/>
        </p:nvSpPr>
        <p:spPr>
          <a:xfrm rot="-1740000" flipV="1">
            <a:off x="11462866" y="5985713"/>
            <a:ext cx="1021335" cy="906260"/>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Slide Number Placeholder 5"/>
          <p:cNvSpPr>
            <a:spLocks noGrp="1"/>
          </p:cNvSpPr>
          <p:nvPr>
            <p:ph type="sldNum" sz="quarter" idx="4"/>
          </p:nvPr>
        </p:nvSpPr>
        <p:spPr>
          <a:xfrm>
            <a:off x="9448800" y="6224568"/>
            <a:ext cx="2743200" cy="365125"/>
          </a:xfrm>
          <a:prstGeom prst="rect">
            <a:avLst/>
          </a:prstGeom>
        </p:spPr>
        <p:txBody>
          <a:bodyPr vert="horz" lIns="91440" tIns="45720" rIns="91440" bIns="45720" rtlCol="0" anchor="ctr"/>
          <a:lstStyle>
            <a:lvl1pPr algn="r">
              <a:defRPr sz="1200" b="1">
                <a:solidFill>
                  <a:schemeClr val="bg1"/>
                </a:solidFill>
                <a:latin typeface="Arial" panose="020B0604020202020204" pitchFamily="34" charset="0"/>
                <a:cs typeface="Arial" panose="020B0604020202020204" pitchFamily="34" charset="0"/>
              </a:defRPr>
            </a:lvl1pPr>
          </a:lstStyle>
          <a:p>
            <a:fld id="{F7EA6163-A48B-4960-BC30-F1706253BDE6}" type="slidenum">
              <a:rPr lang="en-GB" smtClean="0"/>
              <a:pPr/>
              <a:t>‹#›</a:t>
            </a:fld>
            <a:endParaRPr lang="en-GB" dirty="0"/>
          </a:p>
        </p:txBody>
      </p:sp>
    </p:spTree>
    <p:extLst>
      <p:ext uri="{BB962C8B-B14F-4D97-AF65-F5344CB8AC3E}">
        <p14:creationId xmlns:p14="http://schemas.microsoft.com/office/powerpoint/2010/main" val="2489714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DBD0DB-3084-7141-B5C2-251780AA825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A00B18D2-0EAA-7842-A009-454EFBC472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082966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F9AB334-D003-2340-92B6-EFD8FD59C93E}"/>
              </a:ext>
            </a:extLst>
          </p:cNvPr>
          <p:cNvSpPr>
            <a:spLocks noGrp="1"/>
          </p:cNvSpPr>
          <p:nvPr>
            <p:ph type="title"/>
          </p:nvPr>
        </p:nvSpPr>
        <p:spPr>
          <a:xfrm>
            <a:off x="838200" y="365126"/>
            <a:ext cx="10515600" cy="71553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B274890B-18A2-DF4A-8FE5-1DFBC6846EC5}"/>
              </a:ext>
            </a:extLst>
          </p:cNvPr>
          <p:cNvSpPr>
            <a:spLocks noGrp="1"/>
          </p:cNvSpPr>
          <p:nvPr>
            <p:ph type="body" idx="1"/>
          </p:nvPr>
        </p:nvSpPr>
        <p:spPr>
          <a:xfrm>
            <a:off x="838200" y="1421476"/>
            <a:ext cx="10515600" cy="520376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17498737"/>
      </p:ext>
    </p:extLst>
  </p:cSld>
  <p:clrMap bg1="lt1" tx1="dk1" bg2="lt2" tx2="dk2" accent1="accent1" accent2="accent2" accent3="accent3" accent4="accent4" accent5="accent5" accent6="accent6" hlink="hlink" folHlink="folHlink"/>
  <p:sldLayoutIdLst>
    <p:sldLayoutId id="2147483663" r:id="rId1"/>
    <p:sldLayoutId id="2147483673" r:id="rId2"/>
    <p:sldLayoutId id="2147483668" r:id="rId3"/>
    <p:sldLayoutId id="2147483670" r:id="rId4"/>
    <p:sldLayoutId id="2147483669" r:id="rId5"/>
    <p:sldLayoutId id="2147483665" r:id="rId6"/>
    <p:sldLayoutId id="2147483666" r:id="rId7"/>
    <p:sldLayoutId id="2147483667" r:id="rId8"/>
    <p:sldLayoutId id="2147483649" r:id="rId9"/>
    <p:sldLayoutId id="2147483650" r:id="rId10"/>
    <p:sldLayoutId id="2147483651" r:id="rId11"/>
    <p:sldLayoutId id="2147483652" r:id="rId12"/>
    <p:sldLayoutId id="2147483654" r:id="rId13"/>
    <p:sldLayoutId id="2147483655" r:id="rId14"/>
    <p:sldLayoutId id="2147483656" r:id="rId15"/>
    <p:sldLayoutId id="2147483657" r:id="rId16"/>
    <p:sldLayoutId id="2147483658" r:id="rId17"/>
    <p:sldLayoutId id="2147483659" r:id="rId18"/>
    <p:sldLayoutId id="2147483660" r:id="rId19"/>
    <p:sldLayoutId id="2147483661" r:id="rId20"/>
    <p:sldLayoutId id="2147483671" r:id="rId21"/>
    <p:sldLayoutId id="2147483672" r:id="rId22"/>
    <p:sldLayoutId id="2147483674" r:id="rId23"/>
  </p:sldLayoutIdLst>
  <p:hf hdr="0" ftr="0" dt="0"/>
  <p:txStyles>
    <p:titleStyle>
      <a:lvl1pPr algn="l" defTabSz="9144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hyperlink" Target="https://digital.nhs.uk/data-and-information/publications/statistical/quality-and-outcomes-framework-achievement-prevalence-and-exceptions-data"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4D00BF0-E943-7444-9B93-7FA7CB8226B9}"/>
              </a:ext>
            </a:extLst>
          </p:cNvPr>
          <p:cNvSpPr>
            <a:spLocks noGrp="1"/>
          </p:cNvSpPr>
          <p:nvPr>
            <p:ph type="ctrTitle"/>
          </p:nvPr>
        </p:nvSpPr>
        <p:spPr>
          <a:xfrm>
            <a:off x="190716" y="950832"/>
            <a:ext cx="11610541" cy="2129745"/>
          </a:xfrm>
        </p:spPr>
        <p:txBody>
          <a:bodyPr>
            <a:normAutofit/>
          </a:bodyPr>
          <a:lstStyle/>
          <a:p>
            <a:r>
              <a:rPr lang="en-US" dirty="0"/>
              <a:t/>
            </a:r>
            <a:br>
              <a:rPr lang="en-US" dirty="0"/>
            </a:br>
            <a:r>
              <a:rPr lang="en-US" dirty="0"/>
              <a:t/>
            </a:r>
            <a:br>
              <a:rPr lang="en-US" dirty="0"/>
            </a:br>
            <a:r>
              <a:rPr lang="en-US" dirty="0"/>
              <a:t/>
            </a:r>
            <a:br>
              <a:rPr lang="en-US" dirty="0"/>
            </a:br>
            <a:endParaRPr lang="en-US" dirty="0"/>
          </a:p>
        </p:txBody>
      </p:sp>
      <p:sp>
        <p:nvSpPr>
          <p:cNvPr id="6" name="Subtitle 5">
            <a:extLst>
              <a:ext uri="{FF2B5EF4-FFF2-40B4-BE49-F238E27FC236}">
                <a16:creationId xmlns:a16="http://schemas.microsoft.com/office/drawing/2014/main" xmlns="" id="{2DD2BC5A-0096-3D4F-96B9-3FA6163AF0E2}"/>
              </a:ext>
            </a:extLst>
          </p:cNvPr>
          <p:cNvSpPr>
            <a:spLocks noGrp="1"/>
          </p:cNvSpPr>
          <p:nvPr>
            <p:ph type="subTitle" idx="1"/>
          </p:nvPr>
        </p:nvSpPr>
        <p:spPr>
          <a:xfrm>
            <a:off x="1171575" y="3405589"/>
            <a:ext cx="10415588" cy="1772349"/>
          </a:xfrm>
        </p:spPr>
        <p:txBody>
          <a:bodyPr>
            <a:normAutofit/>
          </a:bodyPr>
          <a:lstStyle/>
          <a:p>
            <a:endParaRPr lang="en-GB" sz="1800" dirty="0">
              <a:solidFill>
                <a:schemeClr val="bg1"/>
              </a:solidFill>
            </a:endParaRPr>
          </a:p>
          <a:p>
            <a:endParaRPr lang="en-GB" sz="1800" dirty="0">
              <a:solidFill>
                <a:schemeClr val="bg1"/>
              </a:solidFill>
            </a:endParaRPr>
          </a:p>
        </p:txBody>
      </p:sp>
      <p:sp>
        <p:nvSpPr>
          <p:cNvPr id="2" name="TextBox 1"/>
          <p:cNvSpPr txBox="1"/>
          <p:nvPr/>
        </p:nvSpPr>
        <p:spPr>
          <a:xfrm>
            <a:off x="1412186" y="2777279"/>
            <a:ext cx="9560614" cy="1862048"/>
          </a:xfrm>
          <a:prstGeom prst="rect">
            <a:avLst/>
          </a:prstGeom>
          <a:noFill/>
        </p:spPr>
        <p:txBody>
          <a:bodyPr wrap="square" lIns="91440" tIns="45720" rIns="91440" bIns="45720" rtlCol="0" anchor="t">
            <a:spAutoFit/>
          </a:bodyPr>
          <a:lstStyle/>
          <a:p>
            <a:pPr algn="ctr"/>
            <a:r>
              <a:rPr lang="en-US" sz="3200" b="1" dirty="0">
                <a:solidFill>
                  <a:schemeClr val="bg1"/>
                </a:solidFill>
                <a:latin typeface="Arial"/>
                <a:cs typeface="Arial"/>
              </a:rPr>
              <a:t>Sussex B.A.M.E Disparity Response Programme </a:t>
            </a:r>
            <a:endParaRPr lang="en-US" dirty="0">
              <a:solidFill>
                <a:schemeClr val="bg1"/>
              </a:solidFill>
            </a:endParaRPr>
          </a:p>
          <a:p>
            <a:pPr algn="ctr"/>
            <a:r>
              <a:rPr lang="en-US" sz="2700" b="1" dirty="0" smtClean="0">
                <a:solidFill>
                  <a:schemeClr val="bg1"/>
                </a:solidFill>
                <a:latin typeface="Arial"/>
                <a:cs typeface="Arial"/>
              </a:rPr>
              <a:t>Mental </a:t>
            </a:r>
            <a:r>
              <a:rPr lang="en-US" sz="2700" b="1" dirty="0">
                <a:solidFill>
                  <a:schemeClr val="bg1"/>
                </a:solidFill>
                <a:latin typeface="Arial"/>
                <a:cs typeface="Arial"/>
              </a:rPr>
              <a:t>Health </a:t>
            </a:r>
            <a:r>
              <a:rPr lang="en-US" sz="2700" b="1" dirty="0" smtClean="0">
                <a:solidFill>
                  <a:schemeClr val="bg1"/>
                </a:solidFill>
                <a:latin typeface="Arial"/>
                <a:cs typeface="Arial"/>
              </a:rPr>
              <a:t>Collaborative Board 19</a:t>
            </a:r>
            <a:r>
              <a:rPr lang="en-US" sz="2700" b="1" baseline="30000" dirty="0" smtClean="0">
                <a:solidFill>
                  <a:schemeClr val="bg1"/>
                </a:solidFill>
                <a:latin typeface="Arial"/>
                <a:cs typeface="Arial"/>
              </a:rPr>
              <a:t>th</a:t>
            </a:r>
            <a:r>
              <a:rPr lang="en-US" sz="2700" b="1" dirty="0" smtClean="0">
                <a:solidFill>
                  <a:schemeClr val="bg1"/>
                </a:solidFill>
                <a:latin typeface="Arial"/>
                <a:cs typeface="Arial"/>
              </a:rPr>
              <a:t> November 2020</a:t>
            </a:r>
            <a:endParaRPr lang="en-US" sz="2700" dirty="0">
              <a:solidFill>
                <a:schemeClr val="bg1"/>
              </a:solidFill>
            </a:endParaRPr>
          </a:p>
          <a:p>
            <a:pPr algn="ctr"/>
            <a:endParaRPr lang="en-US" sz="3200" b="1" dirty="0">
              <a:solidFill>
                <a:schemeClr val="bg1"/>
              </a:solidFill>
              <a:latin typeface="Arial" panose="020B0604020202020204" pitchFamily="34" charset="0"/>
              <a:cs typeface="Arial" panose="020B0604020202020204" pitchFamily="34" charset="0"/>
            </a:endParaRPr>
          </a:p>
          <a:p>
            <a:pPr algn="ctr"/>
            <a:r>
              <a:rPr lang="en-GB" sz="2400" b="1" dirty="0">
                <a:solidFill>
                  <a:schemeClr val="bg1"/>
                </a:solidFill>
                <a:latin typeface="Arial"/>
                <a:cs typeface="Arial"/>
              </a:rPr>
              <a:t>Tanya Brown-Griffith Programme Manager</a:t>
            </a: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4724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131" y="242620"/>
            <a:ext cx="10515600" cy="721105"/>
          </a:xfrm>
        </p:spPr>
        <p:txBody>
          <a:bodyPr/>
          <a:lstStyle/>
          <a:p>
            <a:r>
              <a:rPr lang="en-GB" dirty="0" smtClean="0"/>
              <a:t>Transformational change to Mental Health services</a:t>
            </a:r>
            <a:endParaRPr lang="en-GB" dirty="0"/>
          </a:p>
        </p:txBody>
      </p:sp>
      <p:sp>
        <p:nvSpPr>
          <p:cNvPr id="3" name="Content Placeholder 2"/>
          <p:cNvSpPr>
            <a:spLocks noGrp="1"/>
          </p:cNvSpPr>
          <p:nvPr>
            <p:ph idx="1"/>
          </p:nvPr>
        </p:nvSpPr>
        <p:spPr>
          <a:xfrm>
            <a:off x="6685588" y="1215437"/>
            <a:ext cx="5284051" cy="4927514"/>
          </a:xfrm>
        </p:spPr>
        <p:txBody>
          <a:bodyPr>
            <a:normAutofit lnSpcReduction="10000"/>
          </a:bodyPr>
          <a:lstStyle/>
          <a:p>
            <a:pPr marL="0" indent="0">
              <a:buNone/>
            </a:pPr>
            <a:endParaRPr lang="en-GB" dirty="0"/>
          </a:p>
          <a:p>
            <a:pPr marL="0" indent="0">
              <a:buNone/>
            </a:pPr>
            <a:r>
              <a:rPr lang="en-GB" sz="1600" dirty="0" smtClean="0"/>
              <a:t>Recommendations:  </a:t>
            </a:r>
          </a:p>
          <a:p>
            <a:r>
              <a:rPr lang="en-GB" sz="1600" dirty="0" smtClean="0"/>
              <a:t>The </a:t>
            </a:r>
            <a:r>
              <a:rPr lang="en-GB" sz="1600" dirty="0"/>
              <a:t>NHS should develop a </a:t>
            </a:r>
            <a:r>
              <a:rPr lang="en-GB" sz="1600" b="1" dirty="0"/>
              <a:t>proactive</a:t>
            </a:r>
            <a:r>
              <a:rPr lang="en-GB" sz="1600" dirty="0"/>
              <a:t> and tailored offer of </a:t>
            </a:r>
            <a:r>
              <a:rPr lang="en-GB" sz="1600" dirty="0" smtClean="0"/>
              <a:t>MH </a:t>
            </a:r>
            <a:r>
              <a:rPr lang="en-GB" sz="1600" dirty="0"/>
              <a:t>support to people who have received hospital treatment for Covid-19, to people who are working in health and care services with people with Covid-19, and to people who have experienced a bereavement during this </a:t>
            </a:r>
            <a:r>
              <a:rPr lang="en-GB" sz="1600" dirty="0" smtClean="0"/>
              <a:t>time– a </a:t>
            </a:r>
            <a:r>
              <a:rPr lang="en-GB" sz="1600" dirty="0"/>
              <a:t>large </a:t>
            </a:r>
            <a:r>
              <a:rPr lang="en-GB" sz="1600" dirty="0" smtClean="0"/>
              <a:t>subset will </a:t>
            </a:r>
            <a:r>
              <a:rPr lang="en-GB" sz="1600" dirty="0"/>
              <a:t>be BAME communities. </a:t>
            </a:r>
          </a:p>
          <a:p>
            <a:r>
              <a:rPr lang="en-GB" sz="1600" dirty="0" smtClean="0"/>
              <a:t>As </a:t>
            </a:r>
            <a:r>
              <a:rPr lang="en-GB" sz="1600" dirty="0"/>
              <a:t>part of the </a:t>
            </a:r>
            <a:r>
              <a:rPr lang="en-GB" sz="1600" dirty="0" smtClean="0"/>
              <a:t>NHS </a:t>
            </a:r>
            <a:r>
              <a:rPr lang="en-GB" sz="1600" dirty="0"/>
              <a:t>Long Term Plan commitments, core focuses will be on improvements </a:t>
            </a:r>
            <a:r>
              <a:rPr lang="en-GB" sz="1600" dirty="0" smtClean="0"/>
              <a:t>mental health support to </a:t>
            </a:r>
            <a:r>
              <a:rPr lang="en-GB" sz="1600" dirty="0"/>
              <a:t>children and young </a:t>
            </a:r>
            <a:r>
              <a:rPr lang="en-GB" sz="1600" dirty="0" smtClean="0"/>
              <a:t>people, </a:t>
            </a:r>
            <a:r>
              <a:rPr lang="en-GB" sz="1600" dirty="0"/>
              <a:t>community mental health services, 24/7 crisis services and liaison </a:t>
            </a:r>
            <a:r>
              <a:rPr lang="en-GB" sz="1600" dirty="0" smtClean="0"/>
              <a:t>psychiatry</a:t>
            </a:r>
          </a:p>
          <a:p>
            <a:r>
              <a:rPr lang="en-GB" sz="1600" dirty="0" smtClean="0"/>
              <a:t>Each system to take actions to implement the Advancing Mental Health Equalities Strategy</a:t>
            </a:r>
            <a:endParaRPr lang="en-GB" sz="1600" dirty="0"/>
          </a:p>
          <a:p>
            <a:r>
              <a:rPr lang="en-GB" sz="1600" dirty="0" smtClean="0"/>
              <a:t>Tailored mental health and wellbeing offer to across our workforce that is culturally relevant and delivered using inclusive communication</a:t>
            </a:r>
          </a:p>
        </p:txBody>
      </p:sp>
      <p:sp>
        <p:nvSpPr>
          <p:cNvPr id="4" name="Slide Number Placeholder 3"/>
          <p:cNvSpPr>
            <a:spLocks noGrp="1"/>
          </p:cNvSpPr>
          <p:nvPr>
            <p:ph type="sldNum" sz="quarter" idx="4"/>
          </p:nvPr>
        </p:nvSpPr>
        <p:spPr>
          <a:xfrm>
            <a:off x="9327613" y="6363067"/>
            <a:ext cx="2743200" cy="365125"/>
          </a:xfrm>
        </p:spPr>
        <p:txBody>
          <a:bodyPr vert="horz" lIns="91440" tIns="45720" rIns="91440" bIns="45720" rtlCol="0" anchor="ctr"/>
          <a:lstStyle/>
          <a:p>
            <a:fld id="{F7EA6163-A48B-4960-BC30-F1706253BDE6}" type="slidenum">
              <a:rPr lang="en-GB"/>
              <a:pPr/>
              <a:t>10</a:t>
            </a:fld>
            <a:endParaRPr lang="en-GB" dirty="0"/>
          </a:p>
        </p:txBody>
      </p:sp>
      <p:sp>
        <p:nvSpPr>
          <p:cNvPr id="5" name="Rectangle 3">
            <a:extLst>
              <a:ext uri="{FF2B5EF4-FFF2-40B4-BE49-F238E27FC236}">
                <a16:creationId xmlns:a16="http://schemas.microsoft.com/office/drawing/2014/main" xmlns="" id="{0C5B9BB3-8004-4270-9823-8647035F3601}"/>
              </a:ext>
            </a:extLst>
          </p:cNvPr>
          <p:cNvSpPr/>
          <p:nvPr/>
        </p:nvSpPr>
        <p:spPr>
          <a:xfrm>
            <a:off x="431131" y="1365086"/>
            <a:ext cx="5983523" cy="4834785"/>
          </a:xfrm>
          <a:custGeom>
            <a:avLst/>
            <a:gdLst>
              <a:gd name="connsiteX0" fmla="*/ 0 w 6157226"/>
              <a:gd name="connsiteY0" fmla="*/ 0 h 1661417"/>
              <a:gd name="connsiteX1" fmla="*/ 375031 w 6157226"/>
              <a:gd name="connsiteY1" fmla="*/ 0 h 1661417"/>
              <a:gd name="connsiteX2" fmla="*/ 811634 w 6157226"/>
              <a:gd name="connsiteY2" fmla="*/ 0 h 1661417"/>
              <a:gd name="connsiteX3" fmla="*/ 1309810 w 6157226"/>
              <a:gd name="connsiteY3" fmla="*/ 0 h 1661417"/>
              <a:gd name="connsiteX4" fmla="*/ 1684841 w 6157226"/>
              <a:gd name="connsiteY4" fmla="*/ 0 h 1661417"/>
              <a:gd name="connsiteX5" fmla="*/ 2059872 w 6157226"/>
              <a:gd name="connsiteY5" fmla="*/ 0 h 1661417"/>
              <a:gd name="connsiteX6" fmla="*/ 2742764 w 6157226"/>
              <a:gd name="connsiteY6" fmla="*/ 0 h 1661417"/>
              <a:gd name="connsiteX7" fmla="*/ 3179368 w 6157226"/>
              <a:gd name="connsiteY7" fmla="*/ 0 h 1661417"/>
              <a:gd name="connsiteX8" fmla="*/ 3554399 w 6157226"/>
              <a:gd name="connsiteY8" fmla="*/ 0 h 1661417"/>
              <a:gd name="connsiteX9" fmla="*/ 3929430 w 6157226"/>
              <a:gd name="connsiteY9" fmla="*/ 0 h 1661417"/>
              <a:gd name="connsiteX10" fmla="*/ 4489178 w 6157226"/>
              <a:gd name="connsiteY10" fmla="*/ 0 h 1661417"/>
              <a:gd name="connsiteX11" fmla="*/ 5110498 w 6157226"/>
              <a:gd name="connsiteY11" fmla="*/ 0 h 1661417"/>
              <a:gd name="connsiteX12" fmla="*/ 5670245 w 6157226"/>
              <a:gd name="connsiteY12" fmla="*/ 0 h 1661417"/>
              <a:gd name="connsiteX13" fmla="*/ 6157226 w 6157226"/>
              <a:gd name="connsiteY13" fmla="*/ 0 h 1661417"/>
              <a:gd name="connsiteX14" fmla="*/ 6157226 w 6157226"/>
              <a:gd name="connsiteY14" fmla="*/ 503963 h 1661417"/>
              <a:gd name="connsiteX15" fmla="*/ 6157226 w 6157226"/>
              <a:gd name="connsiteY15" fmla="*/ 1090997 h 1661417"/>
              <a:gd name="connsiteX16" fmla="*/ 6157226 w 6157226"/>
              <a:gd name="connsiteY16" fmla="*/ 1661417 h 1661417"/>
              <a:gd name="connsiteX17" fmla="*/ 5535906 w 6157226"/>
              <a:gd name="connsiteY17" fmla="*/ 1661417 h 1661417"/>
              <a:gd name="connsiteX18" fmla="*/ 4914586 w 6157226"/>
              <a:gd name="connsiteY18" fmla="*/ 1661417 h 1661417"/>
              <a:gd name="connsiteX19" fmla="*/ 4416410 w 6157226"/>
              <a:gd name="connsiteY19" fmla="*/ 1661417 h 1661417"/>
              <a:gd name="connsiteX20" fmla="*/ 3795090 w 6157226"/>
              <a:gd name="connsiteY20" fmla="*/ 1661417 h 1661417"/>
              <a:gd name="connsiteX21" fmla="*/ 3173770 w 6157226"/>
              <a:gd name="connsiteY21" fmla="*/ 1661417 h 1661417"/>
              <a:gd name="connsiteX22" fmla="*/ 2737167 w 6157226"/>
              <a:gd name="connsiteY22" fmla="*/ 1661417 h 1661417"/>
              <a:gd name="connsiteX23" fmla="*/ 2238991 w 6157226"/>
              <a:gd name="connsiteY23" fmla="*/ 1661417 h 1661417"/>
              <a:gd name="connsiteX24" fmla="*/ 1802388 w 6157226"/>
              <a:gd name="connsiteY24" fmla="*/ 1661417 h 1661417"/>
              <a:gd name="connsiteX25" fmla="*/ 1427357 w 6157226"/>
              <a:gd name="connsiteY25" fmla="*/ 1661417 h 1661417"/>
              <a:gd name="connsiteX26" fmla="*/ 744465 w 6157226"/>
              <a:gd name="connsiteY26" fmla="*/ 1661417 h 1661417"/>
              <a:gd name="connsiteX27" fmla="*/ 0 w 6157226"/>
              <a:gd name="connsiteY27" fmla="*/ 1661417 h 1661417"/>
              <a:gd name="connsiteX28" fmla="*/ 0 w 6157226"/>
              <a:gd name="connsiteY28" fmla="*/ 1074383 h 1661417"/>
              <a:gd name="connsiteX29" fmla="*/ 0 w 6157226"/>
              <a:gd name="connsiteY29" fmla="*/ 503963 h 1661417"/>
              <a:gd name="connsiteX30" fmla="*/ 0 w 6157226"/>
              <a:gd name="connsiteY30" fmla="*/ 0 h 166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57226" h="1661417" fill="none" extrusionOk="0">
                <a:moveTo>
                  <a:pt x="0" y="0"/>
                </a:moveTo>
                <a:cubicBezTo>
                  <a:pt x="131346" y="-42503"/>
                  <a:pt x="291066" y="5613"/>
                  <a:pt x="375031" y="0"/>
                </a:cubicBezTo>
                <a:cubicBezTo>
                  <a:pt x="458996" y="-5613"/>
                  <a:pt x="711006" y="9740"/>
                  <a:pt x="811634" y="0"/>
                </a:cubicBezTo>
                <a:cubicBezTo>
                  <a:pt x="912262" y="-9740"/>
                  <a:pt x="1202332" y="31495"/>
                  <a:pt x="1309810" y="0"/>
                </a:cubicBezTo>
                <a:cubicBezTo>
                  <a:pt x="1417288" y="-31495"/>
                  <a:pt x="1606330" y="23640"/>
                  <a:pt x="1684841" y="0"/>
                </a:cubicBezTo>
                <a:cubicBezTo>
                  <a:pt x="1763352" y="-23640"/>
                  <a:pt x="1883535" y="1218"/>
                  <a:pt x="2059872" y="0"/>
                </a:cubicBezTo>
                <a:cubicBezTo>
                  <a:pt x="2236209" y="-1218"/>
                  <a:pt x="2465958" y="21643"/>
                  <a:pt x="2742764" y="0"/>
                </a:cubicBezTo>
                <a:cubicBezTo>
                  <a:pt x="3019570" y="-21643"/>
                  <a:pt x="3033978" y="3037"/>
                  <a:pt x="3179368" y="0"/>
                </a:cubicBezTo>
                <a:cubicBezTo>
                  <a:pt x="3324758" y="-3037"/>
                  <a:pt x="3471604" y="31148"/>
                  <a:pt x="3554399" y="0"/>
                </a:cubicBezTo>
                <a:cubicBezTo>
                  <a:pt x="3637194" y="-31148"/>
                  <a:pt x="3760738" y="15084"/>
                  <a:pt x="3929430" y="0"/>
                </a:cubicBezTo>
                <a:cubicBezTo>
                  <a:pt x="4098122" y="-15084"/>
                  <a:pt x="4359930" y="11775"/>
                  <a:pt x="4489178" y="0"/>
                </a:cubicBezTo>
                <a:cubicBezTo>
                  <a:pt x="4618426" y="-11775"/>
                  <a:pt x="4857955" y="55041"/>
                  <a:pt x="5110498" y="0"/>
                </a:cubicBezTo>
                <a:cubicBezTo>
                  <a:pt x="5363041" y="-55041"/>
                  <a:pt x="5445790" y="12194"/>
                  <a:pt x="5670245" y="0"/>
                </a:cubicBezTo>
                <a:cubicBezTo>
                  <a:pt x="5894700" y="-12194"/>
                  <a:pt x="5932717" y="18430"/>
                  <a:pt x="6157226" y="0"/>
                </a:cubicBezTo>
                <a:cubicBezTo>
                  <a:pt x="6185764" y="193446"/>
                  <a:pt x="6140407" y="314547"/>
                  <a:pt x="6157226" y="503963"/>
                </a:cubicBezTo>
                <a:cubicBezTo>
                  <a:pt x="6174045" y="693379"/>
                  <a:pt x="6106598" y="864482"/>
                  <a:pt x="6157226" y="1090997"/>
                </a:cubicBezTo>
                <a:cubicBezTo>
                  <a:pt x="6207854" y="1317512"/>
                  <a:pt x="6117143" y="1514042"/>
                  <a:pt x="6157226" y="1661417"/>
                </a:cubicBezTo>
                <a:cubicBezTo>
                  <a:pt x="5960589" y="1666604"/>
                  <a:pt x="5723402" y="1628158"/>
                  <a:pt x="5535906" y="1661417"/>
                </a:cubicBezTo>
                <a:cubicBezTo>
                  <a:pt x="5348410" y="1694676"/>
                  <a:pt x="5148781" y="1619719"/>
                  <a:pt x="4914586" y="1661417"/>
                </a:cubicBezTo>
                <a:cubicBezTo>
                  <a:pt x="4680391" y="1703115"/>
                  <a:pt x="4560984" y="1633428"/>
                  <a:pt x="4416410" y="1661417"/>
                </a:cubicBezTo>
                <a:cubicBezTo>
                  <a:pt x="4271836" y="1689406"/>
                  <a:pt x="4008879" y="1592977"/>
                  <a:pt x="3795090" y="1661417"/>
                </a:cubicBezTo>
                <a:cubicBezTo>
                  <a:pt x="3581301" y="1729857"/>
                  <a:pt x="3427540" y="1660521"/>
                  <a:pt x="3173770" y="1661417"/>
                </a:cubicBezTo>
                <a:cubicBezTo>
                  <a:pt x="2920000" y="1662313"/>
                  <a:pt x="2845297" y="1659246"/>
                  <a:pt x="2737167" y="1661417"/>
                </a:cubicBezTo>
                <a:cubicBezTo>
                  <a:pt x="2629037" y="1663588"/>
                  <a:pt x="2420648" y="1621546"/>
                  <a:pt x="2238991" y="1661417"/>
                </a:cubicBezTo>
                <a:cubicBezTo>
                  <a:pt x="2057334" y="1701288"/>
                  <a:pt x="2018794" y="1660905"/>
                  <a:pt x="1802388" y="1661417"/>
                </a:cubicBezTo>
                <a:cubicBezTo>
                  <a:pt x="1585982" y="1661929"/>
                  <a:pt x="1571209" y="1647955"/>
                  <a:pt x="1427357" y="1661417"/>
                </a:cubicBezTo>
                <a:cubicBezTo>
                  <a:pt x="1283505" y="1674879"/>
                  <a:pt x="1050620" y="1640287"/>
                  <a:pt x="744465" y="1661417"/>
                </a:cubicBezTo>
                <a:cubicBezTo>
                  <a:pt x="438310" y="1682547"/>
                  <a:pt x="239325" y="1597040"/>
                  <a:pt x="0" y="1661417"/>
                </a:cubicBezTo>
                <a:cubicBezTo>
                  <a:pt x="-59354" y="1427981"/>
                  <a:pt x="49075" y="1316516"/>
                  <a:pt x="0" y="1074383"/>
                </a:cubicBezTo>
                <a:cubicBezTo>
                  <a:pt x="-49075" y="832250"/>
                  <a:pt x="22012" y="633027"/>
                  <a:pt x="0" y="503963"/>
                </a:cubicBezTo>
                <a:cubicBezTo>
                  <a:pt x="-22012" y="374899"/>
                  <a:pt x="57231" y="251029"/>
                  <a:pt x="0" y="0"/>
                </a:cubicBezTo>
                <a:close/>
              </a:path>
              <a:path w="6157226" h="1661417" stroke="0" extrusionOk="0">
                <a:moveTo>
                  <a:pt x="0" y="0"/>
                </a:moveTo>
                <a:cubicBezTo>
                  <a:pt x="152394" y="-30562"/>
                  <a:pt x="257363" y="10012"/>
                  <a:pt x="375031" y="0"/>
                </a:cubicBezTo>
                <a:cubicBezTo>
                  <a:pt x="492699" y="-10012"/>
                  <a:pt x="564693" y="12370"/>
                  <a:pt x="750062" y="0"/>
                </a:cubicBezTo>
                <a:cubicBezTo>
                  <a:pt x="935431" y="-12370"/>
                  <a:pt x="1097228" y="30924"/>
                  <a:pt x="1432954" y="0"/>
                </a:cubicBezTo>
                <a:cubicBezTo>
                  <a:pt x="1768680" y="-30924"/>
                  <a:pt x="1781953" y="28894"/>
                  <a:pt x="1992702" y="0"/>
                </a:cubicBezTo>
                <a:cubicBezTo>
                  <a:pt x="2203451" y="-28894"/>
                  <a:pt x="2440179" y="19174"/>
                  <a:pt x="2552450" y="0"/>
                </a:cubicBezTo>
                <a:cubicBezTo>
                  <a:pt x="2664721" y="-19174"/>
                  <a:pt x="2971180" y="62887"/>
                  <a:pt x="3112198" y="0"/>
                </a:cubicBezTo>
                <a:cubicBezTo>
                  <a:pt x="3253216" y="-62887"/>
                  <a:pt x="3585926" y="52139"/>
                  <a:pt x="3733518" y="0"/>
                </a:cubicBezTo>
                <a:cubicBezTo>
                  <a:pt x="3881110" y="-52139"/>
                  <a:pt x="4047106" y="59657"/>
                  <a:pt x="4354838" y="0"/>
                </a:cubicBezTo>
                <a:cubicBezTo>
                  <a:pt x="4662570" y="-59657"/>
                  <a:pt x="4733285" y="39543"/>
                  <a:pt x="4976158" y="0"/>
                </a:cubicBezTo>
                <a:cubicBezTo>
                  <a:pt x="5219031" y="-39543"/>
                  <a:pt x="5386409" y="71159"/>
                  <a:pt x="5597478" y="0"/>
                </a:cubicBezTo>
                <a:cubicBezTo>
                  <a:pt x="5808547" y="-71159"/>
                  <a:pt x="6016178" y="34770"/>
                  <a:pt x="6157226" y="0"/>
                </a:cubicBezTo>
                <a:cubicBezTo>
                  <a:pt x="6197864" y="200824"/>
                  <a:pt x="6103955" y="378362"/>
                  <a:pt x="6157226" y="553806"/>
                </a:cubicBezTo>
                <a:cubicBezTo>
                  <a:pt x="6210497" y="729250"/>
                  <a:pt x="6105799" y="893764"/>
                  <a:pt x="6157226" y="1057769"/>
                </a:cubicBezTo>
                <a:cubicBezTo>
                  <a:pt x="6208653" y="1221774"/>
                  <a:pt x="6113502" y="1511391"/>
                  <a:pt x="6157226" y="1661417"/>
                </a:cubicBezTo>
                <a:cubicBezTo>
                  <a:pt x="5987459" y="1675352"/>
                  <a:pt x="5759277" y="1653167"/>
                  <a:pt x="5659050" y="1661417"/>
                </a:cubicBezTo>
                <a:cubicBezTo>
                  <a:pt x="5558823" y="1669667"/>
                  <a:pt x="5222472" y="1647687"/>
                  <a:pt x="5099303" y="1661417"/>
                </a:cubicBezTo>
                <a:cubicBezTo>
                  <a:pt x="4976134" y="1675147"/>
                  <a:pt x="4754462" y="1647600"/>
                  <a:pt x="4539555" y="1661417"/>
                </a:cubicBezTo>
                <a:cubicBezTo>
                  <a:pt x="4324648" y="1675234"/>
                  <a:pt x="4155310" y="1595282"/>
                  <a:pt x="3856662" y="1661417"/>
                </a:cubicBezTo>
                <a:cubicBezTo>
                  <a:pt x="3558014" y="1727552"/>
                  <a:pt x="3442087" y="1614441"/>
                  <a:pt x="3296915" y="1661417"/>
                </a:cubicBezTo>
                <a:cubicBezTo>
                  <a:pt x="3151743" y="1708393"/>
                  <a:pt x="3052734" y="1624544"/>
                  <a:pt x="2860311" y="1661417"/>
                </a:cubicBezTo>
                <a:cubicBezTo>
                  <a:pt x="2667888" y="1698290"/>
                  <a:pt x="2510427" y="1634892"/>
                  <a:pt x="2300564" y="1661417"/>
                </a:cubicBezTo>
                <a:cubicBezTo>
                  <a:pt x="2090701" y="1687942"/>
                  <a:pt x="1859030" y="1595814"/>
                  <a:pt x="1617671" y="1661417"/>
                </a:cubicBezTo>
                <a:cubicBezTo>
                  <a:pt x="1376312" y="1727020"/>
                  <a:pt x="1248660" y="1609568"/>
                  <a:pt x="1057923" y="1661417"/>
                </a:cubicBezTo>
                <a:cubicBezTo>
                  <a:pt x="867186" y="1713266"/>
                  <a:pt x="771275" y="1618565"/>
                  <a:pt x="682892" y="1661417"/>
                </a:cubicBezTo>
                <a:cubicBezTo>
                  <a:pt x="594509" y="1704269"/>
                  <a:pt x="181405" y="1645705"/>
                  <a:pt x="0" y="1661417"/>
                </a:cubicBezTo>
                <a:cubicBezTo>
                  <a:pt x="-57953" y="1407594"/>
                  <a:pt x="11878" y="1341722"/>
                  <a:pt x="0" y="1124226"/>
                </a:cubicBezTo>
                <a:cubicBezTo>
                  <a:pt x="-11878" y="906730"/>
                  <a:pt x="61696" y="803818"/>
                  <a:pt x="0" y="553806"/>
                </a:cubicBezTo>
                <a:cubicBezTo>
                  <a:pt x="-61696" y="303794"/>
                  <a:pt x="60302" y="124730"/>
                  <a:pt x="0" y="0"/>
                </a:cubicBezTo>
                <a:close/>
              </a:path>
            </a:pathLst>
          </a:custGeom>
          <a:solidFill>
            <a:schemeClr val="accent1">
              <a:lumMod val="20000"/>
              <a:lumOff val="80000"/>
            </a:schemeClr>
          </a:solidFill>
          <a:ln>
            <a:solidFill>
              <a:schemeClr val="tx1"/>
            </a:solidFill>
            <a:extLst>
              <a:ext uri="{C807C97D-BFC1-408E-A445-0C87EB9F89A2}">
                <ask:lineSketchStyleProps xmlns="" xmlns:ask="http://schemas.microsoft.com/office/drawing/2018/sketchyshapes" sd="1754669273">
                  <a:prstGeom prst="rect">
                    <a:avLst/>
                  </a:prstGeom>
                  <ask:type>
                    <ask:lineSketchScribble/>
                  </ask:type>
                </ask:lineSketchStyleProps>
              </a:ext>
            </a:extLst>
          </a:ln>
        </p:spPr>
        <p:txBody>
          <a:bodyPr wrap="square">
            <a:spAutoFit/>
          </a:bodyPr>
          <a:lstStyle/>
          <a:p>
            <a:pPr marR="719455">
              <a:lnSpc>
                <a:spcPct val="107000"/>
              </a:lnSpc>
            </a:pPr>
            <a:r>
              <a:rPr lang="en-GB" sz="1600" i="1" dirty="0"/>
              <a:t>For the majority of </a:t>
            </a:r>
            <a:r>
              <a:rPr lang="en-GB" sz="1600" i="1" dirty="0" smtClean="0"/>
              <a:t>people, </a:t>
            </a:r>
            <a:r>
              <a:rPr lang="en-GB" sz="1600" i="1" dirty="0"/>
              <a:t>the stress, anxiety and isolation everyone is experiencing now will be short-lived. I</a:t>
            </a:r>
            <a:r>
              <a:rPr lang="en-GB" sz="1600" i="1" dirty="0" smtClean="0"/>
              <a:t>t </a:t>
            </a:r>
            <a:r>
              <a:rPr lang="en-GB" sz="1600" i="1" dirty="0"/>
              <a:t>is also clear that for some groups of people the effects on mental health are more severe and will be longer lasting. And to a large extent, inequalities in mental health – which reflect broader economic and social inequalities – are being exacerbated in this crisis and likely to be perpetuated </a:t>
            </a:r>
            <a:r>
              <a:rPr lang="en-GB" sz="1600" i="1" dirty="0" smtClean="0"/>
              <a:t>afterwards for groups such as the </a:t>
            </a:r>
            <a:r>
              <a:rPr lang="en-GB" sz="1600" i="1" dirty="0"/>
              <a:t>Black, Asian and Minority Ethnic Communities.  </a:t>
            </a:r>
            <a:endParaRPr lang="en-GB" sz="1600" i="1" dirty="0" smtClean="0"/>
          </a:p>
          <a:p>
            <a:pPr marR="719455">
              <a:lnSpc>
                <a:spcPct val="107000"/>
              </a:lnSpc>
            </a:pPr>
            <a:endParaRPr lang="en-GB" sz="1600" i="1" dirty="0"/>
          </a:p>
          <a:p>
            <a:pPr marR="719455">
              <a:lnSpc>
                <a:spcPct val="107000"/>
              </a:lnSpc>
            </a:pPr>
            <a:r>
              <a:rPr lang="en-GB" sz="1600" i="1" dirty="0" smtClean="0"/>
              <a:t>These </a:t>
            </a:r>
            <a:r>
              <a:rPr lang="en-GB" sz="1600" i="1" dirty="0"/>
              <a:t>communities already experience several known risk-factors which make people more likely to experience mental health difficulties which include unemployment, low income, racism and discrimination, traumatic experiences, violence or abuse. There are striking similarities between those groups who will be most affected by coronavirus and those where mental health problems are more prevalent.</a:t>
            </a:r>
            <a:endParaRPr lang="en-GB" sz="1600" dirty="0"/>
          </a:p>
          <a:p>
            <a:pPr marR="719455">
              <a:lnSpc>
                <a:spcPct val="107000"/>
              </a:lnSpc>
              <a:spcAft>
                <a:spcPts val="0"/>
              </a:spcAft>
            </a:pPr>
            <a:r>
              <a:rPr lang="en-GB" sz="1600" b="1" dirty="0" smtClean="0">
                <a:latin typeface="Calibri" panose="020F0502020204030204" pitchFamily="34" charset="0"/>
                <a:ea typeface="Calibri" panose="020F0502020204030204" pitchFamily="34" charset="0"/>
                <a:cs typeface="Arial" panose="020B0604020202020204" pitchFamily="34" charset="0"/>
              </a:rPr>
              <a:t>Centre for Mental Health, COVID MH Forecasting, May 2020</a:t>
            </a:r>
            <a:endParaRPr lang="en-GB" sz="16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02565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8" y="366572"/>
            <a:ext cx="10965872" cy="688135"/>
          </a:xfrm>
        </p:spPr>
        <p:txBody>
          <a:bodyPr anchor="t">
            <a:normAutofit/>
          </a:bodyPr>
          <a:lstStyle/>
          <a:p>
            <a:r>
              <a:rPr lang="en-GB" dirty="0" smtClean="0"/>
              <a:t>Better access to Mental Health services is critical</a:t>
            </a:r>
            <a:endParaRPr lang="en-GB" dirty="0"/>
          </a:p>
        </p:txBody>
      </p:sp>
      <p:sp>
        <p:nvSpPr>
          <p:cNvPr id="3" name="Content Placeholder 2"/>
          <p:cNvSpPr>
            <a:spLocks noGrp="1"/>
          </p:cNvSpPr>
          <p:nvPr>
            <p:ph idx="1"/>
          </p:nvPr>
        </p:nvSpPr>
        <p:spPr>
          <a:xfrm>
            <a:off x="838200" y="4840360"/>
            <a:ext cx="10515600" cy="1465399"/>
          </a:xfrm>
        </p:spPr>
        <p:txBody>
          <a:bodyPr>
            <a:normAutofit/>
          </a:bodyPr>
          <a:lstStyle/>
          <a:p>
            <a:pPr marL="0" indent="0">
              <a:buNone/>
            </a:pPr>
            <a:endParaRPr lang="en-GB" dirty="0"/>
          </a:p>
          <a:p>
            <a:pPr>
              <a:buFont typeface="+mj-lt"/>
              <a:buAutoNum type="arabicPeriod"/>
            </a:pPr>
            <a:endParaRPr lang="en-GB" dirty="0"/>
          </a:p>
          <a:p>
            <a:pPr>
              <a:buFont typeface="+mj-lt"/>
              <a:buAutoNum type="arabicPeriod"/>
            </a:pPr>
            <a:endParaRPr lang="en-GB" dirty="0"/>
          </a:p>
          <a:p>
            <a:pPr>
              <a:buFont typeface="+mj-lt"/>
              <a:buAutoNum type="arabicPeriod"/>
            </a:pPr>
            <a:endParaRPr lang="en-GB" dirty="0"/>
          </a:p>
          <a:p>
            <a:endParaRPr lang="en-GB" dirty="0"/>
          </a:p>
        </p:txBody>
      </p:sp>
      <p:sp>
        <p:nvSpPr>
          <p:cNvPr id="5" name="Rectangle 4">
            <a:extLst>
              <a:ext uri="{FF2B5EF4-FFF2-40B4-BE49-F238E27FC236}">
                <a16:creationId xmlns:a16="http://schemas.microsoft.com/office/drawing/2014/main" xmlns="" id="{4DA37184-AF3E-4D87-B259-4E4EF0A6EC33}"/>
              </a:ext>
            </a:extLst>
          </p:cNvPr>
          <p:cNvSpPr/>
          <p:nvPr/>
        </p:nvSpPr>
        <p:spPr>
          <a:xfrm>
            <a:off x="7834745" y="1266789"/>
            <a:ext cx="4080164" cy="4770537"/>
          </a:xfrm>
          <a:custGeom>
            <a:avLst/>
            <a:gdLst>
              <a:gd name="connsiteX0" fmla="*/ 0 w 4763558"/>
              <a:gd name="connsiteY0" fmla="*/ 0 h 925125"/>
              <a:gd name="connsiteX1" fmla="*/ 452538 w 4763558"/>
              <a:gd name="connsiteY1" fmla="*/ 0 h 925125"/>
              <a:gd name="connsiteX2" fmla="*/ 1000347 w 4763558"/>
              <a:gd name="connsiteY2" fmla="*/ 0 h 925125"/>
              <a:gd name="connsiteX3" fmla="*/ 1643428 w 4763558"/>
              <a:gd name="connsiteY3" fmla="*/ 0 h 925125"/>
              <a:gd name="connsiteX4" fmla="*/ 2286508 w 4763558"/>
              <a:gd name="connsiteY4" fmla="*/ 0 h 925125"/>
              <a:gd name="connsiteX5" fmla="*/ 2739046 w 4763558"/>
              <a:gd name="connsiteY5" fmla="*/ 0 h 925125"/>
              <a:gd name="connsiteX6" fmla="*/ 3382126 w 4763558"/>
              <a:gd name="connsiteY6" fmla="*/ 0 h 925125"/>
              <a:gd name="connsiteX7" fmla="*/ 3834664 w 4763558"/>
              <a:gd name="connsiteY7" fmla="*/ 0 h 925125"/>
              <a:gd name="connsiteX8" fmla="*/ 4763558 w 4763558"/>
              <a:gd name="connsiteY8" fmla="*/ 0 h 925125"/>
              <a:gd name="connsiteX9" fmla="*/ 4763558 w 4763558"/>
              <a:gd name="connsiteY9" fmla="*/ 462563 h 925125"/>
              <a:gd name="connsiteX10" fmla="*/ 4763558 w 4763558"/>
              <a:gd name="connsiteY10" fmla="*/ 925125 h 925125"/>
              <a:gd name="connsiteX11" fmla="*/ 4311020 w 4763558"/>
              <a:gd name="connsiteY11" fmla="*/ 925125 h 925125"/>
              <a:gd name="connsiteX12" fmla="*/ 3620304 w 4763558"/>
              <a:gd name="connsiteY12" fmla="*/ 925125 h 925125"/>
              <a:gd name="connsiteX13" fmla="*/ 3120130 w 4763558"/>
              <a:gd name="connsiteY13" fmla="*/ 925125 h 925125"/>
              <a:gd name="connsiteX14" fmla="*/ 2572321 w 4763558"/>
              <a:gd name="connsiteY14" fmla="*/ 925125 h 925125"/>
              <a:gd name="connsiteX15" fmla="*/ 1929241 w 4763558"/>
              <a:gd name="connsiteY15" fmla="*/ 925125 h 925125"/>
              <a:gd name="connsiteX16" fmla="*/ 1381432 w 4763558"/>
              <a:gd name="connsiteY16" fmla="*/ 925125 h 925125"/>
              <a:gd name="connsiteX17" fmla="*/ 785987 w 4763558"/>
              <a:gd name="connsiteY17" fmla="*/ 925125 h 925125"/>
              <a:gd name="connsiteX18" fmla="*/ 0 w 4763558"/>
              <a:gd name="connsiteY18" fmla="*/ 925125 h 925125"/>
              <a:gd name="connsiteX19" fmla="*/ 0 w 4763558"/>
              <a:gd name="connsiteY19" fmla="*/ 481065 h 925125"/>
              <a:gd name="connsiteX20" fmla="*/ 0 w 4763558"/>
              <a:gd name="connsiteY20" fmla="*/ 0 h 92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3558" h="925125" fill="none" extrusionOk="0">
                <a:moveTo>
                  <a:pt x="0" y="0"/>
                </a:moveTo>
                <a:cubicBezTo>
                  <a:pt x="148758" y="-34599"/>
                  <a:pt x="228582" y="20287"/>
                  <a:pt x="452538" y="0"/>
                </a:cubicBezTo>
                <a:cubicBezTo>
                  <a:pt x="676494" y="-20287"/>
                  <a:pt x="744152" y="47186"/>
                  <a:pt x="1000347" y="0"/>
                </a:cubicBezTo>
                <a:cubicBezTo>
                  <a:pt x="1256542" y="-47186"/>
                  <a:pt x="1348894" y="36049"/>
                  <a:pt x="1643428" y="0"/>
                </a:cubicBezTo>
                <a:cubicBezTo>
                  <a:pt x="1937962" y="-36049"/>
                  <a:pt x="2144874" y="33052"/>
                  <a:pt x="2286508" y="0"/>
                </a:cubicBezTo>
                <a:cubicBezTo>
                  <a:pt x="2428142" y="-33052"/>
                  <a:pt x="2634242" y="43764"/>
                  <a:pt x="2739046" y="0"/>
                </a:cubicBezTo>
                <a:cubicBezTo>
                  <a:pt x="2843850" y="-43764"/>
                  <a:pt x="3085137" y="59241"/>
                  <a:pt x="3382126" y="0"/>
                </a:cubicBezTo>
                <a:cubicBezTo>
                  <a:pt x="3679115" y="-59241"/>
                  <a:pt x="3729229" y="36861"/>
                  <a:pt x="3834664" y="0"/>
                </a:cubicBezTo>
                <a:cubicBezTo>
                  <a:pt x="3940099" y="-36861"/>
                  <a:pt x="4395662" y="89843"/>
                  <a:pt x="4763558" y="0"/>
                </a:cubicBezTo>
                <a:cubicBezTo>
                  <a:pt x="4803372" y="146675"/>
                  <a:pt x="4740193" y="321723"/>
                  <a:pt x="4763558" y="462563"/>
                </a:cubicBezTo>
                <a:cubicBezTo>
                  <a:pt x="4786923" y="603403"/>
                  <a:pt x="4744121" y="760710"/>
                  <a:pt x="4763558" y="925125"/>
                </a:cubicBezTo>
                <a:cubicBezTo>
                  <a:pt x="4619291" y="957534"/>
                  <a:pt x="4535006" y="895125"/>
                  <a:pt x="4311020" y="925125"/>
                </a:cubicBezTo>
                <a:cubicBezTo>
                  <a:pt x="4087034" y="955125"/>
                  <a:pt x="3790301" y="917659"/>
                  <a:pt x="3620304" y="925125"/>
                </a:cubicBezTo>
                <a:cubicBezTo>
                  <a:pt x="3450307" y="932591"/>
                  <a:pt x="3353429" y="921154"/>
                  <a:pt x="3120130" y="925125"/>
                </a:cubicBezTo>
                <a:cubicBezTo>
                  <a:pt x="2886831" y="929096"/>
                  <a:pt x="2687673" y="895599"/>
                  <a:pt x="2572321" y="925125"/>
                </a:cubicBezTo>
                <a:cubicBezTo>
                  <a:pt x="2456969" y="954651"/>
                  <a:pt x="2208244" y="861908"/>
                  <a:pt x="1929241" y="925125"/>
                </a:cubicBezTo>
                <a:cubicBezTo>
                  <a:pt x="1650238" y="988342"/>
                  <a:pt x="1651502" y="897898"/>
                  <a:pt x="1381432" y="925125"/>
                </a:cubicBezTo>
                <a:cubicBezTo>
                  <a:pt x="1111362" y="952352"/>
                  <a:pt x="913573" y="919584"/>
                  <a:pt x="785987" y="925125"/>
                </a:cubicBezTo>
                <a:cubicBezTo>
                  <a:pt x="658402" y="930666"/>
                  <a:pt x="238105" y="895333"/>
                  <a:pt x="0" y="925125"/>
                </a:cubicBezTo>
                <a:cubicBezTo>
                  <a:pt x="-1649" y="765959"/>
                  <a:pt x="6039" y="632308"/>
                  <a:pt x="0" y="481065"/>
                </a:cubicBezTo>
                <a:cubicBezTo>
                  <a:pt x="-6039" y="329822"/>
                  <a:pt x="4901" y="96677"/>
                  <a:pt x="0" y="0"/>
                </a:cubicBezTo>
                <a:close/>
              </a:path>
              <a:path w="4763558" h="925125" stroke="0" extrusionOk="0">
                <a:moveTo>
                  <a:pt x="0" y="0"/>
                </a:moveTo>
                <a:cubicBezTo>
                  <a:pt x="252668" y="-56268"/>
                  <a:pt x="321080" y="15043"/>
                  <a:pt x="595445" y="0"/>
                </a:cubicBezTo>
                <a:cubicBezTo>
                  <a:pt x="869811" y="-15043"/>
                  <a:pt x="925030" y="21178"/>
                  <a:pt x="1143254" y="0"/>
                </a:cubicBezTo>
                <a:cubicBezTo>
                  <a:pt x="1361478" y="-21178"/>
                  <a:pt x="1395933" y="3308"/>
                  <a:pt x="1595792" y="0"/>
                </a:cubicBezTo>
                <a:cubicBezTo>
                  <a:pt x="1795651" y="-3308"/>
                  <a:pt x="1971196" y="15133"/>
                  <a:pt x="2238872" y="0"/>
                </a:cubicBezTo>
                <a:cubicBezTo>
                  <a:pt x="2506548" y="-15133"/>
                  <a:pt x="2725889" y="14197"/>
                  <a:pt x="2929588" y="0"/>
                </a:cubicBezTo>
                <a:cubicBezTo>
                  <a:pt x="3133287" y="-14197"/>
                  <a:pt x="3322723" y="23785"/>
                  <a:pt x="3525033" y="0"/>
                </a:cubicBezTo>
                <a:cubicBezTo>
                  <a:pt x="3727344" y="-23785"/>
                  <a:pt x="3893989" y="64230"/>
                  <a:pt x="4072842" y="0"/>
                </a:cubicBezTo>
                <a:cubicBezTo>
                  <a:pt x="4251695" y="-64230"/>
                  <a:pt x="4568433" y="79488"/>
                  <a:pt x="4763558" y="0"/>
                </a:cubicBezTo>
                <a:cubicBezTo>
                  <a:pt x="4800864" y="156201"/>
                  <a:pt x="4709544" y="264740"/>
                  <a:pt x="4763558" y="453311"/>
                </a:cubicBezTo>
                <a:cubicBezTo>
                  <a:pt x="4817572" y="641882"/>
                  <a:pt x="4760837" y="730099"/>
                  <a:pt x="4763558" y="925125"/>
                </a:cubicBezTo>
                <a:cubicBezTo>
                  <a:pt x="4442866" y="979970"/>
                  <a:pt x="4306406" y="885025"/>
                  <a:pt x="4072842" y="925125"/>
                </a:cubicBezTo>
                <a:cubicBezTo>
                  <a:pt x="3839278" y="965225"/>
                  <a:pt x="3694425" y="913482"/>
                  <a:pt x="3382126" y="925125"/>
                </a:cubicBezTo>
                <a:cubicBezTo>
                  <a:pt x="3069827" y="936768"/>
                  <a:pt x="3080262" y="922716"/>
                  <a:pt x="2786681" y="925125"/>
                </a:cubicBezTo>
                <a:cubicBezTo>
                  <a:pt x="2493101" y="927534"/>
                  <a:pt x="2374465" y="910331"/>
                  <a:pt x="2095966" y="925125"/>
                </a:cubicBezTo>
                <a:cubicBezTo>
                  <a:pt x="1817467" y="939919"/>
                  <a:pt x="1681272" y="922834"/>
                  <a:pt x="1548156" y="925125"/>
                </a:cubicBezTo>
                <a:cubicBezTo>
                  <a:pt x="1415040" y="927416"/>
                  <a:pt x="1186495" y="872357"/>
                  <a:pt x="1095618" y="925125"/>
                </a:cubicBezTo>
                <a:cubicBezTo>
                  <a:pt x="1004741" y="977893"/>
                  <a:pt x="389089" y="844074"/>
                  <a:pt x="0" y="925125"/>
                </a:cubicBezTo>
                <a:cubicBezTo>
                  <a:pt x="-23351" y="732990"/>
                  <a:pt x="5765" y="585852"/>
                  <a:pt x="0" y="453311"/>
                </a:cubicBezTo>
                <a:cubicBezTo>
                  <a:pt x="-5765" y="320770"/>
                  <a:pt x="13889" y="137916"/>
                  <a:pt x="0" y="0"/>
                </a:cubicBezTo>
                <a:close/>
              </a:path>
            </a:pathLst>
          </a:custGeom>
          <a:solidFill>
            <a:schemeClr val="accent1">
              <a:lumMod val="20000"/>
              <a:lumOff val="80000"/>
            </a:schemeClr>
          </a:solidFill>
          <a:ln>
            <a:solidFill>
              <a:schemeClr val="tx1"/>
            </a:solidFill>
            <a:extLst>
              <a:ext uri="{C807C97D-BFC1-408E-A445-0C87EB9F89A2}">
                <ask:lineSketchStyleProps xmlns="" xmlns:ask="http://schemas.microsoft.com/office/drawing/2018/sketchyshapes" sd="1895967556">
                  <a:prstGeom prst="rect">
                    <a:avLst/>
                  </a:prstGeom>
                  <ask:type>
                    <ask:lineSketchScribble/>
                  </ask:type>
                </ask:lineSketchStyleProps>
              </a:ext>
            </a:extLst>
          </a:ln>
        </p:spPr>
        <p:txBody>
          <a:bodyPr wrap="square">
            <a:spAutoFit/>
          </a:bodyPr>
          <a:lstStyle/>
          <a:p>
            <a:r>
              <a:rPr lang="en-GB" sz="1600" i="1" dirty="0" smtClean="0"/>
              <a:t>“Mental </a:t>
            </a:r>
            <a:r>
              <a:rPr lang="en-GB" sz="1600" i="1" dirty="0"/>
              <a:t>health services have seen a huge spike in demand. But with most people unable to see a doctor or therapist in person, there has been a dramatic shift to new digital services.</a:t>
            </a:r>
            <a:endParaRPr lang="en-GB" sz="1600" dirty="0"/>
          </a:p>
          <a:p>
            <a:r>
              <a:rPr lang="en-GB" sz="1600" i="1" dirty="0"/>
              <a:t>There are more than 10,000 mental health apps available and more than 100 mental health start-ups are launched every year. Covid has sharply accelerated an existing trend.</a:t>
            </a:r>
            <a:endParaRPr lang="en-GB" sz="1600" dirty="0"/>
          </a:p>
          <a:p>
            <a:r>
              <a:rPr lang="en-GB" sz="1600" i="1" dirty="0"/>
              <a:t>In the UK requests for the NHS’s virtual mental health services have leapt 34 per cent in young people and 53 per cent in adults since the outbreak began.</a:t>
            </a:r>
            <a:endParaRPr lang="en-GB" sz="1600" dirty="0"/>
          </a:p>
          <a:p>
            <a:r>
              <a:rPr lang="en-GB" sz="1600" i="1" dirty="0"/>
              <a:t> </a:t>
            </a:r>
            <a:endParaRPr lang="en-GB" sz="1600" dirty="0"/>
          </a:p>
          <a:p>
            <a:r>
              <a:rPr lang="en-GB" sz="1600" i="1" dirty="0" smtClean="0"/>
              <a:t>Demand </a:t>
            </a:r>
            <a:r>
              <a:rPr lang="en-GB" sz="1600" i="1" dirty="0"/>
              <a:t>is being driven by the huge gap between the need for mental health care and its availability – and that can only be met by a revolution in the way it is delivered</a:t>
            </a:r>
            <a:r>
              <a:rPr lang="en-GB" sz="1600" i="1" dirty="0" smtClean="0"/>
              <a:t>.”</a:t>
            </a:r>
          </a:p>
          <a:p>
            <a:pPr algn="r"/>
            <a:r>
              <a:rPr lang="en-GB" sz="1600" b="1" dirty="0"/>
              <a:t>Lord Darzi, Oct </a:t>
            </a:r>
            <a:r>
              <a:rPr lang="en-GB" sz="1600" b="1" dirty="0" smtClean="0"/>
              <a:t>2020</a:t>
            </a:r>
            <a:endParaRPr lang="en-GB" sz="1600" b="1" dirty="0"/>
          </a:p>
          <a:p>
            <a:pPr algn="r"/>
            <a:r>
              <a:rPr lang="en-GB" sz="1600" b="1" dirty="0" smtClean="0"/>
              <a:t>HSJ </a:t>
            </a:r>
            <a:r>
              <a:rPr lang="en-GB" sz="1600" b="1" dirty="0"/>
              <a:t>Magazine</a:t>
            </a:r>
          </a:p>
        </p:txBody>
      </p:sp>
      <p:sp>
        <p:nvSpPr>
          <p:cNvPr id="4" name="TextBox 3"/>
          <p:cNvSpPr txBox="1"/>
          <p:nvPr/>
        </p:nvSpPr>
        <p:spPr>
          <a:xfrm>
            <a:off x="387927" y="1102295"/>
            <a:ext cx="7245928" cy="5432256"/>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Many Sussex BAME</a:t>
            </a:r>
            <a:r>
              <a:rPr lang="en-GB" sz="1600" dirty="0">
                <a:latin typeface="Arial" panose="020B0604020202020204" pitchFamily="34" charset="0"/>
                <a:cs typeface="Arial" panose="020B0604020202020204" pitchFamily="34" charset="0"/>
              </a:rPr>
              <a:t> community groups have identified a lack of communication in accessible and culturally relevant formats. </a:t>
            </a:r>
            <a:endParaRPr lang="en-GB"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Data </a:t>
            </a:r>
            <a:r>
              <a:rPr lang="en-GB" sz="1600" dirty="0">
                <a:latin typeface="Arial" panose="020B0604020202020204" pitchFamily="34" charset="0"/>
                <a:cs typeface="Arial" panose="020B0604020202020204" pitchFamily="34" charset="0"/>
              </a:rPr>
              <a:t>obtained from </a:t>
            </a:r>
            <a:r>
              <a:rPr lang="en-GB" sz="1600" dirty="0" smtClean="0">
                <a:latin typeface="Arial" panose="020B0604020202020204" pitchFamily="34" charset="0"/>
                <a:cs typeface="Arial" panose="020B0604020202020204" pitchFamily="34" charset="0"/>
              </a:rPr>
              <a:t>Sussex BAME </a:t>
            </a:r>
            <a:r>
              <a:rPr lang="en-GB" sz="1600" dirty="0">
                <a:latin typeface="Arial" panose="020B0604020202020204" pitchFamily="34" charset="0"/>
                <a:cs typeface="Arial" panose="020B0604020202020204" pitchFamily="34" charset="0"/>
              </a:rPr>
              <a:t>communities after the height of the first COVID-19 wave highlighted the issue of lack of trust and confidence in mainstream statutory services. For example, In Brighton and Hove some local community and voluntary sector organisations reported that people were contacting their BAME wellbeing telephone line for COVID-19 support </a:t>
            </a:r>
            <a:r>
              <a:rPr lang="en-GB" sz="1600" dirty="0" smtClean="0">
                <a:latin typeface="Arial" panose="020B0604020202020204" pitchFamily="34" charset="0"/>
                <a:cs typeface="Arial" panose="020B0604020202020204" pitchFamily="34" charset="0"/>
              </a:rPr>
              <a:t>and wellbeing support as </a:t>
            </a:r>
            <a:r>
              <a:rPr lang="en-GB" sz="1600" dirty="0">
                <a:latin typeface="Arial" panose="020B0604020202020204" pitchFamily="34" charset="0"/>
                <a:cs typeface="Arial" panose="020B0604020202020204" pitchFamily="34" charset="0"/>
              </a:rPr>
              <a:t>they were not confident that if they contacted mainstream services their concerns would be understood, listened to and the support adapted appropriately to be relevant for them.</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We </a:t>
            </a:r>
            <a:r>
              <a:rPr lang="en-GB" sz="1600" dirty="0">
                <a:latin typeface="Arial" panose="020B0604020202020204" pitchFamily="34" charset="0"/>
                <a:cs typeface="Arial" panose="020B0604020202020204" pitchFamily="34" charset="0"/>
              </a:rPr>
              <a:t>know that BAME communities have heightened anxiety and distress from their increased risk to COVID-19 but also from some of the divisive or racist comments surrounding this in local and national media.  We also know that this </a:t>
            </a:r>
            <a:r>
              <a:rPr lang="en-GB" sz="1600" dirty="0" smtClean="0">
                <a:latin typeface="Arial" panose="020B0604020202020204" pitchFamily="34" charset="0"/>
                <a:cs typeface="Arial" panose="020B0604020202020204" pitchFamily="34" charset="0"/>
              </a:rPr>
              <a:t>further increased </a:t>
            </a:r>
            <a:r>
              <a:rPr lang="en-GB" sz="1600" dirty="0">
                <a:latin typeface="Arial" panose="020B0604020202020204" pitchFamily="34" charset="0"/>
                <a:cs typeface="Arial" panose="020B0604020202020204" pitchFamily="34" charset="0"/>
              </a:rPr>
              <a:t>during the global Black Lives Matter social movement for many reliving trauma current and past that they or a family member experienced. </a:t>
            </a:r>
          </a:p>
          <a:p>
            <a:r>
              <a:rPr lang="en-GB" sz="1600" b="1" dirty="0" smtClean="0">
                <a:latin typeface="Arial" panose="020B0604020202020204" pitchFamily="34" charset="0"/>
                <a:cs typeface="Arial" panose="020B0604020202020204" pitchFamily="34" charset="0"/>
              </a:rPr>
              <a:t>Recommendations:</a:t>
            </a:r>
          </a:p>
          <a:p>
            <a:pPr marL="285750" indent="-285750">
              <a:buFont typeface="Wingdings" panose="05000000000000000000" pitchFamily="2" charset="2"/>
              <a:buChar char="Ø"/>
            </a:pPr>
            <a:r>
              <a:rPr lang="en-GB" sz="1500" dirty="0" smtClean="0">
                <a:latin typeface="Arial" panose="020B0604020202020204" pitchFamily="34" charset="0"/>
                <a:cs typeface="Arial" panose="020B0604020202020204" pitchFamily="34" charset="0"/>
              </a:rPr>
              <a:t>Increasing access to interpreting services, more culturally relevant support, delivered by more representative workforce will increase BAME community access and uptake</a:t>
            </a:r>
          </a:p>
          <a:p>
            <a:pPr marL="285750" indent="-285750">
              <a:buFont typeface="Wingdings" panose="05000000000000000000" pitchFamily="2" charset="2"/>
              <a:buChar char="Ø"/>
            </a:pPr>
            <a:r>
              <a:rPr lang="en-GB" sz="1500" dirty="0" smtClean="0">
                <a:latin typeface="Arial" panose="020B0604020202020204" pitchFamily="34" charset="0"/>
                <a:cs typeface="Arial" panose="020B0604020202020204" pitchFamily="34" charset="0"/>
              </a:rPr>
              <a:t>Take the service information to where BAME communities meet – BAME grocery shops and restaurants, Barbers, Hairdressers etc. </a:t>
            </a:r>
            <a:endParaRPr lang="en-GB" sz="15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p:txBody>
          <a:bodyPr/>
          <a:lstStyle/>
          <a:p>
            <a:fld id="{F7EA6163-A48B-4960-BC30-F1706253BDE6}" type="slidenum">
              <a:rPr lang="en-GB" smtClean="0"/>
              <a:pPr/>
              <a:t>11</a:t>
            </a:fld>
            <a:endParaRPr lang="en-GB" dirty="0"/>
          </a:p>
        </p:txBody>
      </p:sp>
    </p:spTree>
    <p:extLst>
      <p:ext uri="{BB962C8B-B14F-4D97-AF65-F5344CB8AC3E}">
        <p14:creationId xmlns:p14="http://schemas.microsoft.com/office/powerpoint/2010/main" val="2850085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GB" b="1" dirty="0" smtClean="0"/>
              <a:t>Sussex Community Research Findings around Covid</a:t>
            </a:r>
            <a:r>
              <a:rPr lang="en-GB" dirty="0" smtClean="0"/>
              <a:t>-19</a:t>
            </a:r>
            <a:endParaRPr lang="en-GB" dirty="0"/>
          </a:p>
        </p:txBody>
      </p:sp>
      <p:sp>
        <p:nvSpPr>
          <p:cNvPr id="3" name="Content Placeholder 2"/>
          <p:cNvSpPr>
            <a:spLocks noGrp="1"/>
          </p:cNvSpPr>
          <p:nvPr>
            <p:ph idx="1"/>
          </p:nvPr>
        </p:nvSpPr>
        <p:spPr>
          <a:xfrm>
            <a:off x="838199" y="1378246"/>
            <a:ext cx="10813473" cy="4927514"/>
          </a:xfrm>
        </p:spPr>
        <p:txBody>
          <a:bodyPr>
            <a:normAutofit/>
          </a:bodyPr>
          <a:lstStyle/>
          <a:p>
            <a:pPr marL="0" indent="0">
              <a:buNone/>
            </a:pPr>
            <a:endParaRPr lang="en-GB" dirty="0"/>
          </a:p>
          <a:p>
            <a:pPr>
              <a:buFont typeface="+mj-lt"/>
              <a:buAutoNum type="arabicPeriod"/>
            </a:pPr>
            <a:endParaRPr lang="en-GB" dirty="0"/>
          </a:p>
          <a:p>
            <a:pPr>
              <a:buFont typeface="+mj-lt"/>
              <a:buAutoNum type="arabicPeriod"/>
            </a:pPr>
            <a:endParaRPr lang="en-GB" dirty="0"/>
          </a:p>
          <a:p>
            <a:pPr marL="800100" lvl="1" indent="-342900"/>
            <a:endParaRPr lang="en-GB" sz="1600" dirty="0">
              <a:solidFill>
                <a:schemeClr val="accent2">
                  <a:lumMod val="75000"/>
                </a:schemeClr>
              </a:solidFill>
              <a:ea typeface="Calibri" panose="020F0502020204030204" pitchFamily="34" charset="0"/>
            </a:endParaRPr>
          </a:p>
          <a:p>
            <a:endParaRPr lang="en-GB" dirty="0"/>
          </a:p>
        </p:txBody>
      </p:sp>
      <p:sp>
        <p:nvSpPr>
          <p:cNvPr id="6" name="Rectangle 5">
            <a:extLst>
              <a:ext uri="{FF2B5EF4-FFF2-40B4-BE49-F238E27FC236}">
                <a16:creationId xmlns:a16="http://schemas.microsoft.com/office/drawing/2014/main" xmlns="" id="{E7ABED08-9EC4-4FA5-92B0-5A5D5650EE13}"/>
              </a:ext>
            </a:extLst>
          </p:cNvPr>
          <p:cNvSpPr/>
          <p:nvPr/>
        </p:nvSpPr>
        <p:spPr>
          <a:xfrm>
            <a:off x="31257" y="1283697"/>
            <a:ext cx="6512557" cy="3046988"/>
          </a:xfrm>
          <a:prstGeom prst="rect">
            <a:avLst/>
          </a:prstGeom>
        </p:spPr>
        <p:txBody>
          <a:bodyPr wrap="square">
            <a:spAutoFit/>
          </a:bodyPr>
          <a:lstStyle/>
          <a:p>
            <a:pPr marL="800100" lvl="1" indent="-342900">
              <a:buFont typeface="Arial" panose="020B0604020202020204" pitchFamily="34" charset="0"/>
              <a:buChar char="•"/>
            </a:pPr>
            <a:r>
              <a:rPr lang="en-GB" sz="1600"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BAME people said they felt</a:t>
            </a:r>
            <a:r>
              <a:rPr lang="en-GB" sz="16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a:t>
            </a:r>
            <a:r>
              <a:rPr lang="en-GB" sz="1600"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nxiety, distrust, stress, conflict, confusion, fear </a:t>
            </a:r>
            <a:r>
              <a:rPr lang="en-GB" sz="16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and </a:t>
            </a:r>
            <a:r>
              <a:rPr lang="en-GB" sz="1600"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panic</a:t>
            </a:r>
          </a:p>
          <a:p>
            <a:pPr marL="800100" lvl="1" indent="-342900">
              <a:buFont typeface="Arial" panose="020B0604020202020204" pitchFamily="34" charset="0"/>
              <a:buChar char="•"/>
            </a:pPr>
            <a:r>
              <a:rPr lang="en-GB" sz="1600" dirty="0" smtClean="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Lack </a:t>
            </a:r>
            <a:r>
              <a:rPr lang="en-GB" sz="16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of access to GPs had a negative impact on mental health </a:t>
            </a:r>
            <a:endParaRPr lang="en-GB" sz="1600" dirty="0" smtClean="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a:p>
            <a:pPr marL="800100" lvl="1" indent="-342900">
              <a:buFont typeface="Arial" panose="020B0604020202020204" pitchFamily="34" charset="0"/>
              <a:buChar char="•"/>
            </a:pPr>
            <a:r>
              <a:rPr lang="en-GB" sz="1600" dirty="0" smtClean="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BAME </a:t>
            </a:r>
            <a:r>
              <a:rPr lang="en-GB" sz="16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communities </a:t>
            </a:r>
            <a:r>
              <a:rPr lang="en-GB" sz="1600" dirty="0" smtClean="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are disproportionately </a:t>
            </a:r>
            <a:r>
              <a:rPr lang="en-GB" sz="16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affected by poverty, health inequality and poor housing </a:t>
            </a:r>
            <a:r>
              <a:rPr lang="en-GB" sz="1600" dirty="0" smtClean="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conditions</a:t>
            </a:r>
          </a:p>
          <a:p>
            <a:pPr marL="800100" lvl="1" indent="-342900">
              <a:buFont typeface="Arial" panose="020B0604020202020204" pitchFamily="34" charset="0"/>
              <a:buChar char="•"/>
            </a:pPr>
            <a:r>
              <a:rPr lang="en-GB" sz="16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49% had negative experiences when accessing health care</a:t>
            </a:r>
          </a:p>
          <a:p>
            <a:pPr marL="1257300" lvl="2" indent="-342900">
              <a:buFont typeface="Wingdings" panose="05000000000000000000" pitchFamily="2" charset="2"/>
              <a:buChar char="Ø"/>
            </a:pPr>
            <a:r>
              <a:rPr lang="en-GB" sz="1600"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communication </a:t>
            </a:r>
            <a:r>
              <a:rPr lang="en-GB" sz="16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and language barriers</a:t>
            </a:r>
          </a:p>
          <a:p>
            <a:pPr marL="1257300" lvl="2" indent="-342900">
              <a:buFont typeface="Wingdings" panose="05000000000000000000" pitchFamily="2" charset="2"/>
              <a:buChar char="Ø"/>
            </a:pPr>
            <a:r>
              <a:rPr lang="en-GB" sz="16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cancellation of appointments often leading to poor health outcomes </a:t>
            </a:r>
          </a:p>
          <a:p>
            <a:pPr marL="1257300" lvl="2" indent="-342900">
              <a:buFont typeface="Wingdings" panose="05000000000000000000" pitchFamily="2" charset="2"/>
              <a:buChar char="Ø"/>
            </a:pPr>
            <a:r>
              <a:rPr lang="en-GB" sz="16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perception of discriminatory treatment from health and care </a:t>
            </a:r>
            <a:r>
              <a:rPr lang="en-GB" sz="1600"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staff</a:t>
            </a:r>
            <a:endParaRPr lang="en-GB" sz="16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4DA37184-AF3E-4D87-B259-4E4EF0A6EC33}"/>
              </a:ext>
            </a:extLst>
          </p:cNvPr>
          <p:cNvSpPr/>
          <p:nvPr/>
        </p:nvSpPr>
        <p:spPr>
          <a:xfrm>
            <a:off x="6664037" y="1180779"/>
            <a:ext cx="5397263" cy="1353191"/>
          </a:xfrm>
          <a:custGeom>
            <a:avLst/>
            <a:gdLst>
              <a:gd name="connsiteX0" fmla="*/ 0 w 4763558"/>
              <a:gd name="connsiteY0" fmla="*/ 0 h 925125"/>
              <a:gd name="connsiteX1" fmla="*/ 452538 w 4763558"/>
              <a:gd name="connsiteY1" fmla="*/ 0 h 925125"/>
              <a:gd name="connsiteX2" fmla="*/ 1000347 w 4763558"/>
              <a:gd name="connsiteY2" fmla="*/ 0 h 925125"/>
              <a:gd name="connsiteX3" fmla="*/ 1643428 w 4763558"/>
              <a:gd name="connsiteY3" fmla="*/ 0 h 925125"/>
              <a:gd name="connsiteX4" fmla="*/ 2286508 w 4763558"/>
              <a:gd name="connsiteY4" fmla="*/ 0 h 925125"/>
              <a:gd name="connsiteX5" fmla="*/ 2739046 w 4763558"/>
              <a:gd name="connsiteY5" fmla="*/ 0 h 925125"/>
              <a:gd name="connsiteX6" fmla="*/ 3382126 w 4763558"/>
              <a:gd name="connsiteY6" fmla="*/ 0 h 925125"/>
              <a:gd name="connsiteX7" fmla="*/ 3834664 w 4763558"/>
              <a:gd name="connsiteY7" fmla="*/ 0 h 925125"/>
              <a:gd name="connsiteX8" fmla="*/ 4763558 w 4763558"/>
              <a:gd name="connsiteY8" fmla="*/ 0 h 925125"/>
              <a:gd name="connsiteX9" fmla="*/ 4763558 w 4763558"/>
              <a:gd name="connsiteY9" fmla="*/ 462563 h 925125"/>
              <a:gd name="connsiteX10" fmla="*/ 4763558 w 4763558"/>
              <a:gd name="connsiteY10" fmla="*/ 925125 h 925125"/>
              <a:gd name="connsiteX11" fmla="*/ 4311020 w 4763558"/>
              <a:gd name="connsiteY11" fmla="*/ 925125 h 925125"/>
              <a:gd name="connsiteX12" fmla="*/ 3620304 w 4763558"/>
              <a:gd name="connsiteY12" fmla="*/ 925125 h 925125"/>
              <a:gd name="connsiteX13" fmla="*/ 3120130 w 4763558"/>
              <a:gd name="connsiteY13" fmla="*/ 925125 h 925125"/>
              <a:gd name="connsiteX14" fmla="*/ 2572321 w 4763558"/>
              <a:gd name="connsiteY14" fmla="*/ 925125 h 925125"/>
              <a:gd name="connsiteX15" fmla="*/ 1929241 w 4763558"/>
              <a:gd name="connsiteY15" fmla="*/ 925125 h 925125"/>
              <a:gd name="connsiteX16" fmla="*/ 1381432 w 4763558"/>
              <a:gd name="connsiteY16" fmla="*/ 925125 h 925125"/>
              <a:gd name="connsiteX17" fmla="*/ 785987 w 4763558"/>
              <a:gd name="connsiteY17" fmla="*/ 925125 h 925125"/>
              <a:gd name="connsiteX18" fmla="*/ 0 w 4763558"/>
              <a:gd name="connsiteY18" fmla="*/ 925125 h 925125"/>
              <a:gd name="connsiteX19" fmla="*/ 0 w 4763558"/>
              <a:gd name="connsiteY19" fmla="*/ 481065 h 925125"/>
              <a:gd name="connsiteX20" fmla="*/ 0 w 4763558"/>
              <a:gd name="connsiteY20" fmla="*/ 0 h 92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3558" h="925125" fill="none" extrusionOk="0">
                <a:moveTo>
                  <a:pt x="0" y="0"/>
                </a:moveTo>
                <a:cubicBezTo>
                  <a:pt x="148758" y="-34599"/>
                  <a:pt x="228582" y="20287"/>
                  <a:pt x="452538" y="0"/>
                </a:cubicBezTo>
                <a:cubicBezTo>
                  <a:pt x="676494" y="-20287"/>
                  <a:pt x="744152" y="47186"/>
                  <a:pt x="1000347" y="0"/>
                </a:cubicBezTo>
                <a:cubicBezTo>
                  <a:pt x="1256542" y="-47186"/>
                  <a:pt x="1348894" y="36049"/>
                  <a:pt x="1643428" y="0"/>
                </a:cubicBezTo>
                <a:cubicBezTo>
                  <a:pt x="1937962" y="-36049"/>
                  <a:pt x="2144874" y="33052"/>
                  <a:pt x="2286508" y="0"/>
                </a:cubicBezTo>
                <a:cubicBezTo>
                  <a:pt x="2428142" y="-33052"/>
                  <a:pt x="2634242" y="43764"/>
                  <a:pt x="2739046" y="0"/>
                </a:cubicBezTo>
                <a:cubicBezTo>
                  <a:pt x="2843850" y="-43764"/>
                  <a:pt x="3085137" y="59241"/>
                  <a:pt x="3382126" y="0"/>
                </a:cubicBezTo>
                <a:cubicBezTo>
                  <a:pt x="3679115" y="-59241"/>
                  <a:pt x="3729229" y="36861"/>
                  <a:pt x="3834664" y="0"/>
                </a:cubicBezTo>
                <a:cubicBezTo>
                  <a:pt x="3940099" y="-36861"/>
                  <a:pt x="4395662" y="89843"/>
                  <a:pt x="4763558" y="0"/>
                </a:cubicBezTo>
                <a:cubicBezTo>
                  <a:pt x="4803372" y="146675"/>
                  <a:pt x="4740193" y="321723"/>
                  <a:pt x="4763558" y="462563"/>
                </a:cubicBezTo>
                <a:cubicBezTo>
                  <a:pt x="4786923" y="603403"/>
                  <a:pt x="4744121" y="760710"/>
                  <a:pt x="4763558" y="925125"/>
                </a:cubicBezTo>
                <a:cubicBezTo>
                  <a:pt x="4619291" y="957534"/>
                  <a:pt x="4535006" y="895125"/>
                  <a:pt x="4311020" y="925125"/>
                </a:cubicBezTo>
                <a:cubicBezTo>
                  <a:pt x="4087034" y="955125"/>
                  <a:pt x="3790301" y="917659"/>
                  <a:pt x="3620304" y="925125"/>
                </a:cubicBezTo>
                <a:cubicBezTo>
                  <a:pt x="3450307" y="932591"/>
                  <a:pt x="3353429" y="921154"/>
                  <a:pt x="3120130" y="925125"/>
                </a:cubicBezTo>
                <a:cubicBezTo>
                  <a:pt x="2886831" y="929096"/>
                  <a:pt x="2687673" y="895599"/>
                  <a:pt x="2572321" y="925125"/>
                </a:cubicBezTo>
                <a:cubicBezTo>
                  <a:pt x="2456969" y="954651"/>
                  <a:pt x="2208244" y="861908"/>
                  <a:pt x="1929241" y="925125"/>
                </a:cubicBezTo>
                <a:cubicBezTo>
                  <a:pt x="1650238" y="988342"/>
                  <a:pt x="1651502" y="897898"/>
                  <a:pt x="1381432" y="925125"/>
                </a:cubicBezTo>
                <a:cubicBezTo>
                  <a:pt x="1111362" y="952352"/>
                  <a:pt x="913573" y="919584"/>
                  <a:pt x="785987" y="925125"/>
                </a:cubicBezTo>
                <a:cubicBezTo>
                  <a:pt x="658402" y="930666"/>
                  <a:pt x="238105" y="895333"/>
                  <a:pt x="0" y="925125"/>
                </a:cubicBezTo>
                <a:cubicBezTo>
                  <a:pt x="-1649" y="765959"/>
                  <a:pt x="6039" y="632308"/>
                  <a:pt x="0" y="481065"/>
                </a:cubicBezTo>
                <a:cubicBezTo>
                  <a:pt x="-6039" y="329822"/>
                  <a:pt x="4901" y="96677"/>
                  <a:pt x="0" y="0"/>
                </a:cubicBezTo>
                <a:close/>
              </a:path>
              <a:path w="4763558" h="925125" stroke="0" extrusionOk="0">
                <a:moveTo>
                  <a:pt x="0" y="0"/>
                </a:moveTo>
                <a:cubicBezTo>
                  <a:pt x="252668" y="-56268"/>
                  <a:pt x="321080" y="15043"/>
                  <a:pt x="595445" y="0"/>
                </a:cubicBezTo>
                <a:cubicBezTo>
                  <a:pt x="869811" y="-15043"/>
                  <a:pt x="925030" y="21178"/>
                  <a:pt x="1143254" y="0"/>
                </a:cubicBezTo>
                <a:cubicBezTo>
                  <a:pt x="1361478" y="-21178"/>
                  <a:pt x="1395933" y="3308"/>
                  <a:pt x="1595792" y="0"/>
                </a:cubicBezTo>
                <a:cubicBezTo>
                  <a:pt x="1795651" y="-3308"/>
                  <a:pt x="1971196" y="15133"/>
                  <a:pt x="2238872" y="0"/>
                </a:cubicBezTo>
                <a:cubicBezTo>
                  <a:pt x="2506548" y="-15133"/>
                  <a:pt x="2725889" y="14197"/>
                  <a:pt x="2929588" y="0"/>
                </a:cubicBezTo>
                <a:cubicBezTo>
                  <a:pt x="3133287" y="-14197"/>
                  <a:pt x="3322723" y="23785"/>
                  <a:pt x="3525033" y="0"/>
                </a:cubicBezTo>
                <a:cubicBezTo>
                  <a:pt x="3727344" y="-23785"/>
                  <a:pt x="3893989" y="64230"/>
                  <a:pt x="4072842" y="0"/>
                </a:cubicBezTo>
                <a:cubicBezTo>
                  <a:pt x="4251695" y="-64230"/>
                  <a:pt x="4568433" y="79488"/>
                  <a:pt x="4763558" y="0"/>
                </a:cubicBezTo>
                <a:cubicBezTo>
                  <a:pt x="4800864" y="156201"/>
                  <a:pt x="4709544" y="264740"/>
                  <a:pt x="4763558" y="453311"/>
                </a:cubicBezTo>
                <a:cubicBezTo>
                  <a:pt x="4817572" y="641882"/>
                  <a:pt x="4760837" y="730099"/>
                  <a:pt x="4763558" y="925125"/>
                </a:cubicBezTo>
                <a:cubicBezTo>
                  <a:pt x="4442866" y="979970"/>
                  <a:pt x="4306406" y="885025"/>
                  <a:pt x="4072842" y="925125"/>
                </a:cubicBezTo>
                <a:cubicBezTo>
                  <a:pt x="3839278" y="965225"/>
                  <a:pt x="3694425" y="913482"/>
                  <a:pt x="3382126" y="925125"/>
                </a:cubicBezTo>
                <a:cubicBezTo>
                  <a:pt x="3069827" y="936768"/>
                  <a:pt x="3080262" y="922716"/>
                  <a:pt x="2786681" y="925125"/>
                </a:cubicBezTo>
                <a:cubicBezTo>
                  <a:pt x="2493101" y="927534"/>
                  <a:pt x="2374465" y="910331"/>
                  <a:pt x="2095966" y="925125"/>
                </a:cubicBezTo>
                <a:cubicBezTo>
                  <a:pt x="1817467" y="939919"/>
                  <a:pt x="1681272" y="922834"/>
                  <a:pt x="1548156" y="925125"/>
                </a:cubicBezTo>
                <a:cubicBezTo>
                  <a:pt x="1415040" y="927416"/>
                  <a:pt x="1186495" y="872357"/>
                  <a:pt x="1095618" y="925125"/>
                </a:cubicBezTo>
                <a:cubicBezTo>
                  <a:pt x="1004741" y="977893"/>
                  <a:pt x="389089" y="844074"/>
                  <a:pt x="0" y="925125"/>
                </a:cubicBezTo>
                <a:cubicBezTo>
                  <a:pt x="-23351" y="732990"/>
                  <a:pt x="5765" y="585852"/>
                  <a:pt x="0" y="453311"/>
                </a:cubicBezTo>
                <a:cubicBezTo>
                  <a:pt x="-5765" y="320770"/>
                  <a:pt x="13889" y="137916"/>
                  <a:pt x="0" y="0"/>
                </a:cubicBezTo>
                <a:close/>
              </a:path>
            </a:pathLst>
          </a:custGeom>
          <a:solidFill>
            <a:schemeClr val="accent1">
              <a:lumMod val="20000"/>
              <a:lumOff val="80000"/>
            </a:schemeClr>
          </a:solidFill>
          <a:ln>
            <a:solidFill>
              <a:schemeClr val="tx1"/>
            </a:solidFill>
            <a:extLst>
              <a:ext uri="{C807C97D-BFC1-408E-A445-0C87EB9F89A2}">
                <ask:lineSketchStyleProps xmlns="" xmlns:ask="http://schemas.microsoft.com/office/drawing/2018/sketchyshapes" sd="1895967556">
                  <a:prstGeom prst="rect">
                    <a:avLst/>
                  </a:prstGeom>
                  <ask:type>
                    <ask:lineSketchScribble/>
                  </ask:type>
                </ask:lineSketchStyleProps>
              </a:ext>
            </a:extLst>
          </a:ln>
        </p:spPr>
        <p:txBody>
          <a:bodyPr wrap="square">
            <a:spAutoFit/>
          </a:bodyPr>
          <a:lstStyle/>
          <a:p>
            <a:pPr lvl="0">
              <a:lnSpc>
                <a:spcPct val="115000"/>
              </a:lnSpc>
              <a:spcAft>
                <a:spcPts val="1000"/>
              </a:spcAft>
            </a:pPr>
            <a:r>
              <a:rPr lang="en-GB" sz="1600" i="1" dirty="0">
                <a:latin typeface="Calibri" panose="020F0502020204030204" pitchFamily="34" charset="0"/>
                <a:ea typeface="Calibri" panose="020F0502020204030204" pitchFamily="34" charset="0"/>
                <a:cs typeface="Calibri" panose="020F0502020204030204" pitchFamily="34" charset="0"/>
              </a:rPr>
              <a:t>Have needed help with finances. No recourse to public funds</a:t>
            </a:r>
            <a:r>
              <a:rPr lang="en-GB" sz="1600" i="1" dirty="0" smtClean="0">
                <a:latin typeface="Calibri" panose="020F0502020204030204" pitchFamily="34" charset="0"/>
                <a:ea typeface="Calibri" panose="020F0502020204030204" pitchFamily="34" charset="0"/>
                <a:cs typeface="Calibri" panose="020F0502020204030204" pitchFamily="34" charset="0"/>
              </a:rPr>
              <a:t>. Family </a:t>
            </a:r>
            <a:r>
              <a:rPr lang="en-GB" sz="1600" i="1" dirty="0">
                <a:latin typeface="Calibri" panose="020F0502020204030204" pitchFamily="34" charset="0"/>
                <a:ea typeface="Calibri" panose="020F0502020204030204" pitchFamily="34" charset="0"/>
                <a:cs typeface="Calibri" panose="020F0502020204030204" pitchFamily="34" charset="0"/>
              </a:rPr>
              <a:t>abroad have </a:t>
            </a:r>
            <a:r>
              <a:rPr lang="en-GB" sz="1600" i="1" dirty="0" smtClean="0">
                <a:latin typeface="Calibri" panose="020F0502020204030204" pitchFamily="34" charset="0"/>
                <a:ea typeface="Calibri" panose="020F0502020204030204" pitchFamily="34" charset="0"/>
                <a:cs typeface="Calibri" panose="020F0502020204030204" pitchFamily="34" charset="0"/>
              </a:rPr>
              <a:t>to send </a:t>
            </a:r>
            <a:r>
              <a:rPr lang="en-GB" sz="1600" i="1" dirty="0">
                <a:latin typeface="Calibri" panose="020F0502020204030204" pitchFamily="34" charset="0"/>
                <a:ea typeface="Calibri" panose="020F0502020204030204" pitchFamily="34" charset="0"/>
                <a:cs typeface="Calibri" panose="020F0502020204030204" pitchFamily="34" charset="0"/>
              </a:rPr>
              <a:t>them money. </a:t>
            </a:r>
            <a:r>
              <a:rPr lang="en-GB" sz="1600" i="1" dirty="0" smtClean="0">
                <a:latin typeface="Calibri" panose="020F0502020204030204" pitchFamily="34" charset="0"/>
                <a:ea typeface="Calibri" panose="020F0502020204030204" pitchFamily="34" charset="0"/>
                <a:cs typeface="Calibri" panose="020F0502020204030204" pitchFamily="34" charset="0"/>
              </a:rPr>
              <a:t>I cannot eat well. I have little support network. </a:t>
            </a:r>
          </a:p>
          <a:p>
            <a:pPr lvl="0">
              <a:lnSpc>
                <a:spcPct val="115000"/>
              </a:lnSpc>
              <a:spcAft>
                <a:spcPts val="1000"/>
              </a:spcAft>
            </a:pPr>
            <a:r>
              <a:rPr lang="en-GB" sz="1600" b="1" i="1" dirty="0" smtClean="0">
                <a:latin typeface="Calibri" panose="020F0502020204030204" pitchFamily="34" charset="0"/>
                <a:ea typeface="Calibri" panose="020F0502020204030204" pitchFamily="34" charset="0"/>
                <a:cs typeface="Calibri" panose="020F0502020204030204" pitchFamily="34" charset="0"/>
              </a:rPr>
              <a:t>Interviewee </a:t>
            </a:r>
            <a:r>
              <a:rPr lang="en-GB" sz="1600" b="1" i="1" dirty="0">
                <a:latin typeface="Calibri" panose="020F0502020204030204" pitchFamily="34" charset="0"/>
                <a:ea typeface="Calibri" panose="020F0502020204030204" pitchFamily="34" charset="0"/>
                <a:cs typeface="Calibri" panose="020F0502020204030204" pitchFamily="34" charset="0"/>
              </a:rPr>
              <a:t>127, a woman of Arab heritage</a:t>
            </a:r>
          </a:p>
        </p:txBody>
      </p:sp>
      <p:sp>
        <p:nvSpPr>
          <p:cNvPr id="7" name="Rectangle 3">
            <a:extLst>
              <a:ext uri="{FF2B5EF4-FFF2-40B4-BE49-F238E27FC236}">
                <a16:creationId xmlns:a16="http://schemas.microsoft.com/office/drawing/2014/main" xmlns="" id="{4FDC0FBC-33E1-4923-85B3-388FAD794830}"/>
              </a:ext>
            </a:extLst>
          </p:cNvPr>
          <p:cNvSpPr/>
          <p:nvPr/>
        </p:nvSpPr>
        <p:spPr>
          <a:xfrm>
            <a:off x="6664037" y="2628519"/>
            <a:ext cx="5397263" cy="1673150"/>
          </a:xfrm>
          <a:custGeom>
            <a:avLst/>
            <a:gdLst>
              <a:gd name="connsiteX0" fmla="*/ 0 w 8666722"/>
              <a:gd name="connsiteY0" fmla="*/ 0 h 1146211"/>
              <a:gd name="connsiteX1" fmla="*/ 664449 w 8666722"/>
              <a:gd name="connsiteY1" fmla="*/ 0 h 1146211"/>
              <a:gd name="connsiteX2" fmla="*/ 982228 w 8666722"/>
              <a:gd name="connsiteY2" fmla="*/ 0 h 1146211"/>
              <a:gd name="connsiteX3" fmla="*/ 1646677 w 8666722"/>
              <a:gd name="connsiteY3" fmla="*/ 0 h 1146211"/>
              <a:gd name="connsiteX4" fmla="*/ 2051124 w 8666722"/>
              <a:gd name="connsiteY4" fmla="*/ 0 h 1146211"/>
              <a:gd name="connsiteX5" fmla="*/ 2368904 w 8666722"/>
              <a:gd name="connsiteY5" fmla="*/ 0 h 1146211"/>
              <a:gd name="connsiteX6" fmla="*/ 2686684 w 8666722"/>
              <a:gd name="connsiteY6" fmla="*/ 0 h 1146211"/>
              <a:gd name="connsiteX7" fmla="*/ 3091131 w 8666722"/>
              <a:gd name="connsiteY7" fmla="*/ 0 h 1146211"/>
              <a:gd name="connsiteX8" fmla="*/ 3408911 w 8666722"/>
              <a:gd name="connsiteY8" fmla="*/ 0 h 1146211"/>
              <a:gd name="connsiteX9" fmla="*/ 3813358 w 8666722"/>
              <a:gd name="connsiteY9" fmla="*/ 0 h 1146211"/>
              <a:gd name="connsiteX10" fmla="*/ 4477806 w 8666722"/>
              <a:gd name="connsiteY10" fmla="*/ 0 h 1146211"/>
              <a:gd name="connsiteX11" fmla="*/ 4795586 w 8666722"/>
              <a:gd name="connsiteY11" fmla="*/ 0 h 1146211"/>
              <a:gd name="connsiteX12" fmla="*/ 5373368 w 8666722"/>
              <a:gd name="connsiteY12" fmla="*/ 0 h 1146211"/>
              <a:gd name="connsiteX13" fmla="*/ 5951149 w 8666722"/>
              <a:gd name="connsiteY13" fmla="*/ 0 h 1146211"/>
              <a:gd name="connsiteX14" fmla="*/ 6702265 w 8666722"/>
              <a:gd name="connsiteY14" fmla="*/ 0 h 1146211"/>
              <a:gd name="connsiteX15" fmla="*/ 7280046 w 8666722"/>
              <a:gd name="connsiteY15" fmla="*/ 0 h 1146211"/>
              <a:gd name="connsiteX16" fmla="*/ 8031162 w 8666722"/>
              <a:gd name="connsiteY16" fmla="*/ 0 h 1146211"/>
              <a:gd name="connsiteX17" fmla="*/ 8666722 w 8666722"/>
              <a:gd name="connsiteY17" fmla="*/ 0 h 1146211"/>
              <a:gd name="connsiteX18" fmla="*/ 8666722 w 8666722"/>
              <a:gd name="connsiteY18" fmla="*/ 550181 h 1146211"/>
              <a:gd name="connsiteX19" fmla="*/ 8666722 w 8666722"/>
              <a:gd name="connsiteY19" fmla="*/ 1146211 h 1146211"/>
              <a:gd name="connsiteX20" fmla="*/ 8088941 w 8666722"/>
              <a:gd name="connsiteY20" fmla="*/ 1146211 h 1146211"/>
              <a:gd name="connsiteX21" fmla="*/ 7511159 w 8666722"/>
              <a:gd name="connsiteY21" fmla="*/ 1146211 h 1146211"/>
              <a:gd name="connsiteX22" fmla="*/ 7193379 w 8666722"/>
              <a:gd name="connsiteY22" fmla="*/ 1146211 h 1146211"/>
              <a:gd name="connsiteX23" fmla="*/ 6875599 w 8666722"/>
              <a:gd name="connsiteY23" fmla="*/ 1146211 h 1146211"/>
              <a:gd name="connsiteX24" fmla="*/ 6211151 w 8666722"/>
              <a:gd name="connsiteY24" fmla="*/ 1146211 h 1146211"/>
              <a:gd name="connsiteX25" fmla="*/ 5546702 w 8666722"/>
              <a:gd name="connsiteY25" fmla="*/ 1146211 h 1146211"/>
              <a:gd name="connsiteX26" fmla="*/ 4795586 w 8666722"/>
              <a:gd name="connsiteY26" fmla="*/ 1146211 h 1146211"/>
              <a:gd name="connsiteX27" fmla="*/ 4304472 w 8666722"/>
              <a:gd name="connsiteY27" fmla="*/ 1146211 h 1146211"/>
              <a:gd name="connsiteX28" fmla="*/ 3640023 w 8666722"/>
              <a:gd name="connsiteY28" fmla="*/ 1146211 h 1146211"/>
              <a:gd name="connsiteX29" fmla="*/ 2888907 w 8666722"/>
              <a:gd name="connsiteY29" fmla="*/ 1146211 h 1146211"/>
              <a:gd name="connsiteX30" fmla="*/ 2484460 w 8666722"/>
              <a:gd name="connsiteY30" fmla="*/ 1146211 h 1146211"/>
              <a:gd name="connsiteX31" fmla="*/ 1906679 w 8666722"/>
              <a:gd name="connsiteY31" fmla="*/ 1146211 h 1146211"/>
              <a:gd name="connsiteX32" fmla="*/ 1588899 w 8666722"/>
              <a:gd name="connsiteY32" fmla="*/ 1146211 h 1146211"/>
              <a:gd name="connsiteX33" fmla="*/ 1097785 w 8666722"/>
              <a:gd name="connsiteY33" fmla="*/ 1146211 h 1146211"/>
              <a:gd name="connsiteX34" fmla="*/ 0 w 8666722"/>
              <a:gd name="connsiteY34" fmla="*/ 1146211 h 1146211"/>
              <a:gd name="connsiteX35" fmla="*/ 0 w 8666722"/>
              <a:gd name="connsiteY35" fmla="*/ 573106 h 1146211"/>
              <a:gd name="connsiteX36" fmla="*/ 0 w 8666722"/>
              <a:gd name="connsiteY36" fmla="*/ 0 h 114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66722" h="1146211" fill="none" extrusionOk="0">
                <a:moveTo>
                  <a:pt x="0" y="0"/>
                </a:moveTo>
                <a:cubicBezTo>
                  <a:pt x="142572" y="-23218"/>
                  <a:pt x="428776" y="76030"/>
                  <a:pt x="664449" y="0"/>
                </a:cubicBezTo>
                <a:cubicBezTo>
                  <a:pt x="900122" y="-76030"/>
                  <a:pt x="826730" y="7342"/>
                  <a:pt x="982228" y="0"/>
                </a:cubicBezTo>
                <a:cubicBezTo>
                  <a:pt x="1137726" y="-7342"/>
                  <a:pt x="1499433" y="77985"/>
                  <a:pt x="1646677" y="0"/>
                </a:cubicBezTo>
                <a:cubicBezTo>
                  <a:pt x="1793921" y="-77985"/>
                  <a:pt x="1921815" y="22861"/>
                  <a:pt x="2051124" y="0"/>
                </a:cubicBezTo>
                <a:cubicBezTo>
                  <a:pt x="2180433" y="-22861"/>
                  <a:pt x="2251898" y="25812"/>
                  <a:pt x="2368904" y="0"/>
                </a:cubicBezTo>
                <a:cubicBezTo>
                  <a:pt x="2485910" y="-25812"/>
                  <a:pt x="2613698" y="8386"/>
                  <a:pt x="2686684" y="0"/>
                </a:cubicBezTo>
                <a:cubicBezTo>
                  <a:pt x="2759670" y="-8386"/>
                  <a:pt x="2946275" y="23276"/>
                  <a:pt x="3091131" y="0"/>
                </a:cubicBezTo>
                <a:cubicBezTo>
                  <a:pt x="3235987" y="-23276"/>
                  <a:pt x="3280032" y="2109"/>
                  <a:pt x="3408911" y="0"/>
                </a:cubicBezTo>
                <a:cubicBezTo>
                  <a:pt x="3537790" y="-2109"/>
                  <a:pt x="3626317" y="45003"/>
                  <a:pt x="3813358" y="0"/>
                </a:cubicBezTo>
                <a:cubicBezTo>
                  <a:pt x="4000399" y="-45003"/>
                  <a:pt x="4257335" y="37876"/>
                  <a:pt x="4477806" y="0"/>
                </a:cubicBezTo>
                <a:cubicBezTo>
                  <a:pt x="4698277" y="-37876"/>
                  <a:pt x="4689698" y="1410"/>
                  <a:pt x="4795586" y="0"/>
                </a:cubicBezTo>
                <a:cubicBezTo>
                  <a:pt x="4901474" y="-1410"/>
                  <a:pt x="5087483" y="12997"/>
                  <a:pt x="5373368" y="0"/>
                </a:cubicBezTo>
                <a:cubicBezTo>
                  <a:pt x="5659253" y="-12997"/>
                  <a:pt x="5696361" y="39046"/>
                  <a:pt x="5951149" y="0"/>
                </a:cubicBezTo>
                <a:cubicBezTo>
                  <a:pt x="6205937" y="-39046"/>
                  <a:pt x="6464346" y="73582"/>
                  <a:pt x="6702265" y="0"/>
                </a:cubicBezTo>
                <a:cubicBezTo>
                  <a:pt x="6940184" y="-73582"/>
                  <a:pt x="7101958" y="36571"/>
                  <a:pt x="7280046" y="0"/>
                </a:cubicBezTo>
                <a:cubicBezTo>
                  <a:pt x="7458134" y="-36571"/>
                  <a:pt x="7669852" y="955"/>
                  <a:pt x="8031162" y="0"/>
                </a:cubicBezTo>
                <a:cubicBezTo>
                  <a:pt x="8392472" y="-955"/>
                  <a:pt x="8507923" y="71675"/>
                  <a:pt x="8666722" y="0"/>
                </a:cubicBezTo>
                <a:cubicBezTo>
                  <a:pt x="8689376" y="156553"/>
                  <a:pt x="8632909" y="369897"/>
                  <a:pt x="8666722" y="550181"/>
                </a:cubicBezTo>
                <a:cubicBezTo>
                  <a:pt x="8700535" y="730465"/>
                  <a:pt x="8601508" y="951046"/>
                  <a:pt x="8666722" y="1146211"/>
                </a:cubicBezTo>
                <a:cubicBezTo>
                  <a:pt x="8496890" y="1175301"/>
                  <a:pt x="8319921" y="1120691"/>
                  <a:pt x="8088941" y="1146211"/>
                </a:cubicBezTo>
                <a:cubicBezTo>
                  <a:pt x="7857961" y="1171731"/>
                  <a:pt x="7677234" y="1089083"/>
                  <a:pt x="7511159" y="1146211"/>
                </a:cubicBezTo>
                <a:cubicBezTo>
                  <a:pt x="7345084" y="1203339"/>
                  <a:pt x="7300300" y="1108486"/>
                  <a:pt x="7193379" y="1146211"/>
                </a:cubicBezTo>
                <a:cubicBezTo>
                  <a:pt x="7086458" y="1183936"/>
                  <a:pt x="6964910" y="1124965"/>
                  <a:pt x="6875599" y="1146211"/>
                </a:cubicBezTo>
                <a:cubicBezTo>
                  <a:pt x="6786288" y="1167457"/>
                  <a:pt x="6416996" y="1121140"/>
                  <a:pt x="6211151" y="1146211"/>
                </a:cubicBezTo>
                <a:cubicBezTo>
                  <a:pt x="6005306" y="1171282"/>
                  <a:pt x="5815419" y="1145877"/>
                  <a:pt x="5546702" y="1146211"/>
                </a:cubicBezTo>
                <a:cubicBezTo>
                  <a:pt x="5277985" y="1146545"/>
                  <a:pt x="5146020" y="1079020"/>
                  <a:pt x="4795586" y="1146211"/>
                </a:cubicBezTo>
                <a:cubicBezTo>
                  <a:pt x="4445152" y="1213402"/>
                  <a:pt x="4480473" y="1126232"/>
                  <a:pt x="4304472" y="1146211"/>
                </a:cubicBezTo>
                <a:cubicBezTo>
                  <a:pt x="4128471" y="1166190"/>
                  <a:pt x="3856664" y="1105458"/>
                  <a:pt x="3640023" y="1146211"/>
                </a:cubicBezTo>
                <a:cubicBezTo>
                  <a:pt x="3423382" y="1186964"/>
                  <a:pt x="3130060" y="1078836"/>
                  <a:pt x="2888907" y="1146211"/>
                </a:cubicBezTo>
                <a:cubicBezTo>
                  <a:pt x="2647754" y="1213586"/>
                  <a:pt x="2626498" y="1125325"/>
                  <a:pt x="2484460" y="1146211"/>
                </a:cubicBezTo>
                <a:cubicBezTo>
                  <a:pt x="2342422" y="1167097"/>
                  <a:pt x="2024312" y="1100383"/>
                  <a:pt x="1906679" y="1146211"/>
                </a:cubicBezTo>
                <a:cubicBezTo>
                  <a:pt x="1789046" y="1192039"/>
                  <a:pt x="1711294" y="1141988"/>
                  <a:pt x="1588899" y="1146211"/>
                </a:cubicBezTo>
                <a:cubicBezTo>
                  <a:pt x="1466504" y="1150434"/>
                  <a:pt x="1325653" y="1120354"/>
                  <a:pt x="1097785" y="1146211"/>
                </a:cubicBezTo>
                <a:cubicBezTo>
                  <a:pt x="869917" y="1172068"/>
                  <a:pt x="346123" y="1019480"/>
                  <a:pt x="0" y="1146211"/>
                </a:cubicBezTo>
                <a:cubicBezTo>
                  <a:pt x="-59425" y="876334"/>
                  <a:pt x="45179" y="781139"/>
                  <a:pt x="0" y="573106"/>
                </a:cubicBezTo>
                <a:cubicBezTo>
                  <a:pt x="-45179" y="365074"/>
                  <a:pt x="44359" y="128009"/>
                  <a:pt x="0" y="0"/>
                </a:cubicBezTo>
                <a:close/>
              </a:path>
              <a:path w="8666722" h="1146211" stroke="0" extrusionOk="0">
                <a:moveTo>
                  <a:pt x="0" y="0"/>
                </a:moveTo>
                <a:cubicBezTo>
                  <a:pt x="69386" y="-3136"/>
                  <a:pt x="223662" y="31589"/>
                  <a:pt x="317780" y="0"/>
                </a:cubicBezTo>
                <a:cubicBezTo>
                  <a:pt x="411898" y="-31589"/>
                  <a:pt x="792291" y="19810"/>
                  <a:pt x="982228" y="0"/>
                </a:cubicBezTo>
                <a:cubicBezTo>
                  <a:pt x="1172165" y="-19810"/>
                  <a:pt x="1559654" y="89629"/>
                  <a:pt x="1733344" y="0"/>
                </a:cubicBezTo>
                <a:cubicBezTo>
                  <a:pt x="1907034" y="-89629"/>
                  <a:pt x="2264412" y="35301"/>
                  <a:pt x="2484460" y="0"/>
                </a:cubicBezTo>
                <a:cubicBezTo>
                  <a:pt x="2704508" y="-35301"/>
                  <a:pt x="2980024" y="8126"/>
                  <a:pt x="3148909" y="0"/>
                </a:cubicBezTo>
                <a:cubicBezTo>
                  <a:pt x="3317794" y="-8126"/>
                  <a:pt x="3506505" y="34432"/>
                  <a:pt x="3726690" y="0"/>
                </a:cubicBezTo>
                <a:cubicBezTo>
                  <a:pt x="3946875" y="-34432"/>
                  <a:pt x="4013145" y="47649"/>
                  <a:pt x="4217805" y="0"/>
                </a:cubicBezTo>
                <a:cubicBezTo>
                  <a:pt x="4422465" y="-47649"/>
                  <a:pt x="4578558" y="30920"/>
                  <a:pt x="4882253" y="0"/>
                </a:cubicBezTo>
                <a:cubicBezTo>
                  <a:pt x="5185948" y="-30920"/>
                  <a:pt x="5412182" y="26852"/>
                  <a:pt x="5633369" y="0"/>
                </a:cubicBezTo>
                <a:cubicBezTo>
                  <a:pt x="5854556" y="-26852"/>
                  <a:pt x="6020100" y="26377"/>
                  <a:pt x="6211151" y="0"/>
                </a:cubicBezTo>
                <a:cubicBezTo>
                  <a:pt x="6402202" y="-26377"/>
                  <a:pt x="6552848" y="16243"/>
                  <a:pt x="6702265" y="0"/>
                </a:cubicBezTo>
                <a:cubicBezTo>
                  <a:pt x="6851682" y="-16243"/>
                  <a:pt x="7007083" y="28105"/>
                  <a:pt x="7193379" y="0"/>
                </a:cubicBezTo>
                <a:cubicBezTo>
                  <a:pt x="7379675" y="-28105"/>
                  <a:pt x="7501349" y="21959"/>
                  <a:pt x="7684494" y="0"/>
                </a:cubicBezTo>
                <a:cubicBezTo>
                  <a:pt x="7867640" y="-21959"/>
                  <a:pt x="8389792" y="56913"/>
                  <a:pt x="8666722" y="0"/>
                </a:cubicBezTo>
                <a:cubicBezTo>
                  <a:pt x="8732428" y="231032"/>
                  <a:pt x="8614741" y="337171"/>
                  <a:pt x="8666722" y="550181"/>
                </a:cubicBezTo>
                <a:cubicBezTo>
                  <a:pt x="8718703" y="763191"/>
                  <a:pt x="8635809" y="954020"/>
                  <a:pt x="8666722" y="1146211"/>
                </a:cubicBezTo>
                <a:cubicBezTo>
                  <a:pt x="8441709" y="1199914"/>
                  <a:pt x="8351898" y="1098129"/>
                  <a:pt x="8175608" y="1146211"/>
                </a:cubicBezTo>
                <a:cubicBezTo>
                  <a:pt x="7999318" y="1194293"/>
                  <a:pt x="7784024" y="1073420"/>
                  <a:pt x="7424492" y="1146211"/>
                </a:cubicBezTo>
                <a:cubicBezTo>
                  <a:pt x="7064960" y="1219002"/>
                  <a:pt x="7252286" y="1128624"/>
                  <a:pt x="7106712" y="1146211"/>
                </a:cubicBezTo>
                <a:cubicBezTo>
                  <a:pt x="6961138" y="1163798"/>
                  <a:pt x="6665936" y="1086623"/>
                  <a:pt x="6528931" y="1146211"/>
                </a:cubicBezTo>
                <a:cubicBezTo>
                  <a:pt x="6391926" y="1205799"/>
                  <a:pt x="5997636" y="1141766"/>
                  <a:pt x="5864482" y="1146211"/>
                </a:cubicBezTo>
                <a:cubicBezTo>
                  <a:pt x="5731328" y="1150656"/>
                  <a:pt x="5614737" y="1132156"/>
                  <a:pt x="5460035" y="1146211"/>
                </a:cubicBezTo>
                <a:cubicBezTo>
                  <a:pt x="5305333" y="1160266"/>
                  <a:pt x="5059982" y="1115097"/>
                  <a:pt x="4708919" y="1146211"/>
                </a:cubicBezTo>
                <a:cubicBezTo>
                  <a:pt x="4357856" y="1177325"/>
                  <a:pt x="4339329" y="1107020"/>
                  <a:pt x="4217805" y="1146211"/>
                </a:cubicBezTo>
                <a:cubicBezTo>
                  <a:pt x="4096281" y="1185402"/>
                  <a:pt x="3828374" y="1092645"/>
                  <a:pt x="3726690" y="1146211"/>
                </a:cubicBezTo>
                <a:cubicBezTo>
                  <a:pt x="3625007" y="1199777"/>
                  <a:pt x="3178850" y="1066043"/>
                  <a:pt x="2975575" y="1146211"/>
                </a:cubicBezTo>
                <a:cubicBezTo>
                  <a:pt x="2772301" y="1226379"/>
                  <a:pt x="2773907" y="1128668"/>
                  <a:pt x="2657795" y="1146211"/>
                </a:cubicBezTo>
                <a:cubicBezTo>
                  <a:pt x="2541683" y="1163754"/>
                  <a:pt x="2423564" y="1123297"/>
                  <a:pt x="2253348" y="1146211"/>
                </a:cubicBezTo>
                <a:cubicBezTo>
                  <a:pt x="2083132" y="1169125"/>
                  <a:pt x="1816281" y="1069549"/>
                  <a:pt x="1588899" y="1146211"/>
                </a:cubicBezTo>
                <a:cubicBezTo>
                  <a:pt x="1361517" y="1222873"/>
                  <a:pt x="1203859" y="1077630"/>
                  <a:pt x="837783" y="1146211"/>
                </a:cubicBezTo>
                <a:cubicBezTo>
                  <a:pt x="471707" y="1214792"/>
                  <a:pt x="202359" y="1090492"/>
                  <a:pt x="0" y="1146211"/>
                </a:cubicBezTo>
                <a:cubicBezTo>
                  <a:pt x="-10779" y="987833"/>
                  <a:pt x="60867" y="810872"/>
                  <a:pt x="0" y="561643"/>
                </a:cubicBezTo>
                <a:cubicBezTo>
                  <a:pt x="-60867" y="312414"/>
                  <a:pt x="38627" y="200104"/>
                  <a:pt x="0" y="0"/>
                </a:cubicBezTo>
                <a:close/>
              </a:path>
            </a:pathLst>
          </a:custGeom>
          <a:solidFill>
            <a:schemeClr val="accent1">
              <a:lumMod val="20000"/>
              <a:lumOff val="80000"/>
            </a:schemeClr>
          </a:solidFill>
          <a:ln>
            <a:solidFill>
              <a:schemeClr val="tx1"/>
            </a:solidFill>
            <a:extLst>
              <a:ext uri="{C807C97D-BFC1-408E-A445-0C87EB9F89A2}">
                <ask:lineSketchStyleProps xmlns="" xmlns:ask="http://schemas.microsoft.com/office/drawing/2018/sketchyshapes" sd="3877546823">
                  <a:prstGeom prst="rect">
                    <a:avLst/>
                  </a:prstGeom>
                  <ask:type>
                    <ask:lineSketchScribble/>
                  </ask:type>
                </ask:lineSketchStyleProps>
              </a:ext>
            </a:extLst>
          </a:ln>
        </p:spPr>
        <p:txBody>
          <a:bodyPr wrap="square">
            <a:spAutoFit/>
          </a:bodyPr>
          <a:lstStyle/>
          <a:p>
            <a:pPr marL="457200" marR="719455" algn="just">
              <a:lnSpc>
                <a:spcPct val="107000"/>
              </a:lnSpc>
              <a:spcAft>
                <a:spcPts val="0"/>
              </a:spcAft>
            </a:pPr>
            <a:r>
              <a:rPr lang="en-GB" sz="1600" i="1" dirty="0" smtClean="0">
                <a:latin typeface="Calibri" panose="020F0502020204030204" pitchFamily="34" charset="0"/>
                <a:ea typeface="Times New Roman" panose="02020603050405020304" pitchFamily="18" charset="0"/>
                <a:cs typeface="Calibri" panose="020F0502020204030204" pitchFamily="34" charset="0"/>
              </a:rPr>
              <a:t>People </a:t>
            </a:r>
            <a:r>
              <a:rPr lang="en-GB" sz="1600" i="1" dirty="0">
                <a:latin typeface="Calibri" panose="020F0502020204030204" pitchFamily="34" charset="0"/>
                <a:ea typeface="Times New Roman" panose="02020603050405020304" pitchFamily="18" charset="0"/>
                <a:cs typeface="Calibri" panose="020F0502020204030204" pitchFamily="34" charset="0"/>
              </a:rPr>
              <a:t>didn’t understand the </a:t>
            </a:r>
            <a:r>
              <a:rPr lang="en-GB" sz="1600" i="1" dirty="0" smtClean="0">
                <a:latin typeface="Calibri" panose="020F0502020204030204" pitchFamily="34" charset="0"/>
                <a:ea typeface="Times New Roman" panose="02020603050405020304" pitchFamily="18" charset="0"/>
                <a:cs typeface="Calibri" panose="020F0502020204030204" pitchFamily="34" charset="0"/>
              </a:rPr>
              <a:t>nuance </a:t>
            </a:r>
            <a:r>
              <a:rPr lang="en-GB" sz="1600" i="1" dirty="0">
                <a:latin typeface="Calibri" panose="020F0502020204030204" pitchFamily="34" charset="0"/>
                <a:ea typeface="Times New Roman" panose="02020603050405020304" pitchFamily="18" charset="0"/>
                <a:cs typeface="Calibri" panose="020F0502020204030204" pitchFamily="34" charset="0"/>
              </a:rPr>
              <a:t>and thought GP surgeries were closed </a:t>
            </a:r>
            <a:r>
              <a:rPr lang="en-GB" sz="1600" i="1" dirty="0" smtClean="0">
                <a:latin typeface="Calibri" panose="020F0502020204030204" pitchFamily="34" charset="0"/>
                <a:ea typeface="Times New Roman" panose="02020603050405020304" pitchFamily="18" charset="0"/>
                <a:cs typeface="Calibri" panose="020F0502020204030204" pitchFamily="34" charset="0"/>
              </a:rPr>
              <a:t>completely, </a:t>
            </a:r>
            <a:r>
              <a:rPr lang="en-GB" sz="1600" i="1" dirty="0">
                <a:latin typeface="Calibri" panose="020F0502020204030204" pitchFamily="34" charset="0"/>
                <a:ea typeface="Times New Roman" panose="02020603050405020304" pitchFamily="18" charset="0"/>
                <a:cs typeface="Calibri" panose="020F0502020204030204" pitchFamily="34" charset="0"/>
              </a:rPr>
              <a:t>rather than just not seeing patients in person.   Others didn’t understand the text messages from GP`s or the long answerphone messages.</a:t>
            </a:r>
            <a:endParaRPr lang="en-GB" sz="1600" dirty="0">
              <a:latin typeface="Calibri" panose="020F0502020204030204" pitchFamily="34" charset="0"/>
              <a:ea typeface="Calibri" panose="020F0502020204030204" pitchFamily="34" charset="0"/>
              <a:cs typeface="Arial" panose="020B0604020202020204" pitchFamily="34" charset="0"/>
            </a:endParaRPr>
          </a:p>
          <a:p>
            <a:pPr marL="457200" marR="719455" algn="r">
              <a:lnSpc>
                <a:spcPct val="107000"/>
              </a:lnSpc>
              <a:spcAft>
                <a:spcPts val="0"/>
              </a:spcAft>
            </a:pPr>
            <a:r>
              <a:rPr lang="en-GB" sz="1600" b="1" dirty="0">
                <a:latin typeface="Calibri" panose="020F0502020204030204" pitchFamily="34" charset="0"/>
                <a:ea typeface="Times New Roman" panose="02020603050405020304" pitchFamily="18" charset="0"/>
                <a:cs typeface="Calibri" panose="020F0502020204030204" pitchFamily="34" charset="0"/>
              </a:rPr>
              <a:t>SIS Linguists</a:t>
            </a:r>
            <a:endParaRPr lang="en-GB" sz="1600" dirty="0">
              <a:latin typeface="Calibri" panose="020F0502020204030204" pitchFamily="34" charset="0"/>
              <a:ea typeface="Calibri" panose="020F0502020204030204" pitchFamily="34" charset="0"/>
              <a:cs typeface="Arial" panose="020B0604020202020204" pitchFamily="34" charset="0"/>
            </a:endParaRPr>
          </a:p>
        </p:txBody>
      </p:sp>
      <p:sp>
        <p:nvSpPr>
          <p:cNvPr id="9" name="Rectangle 3">
            <a:extLst>
              <a:ext uri="{FF2B5EF4-FFF2-40B4-BE49-F238E27FC236}">
                <a16:creationId xmlns:a16="http://schemas.microsoft.com/office/drawing/2014/main" xmlns="" id="{AC34D46F-F472-42DC-ABB5-866B580C78B2}"/>
              </a:ext>
            </a:extLst>
          </p:cNvPr>
          <p:cNvSpPr/>
          <p:nvPr/>
        </p:nvSpPr>
        <p:spPr>
          <a:xfrm>
            <a:off x="428571" y="4472344"/>
            <a:ext cx="5718229" cy="1936620"/>
          </a:xfrm>
          <a:custGeom>
            <a:avLst/>
            <a:gdLst>
              <a:gd name="connsiteX0" fmla="*/ 0 w 7147558"/>
              <a:gd name="connsiteY0" fmla="*/ 0 h 1409681"/>
              <a:gd name="connsiteX1" fmla="*/ 667105 w 7147558"/>
              <a:gd name="connsiteY1" fmla="*/ 0 h 1409681"/>
              <a:gd name="connsiteX2" fmla="*/ 1405686 w 7147558"/>
              <a:gd name="connsiteY2" fmla="*/ 0 h 1409681"/>
              <a:gd name="connsiteX3" fmla="*/ 1929841 w 7147558"/>
              <a:gd name="connsiteY3" fmla="*/ 0 h 1409681"/>
              <a:gd name="connsiteX4" fmla="*/ 2525470 w 7147558"/>
              <a:gd name="connsiteY4" fmla="*/ 0 h 1409681"/>
              <a:gd name="connsiteX5" fmla="*/ 3121100 w 7147558"/>
              <a:gd name="connsiteY5" fmla="*/ 0 h 1409681"/>
              <a:gd name="connsiteX6" fmla="*/ 3645255 w 7147558"/>
              <a:gd name="connsiteY6" fmla="*/ 0 h 1409681"/>
              <a:gd name="connsiteX7" fmla="*/ 4312360 w 7147558"/>
              <a:gd name="connsiteY7" fmla="*/ 0 h 1409681"/>
              <a:gd name="connsiteX8" fmla="*/ 5050941 w 7147558"/>
              <a:gd name="connsiteY8" fmla="*/ 0 h 1409681"/>
              <a:gd name="connsiteX9" fmla="*/ 5718046 w 7147558"/>
              <a:gd name="connsiteY9" fmla="*/ 0 h 1409681"/>
              <a:gd name="connsiteX10" fmla="*/ 6313676 w 7147558"/>
              <a:gd name="connsiteY10" fmla="*/ 0 h 1409681"/>
              <a:gd name="connsiteX11" fmla="*/ 7147558 w 7147558"/>
              <a:gd name="connsiteY11" fmla="*/ 0 h 1409681"/>
              <a:gd name="connsiteX12" fmla="*/ 7147558 w 7147558"/>
              <a:gd name="connsiteY12" fmla="*/ 441700 h 1409681"/>
              <a:gd name="connsiteX13" fmla="*/ 7147558 w 7147558"/>
              <a:gd name="connsiteY13" fmla="*/ 897497 h 1409681"/>
              <a:gd name="connsiteX14" fmla="*/ 7147558 w 7147558"/>
              <a:gd name="connsiteY14" fmla="*/ 1409681 h 1409681"/>
              <a:gd name="connsiteX15" fmla="*/ 6623404 w 7147558"/>
              <a:gd name="connsiteY15" fmla="*/ 1409681 h 1409681"/>
              <a:gd name="connsiteX16" fmla="*/ 6027774 w 7147558"/>
              <a:gd name="connsiteY16" fmla="*/ 1409681 h 1409681"/>
              <a:gd name="connsiteX17" fmla="*/ 5360669 w 7147558"/>
              <a:gd name="connsiteY17" fmla="*/ 1409681 h 1409681"/>
              <a:gd name="connsiteX18" fmla="*/ 4765039 w 7147558"/>
              <a:gd name="connsiteY18" fmla="*/ 1409681 h 1409681"/>
              <a:gd name="connsiteX19" fmla="*/ 4383836 w 7147558"/>
              <a:gd name="connsiteY19" fmla="*/ 1409681 h 1409681"/>
              <a:gd name="connsiteX20" fmla="*/ 3716730 w 7147558"/>
              <a:gd name="connsiteY20" fmla="*/ 1409681 h 1409681"/>
              <a:gd name="connsiteX21" fmla="*/ 3264051 w 7147558"/>
              <a:gd name="connsiteY21" fmla="*/ 1409681 h 1409681"/>
              <a:gd name="connsiteX22" fmla="*/ 2882848 w 7147558"/>
              <a:gd name="connsiteY22" fmla="*/ 1409681 h 1409681"/>
              <a:gd name="connsiteX23" fmla="*/ 2501645 w 7147558"/>
              <a:gd name="connsiteY23" fmla="*/ 1409681 h 1409681"/>
              <a:gd name="connsiteX24" fmla="*/ 2120442 w 7147558"/>
              <a:gd name="connsiteY24" fmla="*/ 1409681 h 1409681"/>
              <a:gd name="connsiteX25" fmla="*/ 1381861 w 7147558"/>
              <a:gd name="connsiteY25" fmla="*/ 1409681 h 1409681"/>
              <a:gd name="connsiteX26" fmla="*/ 929183 w 7147558"/>
              <a:gd name="connsiteY26" fmla="*/ 1409681 h 1409681"/>
              <a:gd name="connsiteX27" fmla="*/ 547979 w 7147558"/>
              <a:gd name="connsiteY27" fmla="*/ 1409681 h 1409681"/>
              <a:gd name="connsiteX28" fmla="*/ 0 w 7147558"/>
              <a:gd name="connsiteY28" fmla="*/ 1409681 h 1409681"/>
              <a:gd name="connsiteX29" fmla="*/ 0 w 7147558"/>
              <a:gd name="connsiteY29" fmla="*/ 967981 h 1409681"/>
              <a:gd name="connsiteX30" fmla="*/ 0 w 7147558"/>
              <a:gd name="connsiteY30" fmla="*/ 483990 h 1409681"/>
              <a:gd name="connsiteX31" fmla="*/ 0 w 7147558"/>
              <a:gd name="connsiteY31" fmla="*/ 0 h 140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47558" h="1409681" fill="none" extrusionOk="0">
                <a:moveTo>
                  <a:pt x="0" y="0"/>
                </a:moveTo>
                <a:cubicBezTo>
                  <a:pt x="271196" y="-42516"/>
                  <a:pt x="342438" y="23187"/>
                  <a:pt x="667105" y="0"/>
                </a:cubicBezTo>
                <a:cubicBezTo>
                  <a:pt x="991773" y="-23187"/>
                  <a:pt x="1107263" y="52581"/>
                  <a:pt x="1405686" y="0"/>
                </a:cubicBezTo>
                <a:cubicBezTo>
                  <a:pt x="1704109" y="-52581"/>
                  <a:pt x="1696263" y="2039"/>
                  <a:pt x="1929841" y="0"/>
                </a:cubicBezTo>
                <a:cubicBezTo>
                  <a:pt x="2163419" y="-2039"/>
                  <a:pt x="2237264" y="31645"/>
                  <a:pt x="2525470" y="0"/>
                </a:cubicBezTo>
                <a:cubicBezTo>
                  <a:pt x="2813676" y="-31645"/>
                  <a:pt x="2836453" y="16459"/>
                  <a:pt x="3121100" y="0"/>
                </a:cubicBezTo>
                <a:cubicBezTo>
                  <a:pt x="3405747" y="-16459"/>
                  <a:pt x="3501263" y="18276"/>
                  <a:pt x="3645255" y="0"/>
                </a:cubicBezTo>
                <a:cubicBezTo>
                  <a:pt x="3789247" y="-18276"/>
                  <a:pt x="4079976" y="39121"/>
                  <a:pt x="4312360" y="0"/>
                </a:cubicBezTo>
                <a:cubicBezTo>
                  <a:pt x="4544744" y="-39121"/>
                  <a:pt x="4714674" y="76470"/>
                  <a:pt x="5050941" y="0"/>
                </a:cubicBezTo>
                <a:cubicBezTo>
                  <a:pt x="5387208" y="-76470"/>
                  <a:pt x="5513883" y="54432"/>
                  <a:pt x="5718046" y="0"/>
                </a:cubicBezTo>
                <a:cubicBezTo>
                  <a:pt x="5922209" y="-54432"/>
                  <a:pt x="6184979" y="9896"/>
                  <a:pt x="6313676" y="0"/>
                </a:cubicBezTo>
                <a:cubicBezTo>
                  <a:pt x="6442373" y="-9896"/>
                  <a:pt x="6862646" y="56004"/>
                  <a:pt x="7147558" y="0"/>
                </a:cubicBezTo>
                <a:cubicBezTo>
                  <a:pt x="7165269" y="152365"/>
                  <a:pt x="7117258" y="225935"/>
                  <a:pt x="7147558" y="441700"/>
                </a:cubicBezTo>
                <a:cubicBezTo>
                  <a:pt x="7177858" y="657465"/>
                  <a:pt x="7133398" y="672248"/>
                  <a:pt x="7147558" y="897497"/>
                </a:cubicBezTo>
                <a:cubicBezTo>
                  <a:pt x="7161718" y="1122746"/>
                  <a:pt x="7137181" y="1300955"/>
                  <a:pt x="7147558" y="1409681"/>
                </a:cubicBezTo>
                <a:cubicBezTo>
                  <a:pt x="6901788" y="1426218"/>
                  <a:pt x="6804137" y="1349447"/>
                  <a:pt x="6623404" y="1409681"/>
                </a:cubicBezTo>
                <a:cubicBezTo>
                  <a:pt x="6442671" y="1469915"/>
                  <a:pt x="6159492" y="1358790"/>
                  <a:pt x="6027774" y="1409681"/>
                </a:cubicBezTo>
                <a:cubicBezTo>
                  <a:pt x="5896056" y="1460572"/>
                  <a:pt x="5556923" y="1336932"/>
                  <a:pt x="5360669" y="1409681"/>
                </a:cubicBezTo>
                <a:cubicBezTo>
                  <a:pt x="5164415" y="1482430"/>
                  <a:pt x="4968555" y="1391958"/>
                  <a:pt x="4765039" y="1409681"/>
                </a:cubicBezTo>
                <a:cubicBezTo>
                  <a:pt x="4561523" y="1427404"/>
                  <a:pt x="4501690" y="1383447"/>
                  <a:pt x="4383836" y="1409681"/>
                </a:cubicBezTo>
                <a:cubicBezTo>
                  <a:pt x="4265982" y="1435915"/>
                  <a:pt x="3881972" y="1370574"/>
                  <a:pt x="3716730" y="1409681"/>
                </a:cubicBezTo>
                <a:cubicBezTo>
                  <a:pt x="3551488" y="1448788"/>
                  <a:pt x="3427384" y="1362105"/>
                  <a:pt x="3264051" y="1409681"/>
                </a:cubicBezTo>
                <a:cubicBezTo>
                  <a:pt x="3100718" y="1457257"/>
                  <a:pt x="2983940" y="1367698"/>
                  <a:pt x="2882848" y="1409681"/>
                </a:cubicBezTo>
                <a:cubicBezTo>
                  <a:pt x="2781756" y="1451664"/>
                  <a:pt x="2625300" y="1396957"/>
                  <a:pt x="2501645" y="1409681"/>
                </a:cubicBezTo>
                <a:cubicBezTo>
                  <a:pt x="2377990" y="1422405"/>
                  <a:pt x="2251000" y="1402072"/>
                  <a:pt x="2120442" y="1409681"/>
                </a:cubicBezTo>
                <a:cubicBezTo>
                  <a:pt x="1989884" y="1417290"/>
                  <a:pt x="1555699" y="1360367"/>
                  <a:pt x="1381861" y="1409681"/>
                </a:cubicBezTo>
                <a:cubicBezTo>
                  <a:pt x="1208023" y="1458995"/>
                  <a:pt x="1150414" y="1385197"/>
                  <a:pt x="929183" y="1409681"/>
                </a:cubicBezTo>
                <a:cubicBezTo>
                  <a:pt x="707952" y="1434165"/>
                  <a:pt x="718586" y="1403897"/>
                  <a:pt x="547979" y="1409681"/>
                </a:cubicBezTo>
                <a:cubicBezTo>
                  <a:pt x="377372" y="1415465"/>
                  <a:pt x="114147" y="1380587"/>
                  <a:pt x="0" y="1409681"/>
                </a:cubicBezTo>
                <a:cubicBezTo>
                  <a:pt x="-15897" y="1189987"/>
                  <a:pt x="26878" y="1081116"/>
                  <a:pt x="0" y="967981"/>
                </a:cubicBezTo>
                <a:cubicBezTo>
                  <a:pt x="-26878" y="854846"/>
                  <a:pt x="26779" y="635642"/>
                  <a:pt x="0" y="483990"/>
                </a:cubicBezTo>
                <a:cubicBezTo>
                  <a:pt x="-26779" y="332338"/>
                  <a:pt x="15982" y="173190"/>
                  <a:pt x="0" y="0"/>
                </a:cubicBezTo>
                <a:close/>
              </a:path>
              <a:path w="7147558" h="1409681" stroke="0" extrusionOk="0">
                <a:moveTo>
                  <a:pt x="0" y="0"/>
                </a:moveTo>
                <a:cubicBezTo>
                  <a:pt x="120757" y="-5249"/>
                  <a:pt x="293530" y="23861"/>
                  <a:pt x="381203" y="0"/>
                </a:cubicBezTo>
                <a:cubicBezTo>
                  <a:pt x="468876" y="-23861"/>
                  <a:pt x="821124" y="35258"/>
                  <a:pt x="976833" y="0"/>
                </a:cubicBezTo>
                <a:cubicBezTo>
                  <a:pt x="1132542" y="-35258"/>
                  <a:pt x="1558662" y="27219"/>
                  <a:pt x="1715414" y="0"/>
                </a:cubicBezTo>
                <a:cubicBezTo>
                  <a:pt x="1872166" y="-27219"/>
                  <a:pt x="2009401" y="33373"/>
                  <a:pt x="2239568" y="0"/>
                </a:cubicBezTo>
                <a:cubicBezTo>
                  <a:pt x="2469735" y="-33373"/>
                  <a:pt x="2555421" y="28396"/>
                  <a:pt x="2763722" y="0"/>
                </a:cubicBezTo>
                <a:cubicBezTo>
                  <a:pt x="2972023" y="-28396"/>
                  <a:pt x="3245340" y="36610"/>
                  <a:pt x="3430828" y="0"/>
                </a:cubicBezTo>
                <a:cubicBezTo>
                  <a:pt x="3616316" y="-36610"/>
                  <a:pt x="3651884" y="44036"/>
                  <a:pt x="3812031" y="0"/>
                </a:cubicBezTo>
                <a:cubicBezTo>
                  <a:pt x="3972178" y="-44036"/>
                  <a:pt x="4240872" y="71267"/>
                  <a:pt x="4407661" y="0"/>
                </a:cubicBezTo>
                <a:cubicBezTo>
                  <a:pt x="4574450" y="-71267"/>
                  <a:pt x="4989831" y="18380"/>
                  <a:pt x="5146242" y="0"/>
                </a:cubicBezTo>
                <a:cubicBezTo>
                  <a:pt x="5302653" y="-18380"/>
                  <a:pt x="5516088" y="26750"/>
                  <a:pt x="5670396" y="0"/>
                </a:cubicBezTo>
                <a:cubicBezTo>
                  <a:pt x="5824704" y="-26750"/>
                  <a:pt x="6048817" y="51930"/>
                  <a:pt x="6194550" y="0"/>
                </a:cubicBezTo>
                <a:cubicBezTo>
                  <a:pt x="6340283" y="-51930"/>
                  <a:pt x="6837527" y="62064"/>
                  <a:pt x="7147558" y="0"/>
                </a:cubicBezTo>
                <a:cubicBezTo>
                  <a:pt x="7171638" y="189092"/>
                  <a:pt x="7131254" y="257826"/>
                  <a:pt x="7147558" y="441700"/>
                </a:cubicBezTo>
                <a:cubicBezTo>
                  <a:pt x="7163862" y="625574"/>
                  <a:pt x="7132113" y="740818"/>
                  <a:pt x="7147558" y="883400"/>
                </a:cubicBezTo>
                <a:cubicBezTo>
                  <a:pt x="7163003" y="1025982"/>
                  <a:pt x="7101159" y="1235946"/>
                  <a:pt x="7147558" y="1409681"/>
                </a:cubicBezTo>
                <a:cubicBezTo>
                  <a:pt x="7051876" y="1443119"/>
                  <a:pt x="6806696" y="1404445"/>
                  <a:pt x="6694879" y="1409681"/>
                </a:cubicBezTo>
                <a:cubicBezTo>
                  <a:pt x="6583062" y="1414917"/>
                  <a:pt x="6494846" y="1406664"/>
                  <a:pt x="6313676" y="1409681"/>
                </a:cubicBezTo>
                <a:cubicBezTo>
                  <a:pt x="6132506" y="1412698"/>
                  <a:pt x="5864507" y="1404738"/>
                  <a:pt x="5575095" y="1409681"/>
                </a:cubicBezTo>
                <a:cubicBezTo>
                  <a:pt x="5285683" y="1414624"/>
                  <a:pt x="5358730" y="1401839"/>
                  <a:pt x="5193892" y="1409681"/>
                </a:cubicBezTo>
                <a:cubicBezTo>
                  <a:pt x="5029054" y="1417523"/>
                  <a:pt x="4894660" y="1356622"/>
                  <a:pt x="4669738" y="1409681"/>
                </a:cubicBezTo>
                <a:cubicBezTo>
                  <a:pt x="4444816" y="1462740"/>
                  <a:pt x="4231036" y="1400384"/>
                  <a:pt x="4002632" y="1409681"/>
                </a:cubicBezTo>
                <a:cubicBezTo>
                  <a:pt x="3774228" y="1418978"/>
                  <a:pt x="3550446" y="1353707"/>
                  <a:pt x="3335527" y="1409681"/>
                </a:cubicBezTo>
                <a:cubicBezTo>
                  <a:pt x="3120608" y="1465655"/>
                  <a:pt x="3129045" y="1396007"/>
                  <a:pt x="2954324" y="1409681"/>
                </a:cubicBezTo>
                <a:cubicBezTo>
                  <a:pt x="2779603" y="1423355"/>
                  <a:pt x="2567444" y="1327397"/>
                  <a:pt x="2215743" y="1409681"/>
                </a:cubicBezTo>
                <a:cubicBezTo>
                  <a:pt x="1864042" y="1491965"/>
                  <a:pt x="1811736" y="1343205"/>
                  <a:pt x="1477162" y="1409681"/>
                </a:cubicBezTo>
                <a:cubicBezTo>
                  <a:pt x="1142588" y="1476157"/>
                  <a:pt x="1272836" y="1397556"/>
                  <a:pt x="1095959" y="1409681"/>
                </a:cubicBezTo>
                <a:cubicBezTo>
                  <a:pt x="919082" y="1421806"/>
                  <a:pt x="787408" y="1377339"/>
                  <a:pt x="643280" y="1409681"/>
                </a:cubicBezTo>
                <a:cubicBezTo>
                  <a:pt x="499152" y="1442023"/>
                  <a:pt x="187569" y="1382486"/>
                  <a:pt x="0" y="1409681"/>
                </a:cubicBezTo>
                <a:cubicBezTo>
                  <a:pt x="-10971" y="1214027"/>
                  <a:pt x="3353" y="1112333"/>
                  <a:pt x="0" y="911594"/>
                </a:cubicBezTo>
                <a:cubicBezTo>
                  <a:pt x="-3353" y="710855"/>
                  <a:pt x="18083" y="681569"/>
                  <a:pt x="0" y="483990"/>
                </a:cubicBezTo>
                <a:cubicBezTo>
                  <a:pt x="-18083" y="286411"/>
                  <a:pt x="56232" y="172904"/>
                  <a:pt x="0" y="0"/>
                </a:cubicBezTo>
                <a:close/>
              </a:path>
            </a:pathLst>
          </a:custGeom>
          <a:solidFill>
            <a:schemeClr val="accent1">
              <a:lumMod val="20000"/>
              <a:lumOff val="80000"/>
            </a:schemeClr>
          </a:solidFill>
          <a:ln>
            <a:solidFill>
              <a:schemeClr val="tx1"/>
            </a:solidFill>
            <a:extLst>
              <a:ext uri="{C807C97D-BFC1-408E-A445-0C87EB9F89A2}">
                <ask:lineSketchStyleProps xmlns="" xmlns:ask="http://schemas.microsoft.com/office/drawing/2018/sketchyshapes" sd="2606772867">
                  <a:prstGeom prst="rect">
                    <a:avLst/>
                  </a:prstGeom>
                  <ask:type>
                    <ask:lineSketchScribble/>
                  </ask:type>
                </ask:lineSketchStyleProps>
              </a:ext>
            </a:extLst>
          </a:ln>
        </p:spPr>
        <p:txBody>
          <a:bodyPr wrap="square">
            <a:spAutoFit/>
          </a:bodyPr>
          <a:lstStyle/>
          <a:p>
            <a:pPr marR="719455" algn="just">
              <a:lnSpc>
                <a:spcPct val="107000"/>
              </a:lnSpc>
              <a:spcAft>
                <a:spcPts val="0"/>
              </a:spcAft>
            </a:pPr>
            <a:r>
              <a:rPr lang="en-GB" sz="1600" i="1" dirty="0">
                <a:latin typeface="Calibri" panose="020F0502020204030204" pitchFamily="34" charset="0"/>
                <a:ea typeface="Calibri" panose="020F0502020204030204" pitchFamily="34" charset="0"/>
                <a:cs typeface="Calibri" panose="020F0502020204030204" pitchFamily="34" charset="0"/>
              </a:rPr>
              <a:t>I was constantly moved to cover higher risk areas. My white colleague would request the move and my line manager would approve.  I am expected to be the one who travels and enters spaces with others who have may have been in situations where social distancing was not </a:t>
            </a:r>
            <a:r>
              <a:rPr lang="en-GB" sz="1600" i="1" dirty="0" smtClean="0">
                <a:latin typeface="Calibri" panose="020F0502020204030204" pitchFamily="34" charset="0"/>
                <a:ea typeface="Calibri" panose="020F0502020204030204" pitchFamily="34" charset="0"/>
                <a:cs typeface="Calibri" panose="020F0502020204030204" pitchFamily="34" charset="0"/>
              </a:rPr>
              <a:t>observed. I am stressed all the time.</a:t>
            </a:r>
            <a:endParaRPr lang="en-GB" sz="1600" dirty="0">
              <a:latin typeface="Calibri" panose="020F0502020204030204" pitchFamily="34" charset="0"/>
              <a:ea typeface="Calibri" panose="020F0502020204030204" pitchFamily="34" charset="0"/>
              <a:cs typeface="Arial" panose="020B0604020202020204" pitchFamily="34" charset="0"/>
            </a:endParaRPr>
          </a:p>
          <a:p>
            <a:pPr marR="719455" algn="r">
              <a:lnSpc>
                <a:spcPct val="107000"/>
              </a:lnSpc>
              <a:spcAft>
                <a:spcPts val="0"/>
              </a:spcAft>
            </a:pPr>
            <a:r>
              <a:rPr lang="en-GB" sz="1600" b="1" dirty="0">
                <a:latin typeface="Calibri" panose="020F0502020204030204" pitchFamily="34" charset="0"/>
                <a:ea typeface="Calibri" panose="020F0502020204030204" pitchFamily="34" charset="0"/>
                <a:cs typeface="Calibri" panose="020F0502020204030204" pitchFamily="34" charset="0"/>
              </a:rPr>
              <a:t>A survey respondent </a:t>
            </a:r>
            <a:r>
              <a:rPr lang="en-GB" sz="1600" b="1" dirty="0" smtClean="0">
                <a:latin typeface="Calibri" panose="020F0502020204030204" pitchFamily="34" charset="0"/>
                <a:ea typeface="Calibri" panose="020F0502020204030204" pitchFamily="34" charset="0"/>
                <a:cs typeface="Calibri" panose="020F0502020204030204" pitchFamily="34" charset="0"/>
              </a:rPr>
              <a:t>identified </a:t>
            </a:r>
            <a:r>
              <a:rPr lang="en-GB" sz="1600" b="1" dirty="0">
                <a:latin typeface="Calibri" panose="020F0502020204030204" pitchFamily="34" charset="0"/>
                <a:ea typeface="Calibri" panose="020F0502020204030204" pitchFamily="34" charset="0"/>
                <a:cs typeface="Calibri" panose="020F0502020204030204" pitchFamily="34" charset="0"/>
              </a:rPr>
              <a:t>as a British Black </a:t>
            </a:r>
            <a:r>
              <a:rPr lang="en-GB" sz="1600" b="1" dirty="0" smtClean="0">
                <a:latin typeface="Calibri" panose="020F0502020204030204" pitchFamily="34" charset="0"/>
                <a:ea typeface="Calibri" panose="020F0502020204030204" pitchFamily="34" charset="0"/>
                <a:cs typeface="Calibri" panose="020F0502020204030204" pitchFamily="34" charset="0"/>
              </a:rPr>
              <a:t> woman</a:t>
            </a:r>
            <a:endParaRPr lang="en-GB" sz="1600" dirty="0">
              <a:latin typeface="Calibri" panose="020F0502020204030204" pitchFamily="34" charset="0"/>
              <a:ea typeface="Calibri" panose="020F0502020204030204" pitchFamily="34" charset="0"/>
              <a:cs typeface="Arial" panose="020B0604020202020204" pitchFamily="34" charset="0"/>
            </a:endParaRPr>
          </a:p>
        </p:txBody>
      </p:sp>
      <p:sp>
        <p:nvSpPr>
          <p:cNvPr id="8" name="Rectangle 3">
            <a:extLst>
              <a:ext uri="{FF2B5EF4-FFF2-40B4-BE49-F238E27FC236}">
                <a16:creationId xmlns:a16="http://schemas.microsoft.com/office/drawing/2014/main" xmlns="" id="{4FDC0FBC-33E1-4923-85B3-388FAD794830}"/>
              </a:ext>
            </a:extLst>
          </p:cNvPr>
          <p:cNvSpPr/>
          <p:nvPr/>
        </p:nvSpPr>
        <p:spPr>
          <a:xfrm>
            <a:off x="6664037" y="4405487"/>
            <a:ext cx="5386786" cy="1924886"/>
          </a:xfrm>
          <a:custGeom>
            <a:avLst/>
            <a:gdLst>
              <a:gd name="connsiteX0" fmla="*/ 0 w 8666722"/>
              <a:gd name="connsiteY0" fmla="*/ 0 h 1146211"/>
              <a:gd name="connsiteX1" fmla="*/ 664449 w 8666722"/>
              <a:gd name="connsiteY1" fmla="*/ 0 h 1146211"/>
              <a:gd name="connsiteX2" fmla="*/ 982228 w 8666722"/>
              <a:gd name="connsiteY2" fmla="*/ 0 h 1146211"/>
              <a:gd name="connsiteX3" fmla="*/ 1646677 w 8666722"/>
              <a:gd name="connsiteY3" fmla="*/ 0 h 1146211"/>
              <a:gd name="connsiteX4" fmla="*/ 2051124 w 8666722"/>
              <a:gd name="connsiteY4" fmla="*/ 0 h 1146211"/>
              <a:gd name="connsiteX5" fmla="*/ 2368904 w 8666722"/>
              <a:gd name="connsiteY5" fmla="*/ 0 h 1146211"/>
              <a:gd name="connsiteX6" fmla="*/ 2686684 w 8666722"/>
              <a:gd name="connsiteY6" fmla="*/ 0 h 1146211"/>
              <a:gd name="connsiteX7" fmla="*/ 3091131 w 8666722"/>
              <a:gd name="connsiteY7" fmla="*/ 0 h 1146211"/>
              <a:gd name="connsiteX8" fmla="*/ 3408911 w 8666722"/>
              <a:gd name="connsiteY8" fmla="*/ 0 h 1146211"/>
              <a:gd name="connsiteX9" fmla="*/ 3813358 w 8666722"/>
              <a:gd name="connsiteY9" fmla="*/ 0 h 1146211"/>
              <a:gd name="connsiteX10" fmla="*/ 4477806 w 8666722"/>
              <a:gd name="connsiteY10" fmla="*/ 0 h 1146211"/>
              <a:gd name="connsiteX11" fmla="*/ 4795586 w 8666722"/>
              <a:gd name="connsiteY11" fmla="*/ 0 h 1146211"/>
              <a:gd name="connsiteX12" fmla="*/ 5373368 w 8666722"/>
              <a:gd name="connsiteY12" fmla="*/ 0 h 1146211"/>
              <a:gd name="connsiteX13" fmla="*/ 5951149 w 8666722"/>
              <a:gd name="connsiteY13" fmla="*/ 0 h 1146211"/>
              <a:gd name="connsiteX14" fmla="*/ 6702265 w 8666722"/>
              <a:gd name="connsiteY14" fmla="*/ 0 h 1146211"/>
              <a:gd name="connsiteX15" fmla="*/ 7280046 w 8666722"/>
              <a:gd name="connsiteY15" fmla="*/ 0 h 1146211"/>
              <a:gd name="connsiteX16" fmla="*/ 8031162 w 8666722"/>
              <a:gd name="connsiteY16" fmla="*/ 0 h 1146211"/>
              <a:gd name="connsiteX17" fmla="*/ 8666722 w 8666722"/>
              <a:gd name="connsiteY17" fmla="*/ 0 h 1146211"/>
              <a:gd name="connsiteX18" fmla="*/ 8666722 w 8666722"/>
              <a:gd name="connsiteY18" fmla="*/ 550181 h 1146211"/>
              <a:gd name="connsiteX19" fmla="*/ 8666722 w 8666722"/>
              <a:gd name="connsiteY19" fmla="*/ 1146211 h 1146211"/>
              <a:gd name="connsiteX20" fmla="*/ 8088941 w 8666722"/>
              <a:gd name="connsiteY20" fmla="*/ 1146211 h 1146211"/>
              <a:gd name="connsiteX21" fmla="*/ 7511159 w 8666722"/>
              <a:gd name="connsiteY21" fmla="*/ 1146211 h 1146211"/>
              <a:gd name="connsiteX22" fmla="*/ 7193379 w 8666722"/>
              <a:gd name="connsiteY22" fmla="*/ 1146211 h 1146211"/>
              <a:gd name="connsiteX23" fmla="*/ 6875599 w 8666722"/>
              <a:gd name="connsiteY23" fmla="*/ 1146211 h 1146211"/>
              <a:gd name="connsiteX24" fmla="*/ 6211151 w 8666722"/>
              <a:gd name="connsiteY24" fmla="*/ 1146211 h 1146211"/>
              <a:gd name="connsiteX25" fmla="*/ 5546702 w 8666722"/>
              <a:gd name="connsiteY25" fmla="*/ 1146211 h 1146211"/>
              <a:gd name="connsiteX26" fmla="*/ 4795586 w 8666722"/>
              <a:gd name="connsiteY26" fmla="*/ 1146211 h 1146211"/>
              <a:gd name="connsiteX27" fmla="*/ 4304472 w 8666722"/>
              <a:gd name="connsiteY27" fmla="*/ 1146211 h 1146211"/>
              <a:gd name="connsiteX28" fmla="*/ 3640023 w 8666722"/>
              <a:gd name="connsiteY28" fmla="*/ 1146211 h 1146211"/>
              <a:gd name="connsiteX29" fmla="*/ 2888907 w 8666722"/>
              <a:gd name="connsiteY29" fmla="*/ 1146211 h 1146211"/>
              <a:gd name="connsiteX30" fmla="*/ 2484460 w 8666722"/>
              <a:gd name="connsiteY30" fmla="*/ 1146211 h 1146211"/>
              <a:gd name="connsiteX31" fmla="*/ 1906679 w 8666722"/>
              <a:gd name="connsiteY31" fmla="*/ 1146211 h 1146211"/>
              <a:gd name="connsiteX32" fmla="*/ 1588899 w 8666722"/>
              <a:gd name="connsiteY32" fmla="*/ 1146211 h 1146211"/>
              <a:gd name="connsiteX33" fmla="*/ 1097785 w 8666722"/>
              <a:gd name="connsiteY33" fmla="*/ 1146211 h 1146211"/>
              <a:gd name="connsiteX34" fmla="*/ 0 w 8666722"/>
              <a:gd name="connsiteY34" fmla="*/ 1146211 h 1146211"/>
              <a:gd name="connsiteX35" fmla="*/ 0 w 8666722"/>
              <a:gd name="connsiteY35" fmla="*/ 573106 h 1146211"/>
              <a:gd name="connsiteX36" fmla="*/ 0 w 8666722"/>
              <a:gd name="connsiteY36" fmla="*/ 0 h 114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66722" h="1146211" fill="none" extrusionOk="0">
                <a:moveTo>
                  <a:pt x="0" y="0"/>
                </a:moveTo>
                <a:cubicBezTo>
                  <a:pt x="142572" y="-23218"/>
                  <a:pt x="428776" y="76030"/>
                  <a:pt x="664449" y="0"/>
                </a:cubicBezTo>
                <a:cubicBezTo>
                  <a:pt x="900122" y="-76030"/>
                  <a:pt x="826730" y="7342"/>
                  <a:pt x="982228" y="0"/>
                </a:cubicBezTo>
                <a:cubicBezTo>
                  <a:pt x="1137726" y="-7342"/>
                  <a:pt x="1499433" y="77985"/>
                  <a:pt x="1646677" y="0"/>
                </a:cubicBezTo>
                <a:cubicBezTo>
                  <a:pt x="1793921" y="-77985"/>
                  <a:pt x="1921815" y="22861"/>
                  <a:pt x="2051124" y="0"/>
                </a:cubicBezTo>
                <a:cubicBezTo>
                  <a:pt x="2180433" y="-22861"/>
                  <a:pt x="2251898" y="25812"/>
                  <a:pt x="2368904" y="0"/>
                </a:cubicBezTo>
                <a:cubicBezTo>
                  <a:pt x="2485910" y="-25812"/>
                  <a:pt x="2613698" y="8386"/>
                  <a:pt x="2686684" y="0"/>
                </a:cubicBezTo>
                <a:cubicBezTo>
                  <a:pt x="2759670" y="-8386"/>
                  <a:pt x="2946275" y="23276"/>
                  <a:pt x="3091131" y="0"/>
                </a:cubicBezTo>
                <a:cubicBezTo>
                  <a:pt x="3235987" y="-23276"/>
                  <a:pt x="3280032" y="2109"/>
                  <a:pt x="3408911" y="0"/>
                </a:cubicBezTo>
                <a:cubicBezTo>
                  <a:pt x="3537790" y="-2109"/>
                  <a:pt x="3626317" y="45003"/>
                  <a:pt x="3813358" y="0"/>
                </a:cubicBezTo>
                <a:cubicBezTo>
                  <a:pt x="4000399" y="-45003"/>
                  <a:pt x="4257335" y="37876"/>
                  <a:pt x="4477806" y="0"/>
                </a:cubicBezTo>
                <a:cubicBezTo>
                  <a:pt x="4698277" y="-37876"/>
                  <a:pt x="4689698" y="1410"/>
                  <a:pt x="4795586" y="0"/>
                </a:cubicBezTo>
                <a:cubicBezTo>
                  <a:pt x="4901474" y="-1410"/>
                  <a:pt x="5087483" y="12997"/>
                  <a:pt x="5373368" y="0"/>
                </a:cubicBezTo>
                <a:cubicBezTo>
                  <a:pt x="5659253" y="-12997"/>
                  <a:pt x="5696361" y="39046"/>
                  <a:pt x="5951149" y="0"/>
                </a:cubicBezTo>
                <a:cubicBezTo>
                  <a:pt x="6205937" y="-39046"/>
                  <a:pt x="6464346" y="73582"/>
                  <a:pt x="6702265" y="0"/>
                </a:cubicBezTo>
                <a:cubicBezTo>
                  <a:pt x="6940184" y="-73582"/>
                  <a:pt x="7101958" y="36571"/>
                  <a:pt x="7280046" y="0"/>
                </a:cubicBezTo>
                <a:cubicBezTo>
                  <a:pt x="7458134" y="-36571"/>
                  <a:pt x="7669852" y="955"/>
                  <a:pt x="8031162" y="0"/>
                </a:cubicBezTo>
                <a:cubicBezTo>
                  <a:pt x="8392472" y="-955"/>
                  <a:pt x="8507923" y="71675"/>
                  <a:pt x="8666722" y="0"/>
                </a:cubicBezTo>
                <a:cubicBezTo>
                  <a:pt x="8689376" y="156553"/>
                  <a:pt x="8632909" y="369897"/>
                  <a:pt x="8666722" y="550181"/>
                </a:cubicBezTo>
                <a:cubicBezTo>
                  <a:pt x="8700535" y="730465"/>
                  <a:pt x="8601508" y="951046"/>
                  <a:pt x="8666722" y="1146211"/>
                </a:cubicBezTo>
                <a:cubicBezTo>
                  <a:pt x="8496890" y="1175301"/>
                  <a:pt x="8319921" y="1120691"/>
                  <a:pt x="8088941" y="1146211"/>
                </a:cubicBezTo>
                <a:cubicBezTo>
                  <a:pt x="7857961" y="1171731"/>
                  <a:pt x="7677234" y="1089083"/>
                  <a:pt x="7511159" y="1146211"/>
                </a:cubicBezTo>
                <a:cubicBezTo>
                  <a:pt x="7345084" y="1203339"/>
                  <a:pt x="7300300" y="1108486"/>
                  <a:pt x="7193379" y="1146211"/>
                </a:cubicBezTo>
                <a:cubicBezTo>
                  <a:pt x="7086458" y="1183936"/>
                  <a:pt x="6964910" y="1124965"/>
                  <a:pt x="6875599" y="1146211"/>
                </a:cubicBezTo>
                <a:cubicBezTo>
                  <a:pt x="6786288" y="1167457"/>
                  <a:pt x="6416996" y="1121140"/>
                  <a:pt x="6211151" y="1146211"/>
                </a:cubicBezTo>
                <a:cubicBezTo>
                  <a:pt x="6005306" y="1171282"/>
                  <a:pt x="5815419" y="1145877"/>
                  <a:pt x="5546702" y="1146211"/>
                </a:cubicBezTo>
                <a:cubicBezTo>
                  <a:pt x="5277985" y="1146545"/>
                  <a:pt x="5146020" y="1079020"/>
                  <a:pt x="4795586" y="1146211"/>
                </a:cubicBezTo>
                <a:cubicBezTo>
                  <a:pt x="4445152" y="1213402"/>
                  <a:pt x="4480473" y="1126232"/>
                  <a:pt x="4304472" y="1146211"/>
                </a:cubicBezTo>
                <a:cubicBezTo>
                  <a:pt x="4128471" y="1166190"/>
                  <a:pt x="3856664" y="1105458"/>
                  <a:pt x="3640023" y="1146211"/>
                </a:cubicBezTo>
                <a:cubicBezTo>
                  <a:pt x="3423382" y="1186964"/>
                  <a:pt x="3130060" y="1078836"/>
                  <a:pt x="2888907" y="1146211"/>
                </a:cubicBezTo>
                <a:cubicBezTo>
                  <a:pt x="2647754" y="1213586"/>
                  <a:pt x="2626498" y="1125325"/>
                  <a:pt x="2484460" y="1146211"/>
                </a:cubicBezTo>
                <a:cubicBezTo>
                  <a:pt x="2342422" y="1167097"/>
                  <a:pt x="2024312" y="1100383"/>
                  <a:pt x="1906679" y="1146211"/>
                </a:cubicBezTo>
                <a:cubicBezTo>
                  <a:pt x="1789046" y="1192039"/>
                  <a:pt x="1711294" y="1141988"/>
                  <a:pt x="1588899" y="1146211"/>
                </a:cubicBezTo>
                <a:cubicBezTo>
                  <a:pt x="1466504" y="1150434"/>
                  <a:pt x="1325653" y="1120354"/>
                  <a:pt x="1097785" y="1146211"/>
                </a:cubicBezTo>
                <a:cubicBezTo>
                  <a:pt x="869917" y="1172068"/>
                  <a:pt x="346123" y="1019480"/>
                  <a:pt x="0" y="1146211"/>
                </a:cubicBezTo>
                <a:cubicBezTo>
                  <a:pt x="-59425" y="876334"/>
                  <a:pt x="45179" y="781139"/>
                  <a:pt x="0" y="573106"/>
                </a:cubicBezTo>
                <a:cubicBezTo>
                  <a:pt x="-45179" y="365074"/>
                  <a:pt x="44359" y="128009"/>
                  <a:pt x="0" y="0"/>
                </a:cubicBezTo>
                <a:close/>
              </a:path>
              <a:path w="8666722" h="1146211" stroke="0" extrusionOk="0">
                <a:moveTo>
                  <a:pt x="0" y="0"/>
                </a:moveTo>
                <a:cubicBezTo>
                  <a:pt x="69386" y="-3136"/>
                  <a:pt x="223662" y="31589"/>
                  <a:pt x="317780" y="0"/>
                </a:cubicBezTo>
                <a:cubicBezTo>
                  <a:pt x="411898" y="-31589"/>
                  <a:pt x="792291" y="19810"/>
                  <a:pt x="982228" y="0"/>
                </a:cubicBezTo>
                <a:cubicBezTo>
                  <a:pt x="1172165" y="-19810"/>
                  <a:pt x="1559654" y="89629"/>
                  <a:pt x="1733344" y="0"/>
                </a:cubicBezTo>
                <a:cubicBezTo>
                  <a:pt x="1907034" y="-89629"/>
                  <a:pt x="2264412" y="35301"/>
                  <a:pt x="2484460" y="0"/>
                </a:cubicBezTo>
                <a:cubicBezTo>
                  <a:pt x="2704508" y="-35301"/>
                  <a:pt x="2980024" y="8126"/>
                  <a:pt x="3148909" y="0"/>
                </a:cubicBezTo>
                <a:cubicBezTo>
                  <a:pt x="3317794" y="-8126"/>
                  <a:pt x="3506505" y="34432"/>
                  <a:pt x="3726690" y="0"/>
                </a:cubicBezTo>
                <a:cubicBezTo>
                  <a:pt x="3946875" y="-34432"/>
                  <a:pt x="4013145" y="47649"/>
                  <a:pt x="4217805" y="0"/>
                </a:cubicBezTo>
                <a:cubicBezTo>
                  <a:pt x="4422465" y="-47649"/>
                  <a:pt x="4578558" y="30920"/>
                  <a:pt x="4882253" y="0"/>
                </a:cubicBezTo>
                <a:cubicBezTo>
                  <a:pt x="5185948" y="-30920"/>
                  <a:pt x="5412182" y="26852"/>
                  <a:pt x="5633369" y="0"/>
                </a:cubicBezTo>
                <a:cubicBezTo>
                  <a:pt x="5854556" y="-26852"/>
                  <a:pt x="6020100" y="26377"/>
                  <a:pt x="6211151" y="0"/>
                </a:cubicBezTo>
                <a:cubicBezTo>
                  <a:pt x="6402202" y="-26377"/>
                  <a:pt x="6552848" y="16243"/>
                  <a:pt x="6702265" y="0"/>
                </a:cubicBezTo>
                <a:cubicBezTo>
                  <a:pt x="6851682" y="-16243"/>
                  <a:pt x="7007083" y="28105"/>
                  <a:pt x="7193379" y="0"/>
                </a:cubicBezTo>
                <a:cubicBezTo>
                  <a:pt x="7379675" y="-28105"/>
                  <a:pt x="7501349" y="21959"/>
                  <a:pt x="7684494" y="0"/>
                </a:cubicBezTo>
                <a:cubicBezTo>
                  <a:pt x="7867640" y="-21959"/>
                  <a:pt x="8389792" y="56913"/>
                  <a:pt x="8666722" y="0"/>
                </a:cubicBezTo>
                <a:cubicBezTo>
                  <a:pt x="8732428" y="231032"/>
                  <a:pt x="8614741" y="337171"/>
                  <a:pt x="8666722" y="550181"/>
                </a:cubicBezTo>
                <a:cubicBezTo>
                  <a:pt x="8718703" y="763191"/>
                  <a:pt x="8635809" y="954020"/>
                  <a:pt x="8666722" y="1146211"/>
                </a:cubicBezTo>
                <a:cubicBezTo>
                  <a:pt x="8441709" y="1199914"/>
                  <a:pt x="8351898" y="1098129"/>
                  <a:pt x="8175608" y="1146211"/>
                </a:cubicBezTo>
                <a:cubicBezTo>
                  <a:pt x="7999318" y="1194293"/>
                  <a:pt x="7784024" y="1073420"/>
                  <a:pt x="7424492" y="1146211"/>
                </a:cubicBezTo>
                <a:cubicBezTo>
                  <a:pt x="7064960" y="1219002"/>
                  <a:pt x="7252286" y="1128624"/>
                  <a:pt x="7106712" y="1146211"/>
                </a:cubicBezTo>
                <a:cubicBezTo>
                  <a:pt x="6961138" y="1163798"/>
                  <a:pt x="6665936" y="1086623"/>
                  <a:pt x="6528931" y="1146211"/>
                </a:cubicBezTo>
                <a:cubicBezTo>
                  <a:pt x="6391926" y="1205799"/>
                  <a:pt x="5997636" y="1141766"/>
                  <a:pt x="5864482" y="1146211"/>
                </a:cubicBezTo>
                <a:cubicBezTo>
                  <a:pt x="5731328" y="1150656"/>
                  <a:pt x="5614737" y="1132156"/>
                  <a:pt x="5460035" y="1146211"/>
                </a:cubicBezTo>
                <a:cubicBezTo>
                  <a:pt x="5305333" y="1160266"/>
                  <a:pt x="5059982" y="1115097"/>
                  <a:pt x="4708919" y="1146211"/>
                </a:cubicBezTo>
                <a:cubicBezTo>
                  <a:pt x="4357856" y="1177325"/>
                  <a:pt x="4339329" y="1107020"/>
                  <a:pt x="4217805" y="1146211"/>
                </a:cubicBezTo>
                <a:cubicBezTo>
                  <a:pt x="4096281" y="1185402"/>
                  <a:pt x="3828374" y="1092645"/>
                  <a:pt x="3726690" y="1146211"/>
                </a:cubicBezTo>
                <a:cubicBezTo>
                  <a:pt x="3625007" y="1199777"/>
                  <a:pt x="3178850" y="1066043"/>
                  <a:pt x="2975575" y="1146211"/>
                </a:cubicBezTo>
                <a:cubicBezTo>
                  <a:pt x="2772301" y="1226379"/>
                  <a:pt x="2773907" y="1128668"/>
                  <a:pt x="2657795" y="1146211"/>
                </a:cubicBezTo>
                <a:cubicBezTo>
                  <a:pt x="2541683" y="1163754"/>
                  <a:pt x="2423564" y="1123297"/>
                  <a:pt x="2253348" y="1146211"/>
                </a:cubicBezTo>
                <a:cubicBezTo>
                  <a:pt x="2083132" y="1169125"/>
                  <a:pt x="1816281" y="1069549"/>
                  <a:pt x="1588899" y="1146211"/>
                </a:cubicBezTo>
                <a:cubicBezTo>
                  <a:pt x="1361517" y="1222873"/>
                  <a:pt x="1203859" y="1077630"/>
                  <a:pt x="837783" y="1146211"/>
                </a:cubicBezTo>
                <a:cubicBezTo>
                  <a:pt x="471707" y="1214792"/>
                  <a:pt x="202359" y="1090492"/>
                  <a:pt x="0" y="1146211"/>
                </a:cubicBezTo>
                <a:cubicBezTo>
                  <a:pt x="-10779" y="987833"/>
                  <a:pt x="60867" y="810872"/>
                  <a:pt x="0" y="561643"/>
                </a:cubicBezTo>
                <a:cubicBezTo>
                  <a:pt x="-60867" y="312414"/>
                  <a:pt x="38627" y="200104"/>
                  <a:pt x="0" y="0"/>
                </a:cubicBezTo>
                <a:close/>
              </a:path>
            </a:pathLst>
          </a:custGeom>
          <a:solidFill>
            <a:schemeClr val="accent1">
              <a:lumMod val="20000"/>
              <a:lumOff val="80000"/>
            </a:schemeClr>
          </a:solidFill>
          <a:ln>
            <a:solidFill>
              <a:schemeClr val="tx1"/>
            </a:solidFill>
            <a:extLst>
              <a:ext uri="{C807C97D-BFC1-408E-A445-0C87EB9F89A2}">
                <ask:lineSketchStyleProps xmlns="" xmlns:ask="http://schemas.microsoft.com/office/drawing/2018/sketchyshapes" sd="3877546823">
                  <a:prstGeom prst="rect">
                    <a:avLst/>
                  </a:prstGeom>
                  <ask:type>
                    <ask:lineSketchScribble/>
                  </ask:type>
                </ask:lineSketchStyleProps>
              </a:ext>
            </a:extLst>
          </a:ln>
        </p:spPr>
        <p:txBody>
          <a:bodyPr wrap="square">
            <a:spAutoFit/>
          </a:bodyPr>
          <a:lstStyle/>
          <a:p>
            <a:pPr marL="457200" marR="719455" algn="just">
              <a:lnSpc>
                <a:spcPct val="107000"/>
              </a:lnSpc>
              <a:spcAft>
                <a:spcPts val="0"/>
              </a:spcAft>
            </a:pPr>
            <a:r>
              <a:rPr lang="en-GB" sz="1600" i="1" dirty="0" smtClean="0">
                <a:latin typeface="Calibri" panose="020F0502020204030204" pitchFamily="34" charset="0"/>
                <a:ea typeface="Times New Roman" panose="02020603050405020304" pitchFamily="18" charset="0"/>
                <a:cs typeface="Calibri" panose="020F0502020204030204" pitchFamily="34" charset="0"/>
              </a:rPr>
              <a:t>We need more mental </a:t>
            </a:r>
            <a:r>
              <a:rPr lang="en-GB" sz="1600" i="1" dirty="0">
                <a:latin typeface="Calibri" panose="020F0502020204030204" pitchFamily="34" charset="0"/>
                <a:ea typeface="Times New Roman" panose="02020603050405020304" pitchFamily="18" charset="0"/>
                <a:cs typeface="Calibri" panose="020F0502020204030204" pitchFamily="34" charset="0"/>
              </a:rPr>
              <a:t>support for those </a:t>
            </a:r>
            <a:r>
              <a:rPr lang="en-GB" sz="1600" i="1" dirty="0" smtClean="0">
                <a:latin typeface="Calibri" panose="020F0502020204030204" pitchFamily="34" charset="0"/>
                <a:ea typeface="Times New Roman" panose="02020603050405020304" pitchFamily="18" charset="0"/>
                <a:cs typeface="Calibri" panose="020F0502020204030204" pitchFamily="34" charset="0"/>
              </a:rPr>
              <a:t>BAME people who </a:t>
            </a:r>
            <a:r>
              <a:rPr lang="en-GB" sz="1600" i="1" dirty="0">
                <a:latin typeface="Calibri" panose="020F0502020204030204" pitchFamily="34" charset="0"/>
                <a:ea typeface="Times New Roman" panose="02020603050405020304" pitchFamily="18" charset="0"/>
                <a:cs typeface="Calibri" panose="020F0502020204030204" pitchFamily="34" charset="0"/>
              </a:rPr>
              <a:t>don’t have </a:t>
            </a:r>
            <a:r>
              <a:rPr lang="en-GB" sz="1600" i="1" dirty="0" smtClean="0">
                <a:latin typeface="Calibri" panose="020F0502020204030204" pitchFamily="34" charset="0"/>
                <a:ea typeface="Times New Roman" panose="02020603050405020304" pitchFamily="18" charset="0"/>
                <a:cs typeface="Calibri" panose="020F0502020204030204" pitchFamily="34" charset="0"/>
              </a:rPr>
              <a:t>much family </a:t>
            </a:r>
            <a:r>
              <a:rPr lang="en-GB" sz="1600" i="1" dirty="0">
                <a:latin typeface="Calibri" panose="020F0502020204030204" pitchFamily="34" charset="0"/>
                <a:ea typeface="Times New Roman" panose="02020603050405020304" pitchFamily="18" charset="0"/>
                <a:cs typeface="Calibri" panose="020F0502020204030204" pitchFamily="34" charset="0"/>
              </a:rPr>
              <a:t>and friends. Support groups, chat groups, online network support </a:t>
            </a:r>
            <a:r>
              <a:rPr lang="en-GB" sz="1600" i="1" dirty="0" smtClean="0">
                <a:latin typeface="Calibri" panose="020F0502020204030204" pitchFamily="34" charset="0"/>
                <a:ea typeface="Times New Roman" panose="02020603050405020304" pitchFamily="18" charset="0"/>
                <a:cs typeface="Calibri" panose="020F0502020204030204" pitchFamily="34" charset="0"/>
              </a:rPr>
              <a:t>group in different languages, mum’s </a:t>
            </a:r>
            <a:r>
              <a:rPr lang="en-GB" sz="1600" i="1" dirty="0">
                <a:latin typeface="Calibri" panose="020F0502020204030204" pitchFamily="34" charset="0"/>
                <a:ea typeface="Times New Roman" panose="02020603050405020304" pitchFamily="18" charset="0"/>
                <a:cs typeface="Calibri" panose="020F0502020204030204" pitchFamily="34" charset="0"/>
              </a:rPr>
              <a:t>forum. A platform where anyone can go to with any issues however big or small</a:t>
            </a:r>
            <a:r>
              <a:rPr lang="en-GB" sz="1600" i="1" dirty="0" smtClean="0">
                <a:latin typeface="Calibri" panose="020F0502020204030204" pitchFamily="34" charset="0"/>
                <a:ea typeface="Times New Roman" panose="02020603050405020304" pitchFamily="18" charset="0"/>
                <a:cs typeface="Calibri" panose="020F0502020204030204" pitchFamily="34" charset="0"/>
              </a:rPr>
              <a:t>. </a:t>
            </a:r>
          </a:p>
          <a:p>
            <a:pPr marL="457200" marR="719455" algn="just">
              <a:lnSpc>
                <a:spcPct val="107000"/>
              </a:lnSpc>
              <a:spcAft>
                <a:spcPts val="0"/>
              </a:spcAft>
            </a:pPr>
            <a:r>
              <a:rPr lang="en-GB" sz="1600" b="1" dirty="0" smtClean="0">
                <a:latin typeface="Calibri" panose="020F0502020204030204" pitchFamily="34" charset="0"/>
                <a:ea typeface="Times New Roman" panose="02020603050405020304" pitchFamily="18" charset="0"/>
                <a:cs typeface="Calibri" panose="020F0502020204030204" pitchFamily="34" charset="0"/>
              </a:rPr>
              <a:t>Interviewee </a:t>
            </a:r>
            <a:r>
              <a:rPr lang="en-GB" sz="1600" b="1" dirty="0">
                <a:latin typeface="Calibri" panose="020F0502020204030204" pitchFamily="34" charset="0"/>
                <a:ea typeface="Times New Roman" panose="02020603050405020304" pitchFamily="18" charset="0"/>
                <a:cs typeface="Calibri" panose="020F0502020204030204" pitchFamily="34" charset="0"/>
              </a:rPr>
              <a:t>160, woman of Arab heritage </a:t>
            </a:r>
            <a:endParaRPr lang="en-GB" sz="1600" dirty="0">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4"/>
          </p:nvPr>
        </p:nvSpPr>
        <p:spPr>
          <a:xfrm>
            <a:off x="9448800" y="6400309"/>
            <a:ext cx="2743200" cy="365125"/>
          </a:xfrm>
        </p:spPr>
        <p:txBody>
          <a:bodyPr/>
          <a:lstStyle/>
          <a:p>
            <a:fld id="{F7EA6163-A48B-4960-BC30-F1706253BDE6}" type="slidenum">
              <a:rPr lang="en-GB" smtClean="0"/>
              <a:pPr/>
              <a:t>12</a:t>
            </a:fld>
            <a:endParaRPr lang="en-GB" dirty="0"/>
          </a:p>
        </p:txBody>
      </p:sp>
    </p:spTree>
    <p:extLst>
      <p:ext uri="{BB962C8B-B14F-4D97-AF65-F5344CB8AC3E}">
        <p14:creationId xmlns:p14="http://schemas.microsoft.com/office/powerpoint/2010/main" val="4152687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Next </a:t>
            </a:r>
            <a:r>
              <a:rPr lang="en-GB" dirty="0"/>
              <a:t>steps </a:t>
            </a:r>
          </a:p>
        </p:txBody>
      </p:sp>
      <p:sp>
        <p:nvSpPr>
          <p:cNvPr id="3" name="Content Placeholder 2"/>
          <p:cNvSpPr>
            <a:spLocks noGrp="1"/>
          </p:cNvSpPr>
          <p:nvPr>
            <p:ph idx="1"/>
          </p:nvPr>
        </p:nvSpPr>
        <p:spPr>
          <a:xfrm>
            <a:off x="718457" y="1272323"/>
            <a:ext cx="11101010" cy="5134807"/>
          </a:xfrm>
        </p:spPr>
        <p:txBody>
          <a:bodyPr vert="horz" lIns="91440" tIns="45720" rIns="91440" bIns="45720" rtlCol="0" anchor="t">
            <a:noAutofit/>
          </a:bodyPr>
          <a:lstStyle/>
          <a:p>
            <a:pPr>
              <a:lnSpc>
                <a:spcPct val="100000"/>
              </a:lnSpc>
              <a:spcBef>
                <a:spcPts val="0"/>
              </a:spcBef>
            </a:pPr>
            <a:r>
              <a:rPr lang="en-GB" sz="1600" dirty="0"/>
              <a:t>Review the IAPT positive practice guides for BAME service users and older people provide guidance on how to provide care in a way that is more culturally sensitive and </a:t>
            </a:r>
            <a:r>
              <a:rPr lang="en-GB" sz="1600" dirty="0" smtClean="0"/>
              <a:t>accessible</a:t>
            </a:r>
          </a:p>
          <a:p>
            <a:pPr>
              <a:lnSpc>
                <a:spcPct val="100000"/>
              </a:lnSpc>
              <a:spcBef>
                <a:spcPts val="0"/>
              </a:spcBef>
            </a:pPr>
            <a:r>
              <a:rPr lang="en-GB" sz="1600" dirty="0">
                <a:ea typeface="Calibri" panose="020F0502020204030204" pitchFamily="34" charset="0"/>
              </a:rPr>
              <a:t> </a:t>
            </a:r>
            <a:r>
              <a:rPr lang="en-GB" sz="1600" dirty="0"/>
              <a:t>Patient and Carers Race Equality Framework (PCREF) developed and used to support mental health services to improve BAME experiences of </a:t>
            </a:r>
            <a:r>
              <a:rPr lang="en-GB" sz="1600" dirty="0" smtClean="0"/>
              <a:t>care - Early </a:t>
            </a:r>
            <a:r>
              <a:rPr lang="en-GB" sz="1600" dirty="0"/>
              <a:t>examples of positive practice in improving BAME experience in mental health settings identified and shared wherever possible </a:t>
            </a:r>
            <a:endParaRPr lang="en-GB" sz="1600" dirty="0" smtClean="0"/>
          </a:p>
          <a:p>
            <a:pPr>
              <a:lnSpc>
                <a:spcPct val="100000"/>
              </a:lnSpc>
              <a:spcBef>
                <a:spcPts val="0"/>
              </a:spcBef>
            </a:pPr>
            <a:r>
              <a:rPr lang="en-GB" sz="1600" dirty="0" smtClean="0">
                <a:ea typeface="Calibri" panose="020F0502020204030204" pitchFamily="34" charset="0"/>
              </a:rPr>
              <a:t>Join or collaborate with relevant </a:t>
            </a:r>
            <a:r>
              <a:rPr lang="en-GB" sz="1600" dirty="0" smtClean="0"/>
              <a:t>subgroups </a:t>
            </a:r>
            <a:r>
              <a:rPr lang="en-GB" sz="1600" dirty="0"/>
              <a:t>established to support PCREF and the Advancing Mental Health Equalities Taskforce </a:t>
            </a:r>
            <a:r>
              <a:rPr lang="en-GB" sz="1600" dirty="0" smtClean="0"/>
              <a:t>established</a:t>
            </a:r>
            <a:endParaRPr lang="en-GB" sz="1600" dirty="0">
              <a:ea typeface="Calibri" panose="020F0502020204030204" pitchFamily="34" charset="0"/>
            </a:endParaRPr>
          </a:p>
          <a:p>
            <a:pPr>
              <a:lnSpc>
                <a:spcPct val="100000"/>
              </a:lnSpc>
              <a:spcBef>
                <a:spcPts val="0"/>
              </a:spcBef>
            </a:pPr>
            <a:r>
              <a:rPr lang="en-GB" sz="1600" dirty="0" smtClean="0">
                <a:ea typeface="Calibri" panose="020F0502020204030204" pitchFamily="34" charset="0"/>
              </a:rPr>
              <a:t>Further </a:t>
            </a:r>
            <a:r>
              <a:rPr lang="en-GB" sz="1600" dirty="0">
                <a:ea typeface="Calibri" panose="020F0502020204030204" pitchFamily="34" charset="0"/>
              </a:rPr>
              <a:t>BAME Community Engagement </a:t>
            </a:r>
            <a:r>
              <a:rPr lang="en-GB" sz="1600" dirty="0" smtClean="0">
                <a:ea typeface="Calibri" panose="020F0502020204030204" pitchFamily="34" charset="0"/>
              </a:rPr>
              <a:t>to co-develop our action plans to advancing </a:t>
            </a:r>
            <a:r>
              <a:rPr lang="en-GB" sz="1600" dirty="0">
                <a:ea typeface="Calibri" panose="020F0502020204030204" pitchFamily="34" charset="0"/>
              </a:rPr>
              <a:t>Mental </a:t>
            </a:r>
            <a:r>
              <a:rPr lang="en-GB" sz="1600" dirty="0" smtClean="0">
                <a:ea typeface="Calibri" panose="020F0502020204030204" pitchFamily="34" charset="0"/>
              </a:rPr>
              <a:t>Health equalities – Access to Mental Health and Wellbeing Services Sussex Public Involvement Webinar being planned for January 2021</a:t>
            </a:r>
            <a:endParaRPr lang="en-GB" sz="1600" dirty="0">
              <a:ea typeface="Calibri" panose="020F0502020204030204" pitchFamily="34" charset="0"/>
            </a:endParaRPr>
          </a:p>
          <a:p>
            <a:pPr>
              <a:lnSpc>
                <a:spcPct val="100000"/>
              </a:lnSpc>
              <a:spcBef>
                <a:spcPts val="0"/>
              </a:spcBef>
            </a:pPr>
            <a:r>
              <a:rPr lang="en-GB" sz="1600" dirty="0" smtClean="0">
                <a:ea typeface="Calibri" panose="020F0502020204030204" pitchFamily="34" charset="0"/>
              </a:rPr>
              <a:t>BAME health and mental </a:t>
            </a:r>
            <a:r>
              <a:rPr lang="en-GB" sz="1600" dirty="0">
                <a:ea typeface="Calibri" panose="020F0502020204030204" pitchFamily="34" charset="0"/>
              </a:rPr>
              <a:t>health </a:t>
            </a:r>
            <a:r>
              <a:rPr lang="en-GB" sz="1600" dirty="0" smtClean="0">
                <a:ea typeface="Calibri" panose="020F0502020204030204" pitchFamily="34" charset="0"/>
              </a:rPr>
              <a:t>equalities </a:t>
            </a:r>
            <a:r>
              <a:rPr lang="en-GB" sz="1600" dirty="0">
                <a:ea typeface="Calibri" panose="020F0502020204030204" pitchFamily="34" charset="0"/>
              </a:rPr>
              <a:t>promotion project e.g. using volunteer </a:t>
            </a:r>
            <a:r>
              <a:rPr lang="en-GB" sz="1600" dirty="0" smtClean="0">
                <a:ea typeface="Calibri" panose="020F0502020204030204" pitchFamily="34" charset="0"/>
              </a:rPr>
              <a:t>linguists and community ambassadors to </a:t>
            </a:r>
            <a:r>
              <a:rPr lang="en-GB" sz="1600" dirty="0">
                <a:ea typeface="Calibri" panose="020F0502020204030204" pitchFamily="34" charset="0"/>
              </a:rPr>
              <a:t>improve access to health/mental health services </a:t>
            </a:r>
            <a:endParaRPr lang="en-GB" sz="1600" dirty="0" smtClean="0">
              <a:ea typeface="Calibri" panose="020F0502020204030204" pitchFamily="34" charset="0"/>
            </a:endParaRPr>
          </a:p>
          <a:p>
            <a:pPr>
              <a:lnSpc>
                <a:spcPct val="100000"/>
              </a:lnSpc>
              <a:spcBef>
                <a:spcPts val="0"/>
              </a:spcBef>
            </a:pPr>
            <a:r>
              <a:rPr lang="en-GB" sz="1600" dirty="0" smtClean="0">
                <a:ea typeface="Calibri" panose="020F0502020204030204" pitchFamily="34" charset="0"/>
              </a:rPr>
              <a:t>Working within the People Committee and within the priorities of the Sussex People plan to assess 2020 Workforce Race Equality Standards (WRES) data and support actions to enable a more </a:t>
            </a:r>
            <a:r>
              <a:rPr lang="en-GB" sz="1600" dirty="0" smtClean="0"/>
              <a:t>diverse </a:t>
            </a:r>
            <a:r>
              <a:rPr lang="en-GB" sz="1600" dirty="0"/>
              <a:t>and representative workforce at all levels of the system, </a:t>
            </a:r>
            <a:r>
              <a:rPr lang="en-GB" sz="1600" dirty="0" smtClean="0"/>
              <a:t>which </a:t>
            </a:r>
            <a:r>
              <a:rPr lang="en-GB" sz="1600" dirty="0"/>
              <a:t>is equipped with the skills and capabilities it needs to advance </a:t>
            </a:r>
            <a:r>
              <a:rPr lang="en-GB" sz="1600" dirty="0" smtClean="0"/>
              <a:t>health and mental </a:t>
            </a:r>
            <a:r>
              <a:rPr lang="en-GB" sz="1600" dirty="0"/>
              <a:t>health equalities, is fundamental to achieving long-term change. </a:t>
            </a:r>
            <a:endParaRPr lang="en-GB" sz="1600" dirty="0" smtClean="0">
              <a:ea typeface="Calibri" panose="020F0502020204030204" pitchFamily="34" charset="0"/>
            </a:endParaRPr>
          </a:p>
          <a:p>
            <a:pPr>
              <a:lnSpc>
                <a:spcPct val="100000"/>
              </a:lnSpc>
              <a:spcBef>
                <a:spcPts val="0"/>
              </a:spcBef>
            </a:pPr>
            <a:r>
              <a:rPr lang="en-GB" sz="1600" dirty="0" smtClean="0">
                <a:ea typeface="Calibri" panose="020F0502020204030204" pitchFamily="34" charset="0"/>
              </a:rPr>
              <a:t>Turning the Tide Oversight Board being established to monitor improvements against reducing racial and health inequalities </a:t>
            </a:r>
          </a:p>
          <a:p>
            <a:pPr>
              <a:lnSpc>
                <a:spcPct val="100000"/>
              </a:lnSpc>
              <a:spcBef>
                <a:spcPts val="0"/>
              </a:spcBef>
            </a:pPr>
            <a:r>
              <a:rPr lang="en-GB" sz="1600" dirty="0" smtClean="0">
                <a:ea typeface="Calibri" panose="020F0502020204030204" pitchFamily="34" charset="0"/>
              </a:rPr>
              <a:t>BAME System Dashboard </a:t>
            </a:r>
          </a:p>
          <a:p>
            <a:pPr>
              <a:lnSpc>
                <a:spcPct val="100000"/>
              </a:lnSpc>
              <a:spcBef>
                <a:spcPts val="0"/>
              </a:spcBef>
            </a:pPr>
            <a:r>
              <a:rPr lang="en-GB" sz="1600" dirty="0" smtClean="0">
                <a:ea typeface="Calibri" panose="020F0502020204030204" pitchFamily="34" charset="0"/>
              </a:rPr>
              <a:t>BAME Population Needs Assessment</a:t>
            </a:r>
          </a:p>
        </p:txBody>
      </p:sp>
      <p:sp>
        <p:nvSpPr>
          <p:cNvPr id="4" name="Slide Number Placeholder 3"/>
          <p:cNvSpPr>
            <a:spLocks noGrp="1"/>
          </p:cNvSpPr>
          <p:nvPr>
            <p:ph type="sldNum" sz="quarter" idx="4"/>
          </p:nvPr>
        </p:nvSpPr>
        <p:spPr/>
        <p:txBody>
          <a:bodyPr/>
          <a:lstStyle/>
          <a:p>
            <a:fld id="{F7EA6163-A48B-4960-BC30-F1706253BDE6}" type="slidenum">
              <a:rPr lang="en-GB" smtClean="0"/>
              <a:pPr/>
              <a:t>13</a:t>
            </a:fld>
            <a:endParaRPr lang="en-GB" dirty="0"/>
          </a:p>
        </p:txBody>
      </p:sp>
    </p:spTree>
    <p:extLst>
      <p:ext uri="{BB962C8B-B14F-4D97-AF65-F5344CB8AC3E}">
        <p14:creationId xmlns:p14="http://schemas.microsoft.com/office/powerpoint/2010/main" val="3822464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a:cs typeface="Arial"/>
              </a:rPr>
              <a:t>Executive Summary</a:t>
            </a:r>
            <a:endParaRPr lang="en-GB" dirty="0"/>
          </a:p>
        </p:txBody>
      </p:sp>
      <p:sp>
        <p:nvSpPr>
          <p:cNvPr id="5" name="Content Placeholder 4"/>
          <p:cNvSpPr>
            <a:spLocks noGrp="1"/>
          </p:cNvSpPr>
          <p:nvPr>
            <p:ph idx="1"/>
          </p:nvPr>
        </p:nvSpPr>
        <p:spPr>
          <a:xfrm>
            <a:off x="838200" y="1253555"/>
            <a:ext cx="10515600" cy="4927514"/>
          </a:xfrm>
        </p:spPr>
        <p:txBody>
          <a:bodyPr>
            <a:normAutofit/>
          </a:bodyPr>
          <a:lstStyle/>
          <a:p>
            <a:pPr marL="0" indent="0">
              <a:lnSpc>
                <a:spcPct val="100000"/>
              </a:lnSpc>
              <a:spcBef>
                <a:spcPts val="0"/>
              </a:spcBef>
              <a:buNone/>
              <a:defRPr/>
            </a:pPr>
            <a:r>
              <a:rPr lang="en-GB" sz="1600" dirty="0">
                <a:solidFill>
                  <a:prstClr val="black"/>
                </a:solidFill>
              </a:rPr>
              <a:t>The Sussex Covid-19 Black, Asian and Minority Ethnic (B.A.M.E) Disparity Programme was established by Sussex Health and Care Partnership (SHCP) in May 2020 in response to the disproportionate impact of the COVID-19 pandemic on people from B.A.M.E communities. The programme is based on national/regional guidance and has now extended the strategic scope to addressing longstanding health and race inequalities across Sussex linked to other wider determinants of health for staff and communities.</a:t>
            </a:r>
          </a:p>
          <a:p>
            <a:pPr marL="0" indent="0">
              <a:buNone/>
            </a:pPr>
            <a:endParaRPr lang="en-US" sz="1600" dirty="0">
              <a:solidFill>
                <a:prstClr val="black"/>
              </a:solidFill>
            </a:endParaRPr>
          </a:p>
          <a:p>
            <a:pPr marL="0" indent="0">
              <a:buNone/>
            </a:pPr>
            <a:r>
              <a:rPr lang="en-GB" sz="1600" b="1" dirty="0" smtClean="0">
                <a:latin typeface="Arial"/>
                <a:cs typeface="Arial"/>
              </a:rPr>
              <a:t>5 </a:t>
            </a:r>
            <a:r>
              <a:rPr lang="en-GB" sz="1600" b="1" dirty="0">
                <a:latin typeface="Arial"/>
                <a:cs typeface="Arial"/>
              </a:rPr>
              <a:t>strategic themes</a:t>
            </a:r>
            <a:endParaRPr lang="en-GB" sz="1600" dirty="0"/>
          </a:p>
          <a:p>
            <a:r>
              <a:rPr lang="en-GB" sz="1600" dirty="0" smtClean="0">
                <a:latin typeface="Arial"/>
                <a:cs typeface="Arial"/>
              </a:rPr>
              <a:t>Increase equality in how </a:t>
            </a:r>
            <a:r>
              <a:rPr lang="en-GB" sz="1600" dirty="0">
                <a:latin typeface="Arial"/>
                <a:cs typeface="Arial"/>
              </a:rPr>
              <a:t>we </a:t>
            </a:r>
            <a:r>
              <a:rPr lang="en-GB" sz="1600" dirty="0" smtClean="0">
                <a:latin typeface="Arial"/>
                <a:cs typeface="Arial"/>
              </a:rPr>
              <a:t>commission and deliver services  </a:t>
            </a:r>
          </a:p>
          <a:p>
            <a:r>
              <a:rPr lang="en-GB" sz="1600" dirty="0" smtClean="0">
                <a:latin typeface="Arial"/>
                <a:cs typeface="Arial"/>
              </a:rPr>
              <a:t>BAME </a:t>
            </a:r>
            <a:r>
              <a:rPr lang="en-GB" sz="1600" dirty="0">
                <a:latin typeface="Arial"/>
                <a:cs typeface="Arial"/>
              </a:rPr>
              <a:t>seat at the table: systems, comms, interventions, delivery, KPIs</a:t>
            </a:r>
          </a:p>
          <a:p>
            <a:r>
              <a:rPr lang="en-GB" sz="1600" dirty="0">
                <a:latin typeface="Arial"/>
                <a:cs typeface="Arial"/>
              </a:rPr>
              <a:t>Understand intersectionality: protected characteristics </a:t>
            </a:r>
            <a:r>
              <a:rPr lang="en-GB" sz="1600" dirty="0" smtClean="0">
                <a:latin typeface="Arial"/>
                <a:cs typeface="Arial"/>
              </a:rPr>
              <a:t>and impact </a:t>
            </a:r>
            <a:r>
              <a:rPr lang="en-GB" sz="1600" dirty="0">
                <a:latin typeface="Arial"/>
                <a:cs typeface="Arial"/>
              </a:rPr>
              <a:t>on </a:t>
            </a:r>
            <a:r>
              <a:rPr lang="en-GB" sz="1600" dirty="0" smtClean="0">
                <a:latin typeface="Arial"/>
                <a:cs typeface="Arial"/>
              </a:rPr>
              <a:t>health and care outcomes</a:t>
            </a:r>
            <a:endParaRPr lang="en-GB" sz="1600" dirty="0">
              <a:latin typeface="Arial"/>
              <a:cs typeface="Arial"/>
            </a:endParaRPr>
          </a:p>
          <a:p>
            <a:r>
              <a:rPr lang="en-GB" sz="1600" dirty="0">
                <a:latin typeface="Arial"/>
                <a:cs typeface="Arial"/>
              </a:rPr>
              <a:t>Share best practice across teams, organisations and systems</a:t>
            </a:r>
          </a:p>
          <a:p>
            <a:r>
              <a:rPr lang="en-GB" sz="1600" dirty="0">
                <a:latin typeface="Arial"/>
                <a:cs typeface="Arial"/>
              </a:rPr>
              <a:t>Transformational change </a:t>
            </a:r>
            <a:r>
              <a:rPr lang="en-GB" sz="1600" dirty="0" smtClean="0">
                <a:latin typeface="Arial"/>
                <a:cs typeface="Arial"/>
              </a:rPr>
              <a:t>to reduce racial and health inequalities</a:t>
            </a:r>
          </a:p>
          <a:p>
            <a:endParaRPr lang="en-GB" sz="1600" dirty="0">
              <a:latin typeface="Arial"/>
              <a:cs typeface="Arial"/>
            </a:endParaRPr>
          </a:p>
          <a:p>
            <a:pPr marL="0" indent="0">
              <a:buNone/>
            </a:pPr>
            <a:r>
              <a:rPr lang="en-GB" sz="1600" b="1" dirty="0">
                <a:latin typeface="Arial"/>
                <a:cs typeface="Arial"/>
              </a:rPr>
              <a:t> </a:t>
            </a:r>
            <a:r>
              <a:rPr lang="en-GB" sz="1600" b="1" dirty="0" smtClean="0">
                <a:latin typeface="Arial"/>
                <a:cs typeface="Arial"/>
              </a:rPr>
              <a:t>3 Programme Workstreams</a:t>
            </a:r>
            <a:endParaRPr lang="en-GB" sz="1600" b="1" dirty="0"/>
          </a:p>
          <a:p>
            <a:r>
              <a:rPr lang="en-GB" sz="1600" dirty="0">
                <a:latin typeface="Arial"/>
                <a:cs typeface="Arial"/>
              </a:rPr>
              <a:t>Population, Workforce and </a:t>
            </a:r>
            <a:r>
              <a:rPr lang="en-GB" sz="1600" dirty="0" smtClean="0">
                <a:latin typeface="Arial"/>
                <a:cs typeface="Arial"/>
              </a:rPr>
              <a:t>Communication and </a:t>
            </a:r>
            <a:r>
              <a:rPr lang="en-GB" sz="1600" dirty="0">
                <a:latin typeface="Arial"/>
                <a:cs typeface="Arial"/>
              </a:rPr>
              <a:t>Engagement. </a:t>
            </a:r>
            <a:endParaRPr lang="en-GB" sz="1600" dirty="0"/>
          </a:p>
          <a:p>
            <a:endParaRPr lang="en-GB" sz="1600" dirty="0"/>
          </a:p>
        </p:txBody>
      </p:sp>
      <p:sp>
        <p:nvSpPr>
          <p:cNvPr id="2" name="Slide Number Placeholder 1"/>
          <p:cNvSpPr>
            <a:spLocks noGrp="1"/>
          </p:cNvSpPr>
          <p:nvPr>
            <p:ph type="sldNum" sz="quarter" idx="4"/>
          </p:nvPr>
        </p:nvSpPr>
        <p:spPr/>
        <p:txBody>
          <a:bodyPr/>
          <a:lstStyle/>
          <a:p>
            <a:fld id="{F7EA6163-A48B-4960-BC30-F1706253BDE6}" type="slidenum">
              <a:rPr lang="en-GB" smtClean="0"/>
              <a:pPr/>
              <a:t>2</a:t>
            </a:fld>
            <a:endParaRPr lang="en-GB" dirty="0"/>
          </a:p>
        </p:txBody>
      </p:sp>
    </p:spTree>
    <p:extLst>
      <p:ext uri="{BB962C8B-B14F-4D97-AF65-F5344CB8AC3E}">
        <p14:creationId xmlns:p14="http://schemas.microsoft.com/office/powerpoint/2010/main" val="2604322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05" y="258920"/>
            <a:ext cx="10515600" cy="721105"/>
          </a:xfrm>
        </p:spPr>
        <p:txBody>
          <a:bodyPr>
            <a:normAutofit/>
          </a:bodyPr>
          <a:lstStyle/>
          <a:p>
            <a:r>
              <a:rPr lang="en-GB" dirty="0" smtClean="0"/>
              <a:t>Key Messages - whole programme</a:t>
            </a:r>
            <a:endParaRPr lang="en-GB" dirty="0"/>
          </a:p>
        </p:txBody>
      </p:sp>
      <p:sp>
        <p:nvSpPr>
          <p:cNvPr id="3" name="Content Placeholder 2"/>
          <p:cNvSpPr>
            <a:spLocks noGrp="1"/>
          </p:cNvSpPr>
          <p:nvPr>
            <p:ph idx="1"/>
          </p:nvPr>
        </p:nvSpPr>
        <p:spPr>
          <a:xfrm>
            <a:off x="551905" y="1168918"/>
            <a:ext cx="11088189" cy="5231882"/>
          </a:xfrm>
        </p:spPr>
        <p:txBody>
          <a:bodyPr vert="horz" lIns="91440" tIns="45720" rIns="91440" bIns="45720" rtlCol="0" anchor="t">
            <a:noAutofit/>
          </a:bodyPr>
          <a:lstStyle/>
          <a:p>
            <a:pPr marL="0" indent="0">
              <a:lnSpc>
                <a:spcPct val="100000"/>
              </a:lnSpc>
              <a:spcBef>
                <a:spcPts val="0"/>
              </a:spcBef>
              <a:buNone/>
              <a:defRPr/>
            </a:pPr>
            <a:r>
              <a:rPr lang="en-GB" sz="1600" b="1" dirty="0" smtClean="0">
                <a:solidFill>
                  <a:prstClr val="black"/>
                </a:solidFill>
              </a:rPr>
              <a:t>Programme Highlights</a:t>
            </a:r>
            <a:endParaRPr lang="en-GB" sz="1600" b="1" dirty="0">
              <a:solidFill>
                <a:prstClr val="black"/>
              </a:solidFill>
            </a:endParaRPr>
          </a:p>
          <a:p>
            <a:pPr>
              <a:lnSpc>
                <a:spcPct val="100000"/>
              </a:lnSpc>
              <a:spcBef>
                <a:spcPts val="0"/>
              </a:spcBef>
              <a:defRPr/>
            </a:pPr>
            <a:r>
              <a:rPr lang="en-GB" sz="1600" dirty="0">
                <a:solidFill>
                  <a:prstClr val="black"/>
                </a:solidFill>
              </a:rPr>
              <a:t>BAME LCS has 98% coverage. Now undergoing evaluation on benefits but have identified underreporting from GP practices </a:t>
            </a:r>
          </a:p>
          <a:p>
            <a:pPr>
              <a:lnSpc>
                <a:spcPct val="100000"/>
              </a:lnSpc>
              <a:spcBef>
                <a:spcPts val="0"/>
              </a:spcBef>
              <a:defRPr/>
            </a:pPr>
            <a:r>
              <a:rPr lang="en-GB" sz="1600" dirty="0">
                <a:solidFill>
                  <a:prstClr val="black"/>
                </a:solidFill>
              </a:rPr>
              <a:t>Completed NHSE/I Health Equality Partnership Bid to focus on health inequalities in Diabetes Care based on learning from BAME LCS </a:t>
            </a:r>
          </a:p>
          <a:p>
            <a:pPr>
              <a:lnSpc>
                <a:spcPct val="100000"/>
              </a:lnSpc>
              <a:spcBef>
                <a:spcPts val="0"/>
              </a:spcBef>
              <a:defRPr/>
            </a:pPr>
            <a:r>
              <a:rPr lang="en-GB" sz="1600" dirty="0">
                <a:solidFill>
                  <a:prstClr val="black"/>
                </a:solidFill>
              </a:rPr>
              <a:t>Black History Month Events – Sussex wide activities and events had good response and feedback from staff groups</a:t>
            </a:r>
          </a:p>
          <a:p>
            <a:pPr>
              <a:lnSpc>
                <a:spcPct val="100000"/>
              </a:lnSpc>
              <a:spcBef>
                <a:spcPts val="0"/>
              </a:spcBef>
              <a:defRPr/>
            </a:pPr>
            <a:r>
              <a:rPr lang="en-GB" sz="1600" dirty="0">
                <a:solidFill>
                  <a:prstClr val="black"/>
                </a:solidFill>
              </a:rPr>
              <a:t>Establishing the Sussex Turning the Tide Transformation Oversight Board (TTOB)</a:t>
            </a:r>
          </a:p>
          <a:p>
            <a:pPr>
              <a:lnSpc>
                <a:spcPct val="100000"/>
              </a:lnSpc>
              <a:spcBef>
                <a:spcPts val="0"/>
              </a:spcBef>
              <a:defRPr/>
            </a:pPr>
            <a:r>
              <a:rPr lang="en-GB" sz="1600" dirty="0">
                <a:latin typeface="Arial"/>
                <a:cs typeface="Arial"/>
              </a:rPr>
              <a:t>Identifying BAME Data metrics for a new Dashboard to improve analysis of the Population and Workforce</a:t>
            </a:r>
          </a:p>
          <a:p>
            <a:pPr marL="0" indent="0">
              <a:lnSpc>
                <a:spcPct val="100000"/>
              </a:lnSpc>
              <a:spcBef>
                <a:spcPts val="0"/>
              </a:spcBef>
              <a:buNone/>
              <a:defRPr/>
            </a:pPr>
            <a:endParaRPr lang="en-GB" sz="1600" b="1" dirty="0">
              <a:solidFill>
                <a:prstClr val="black"/>
              </a:solidFill>
            </a:endParaRPr>
          </a:p>
          <a:p>
            <a:pPr marL="0" indent="0">
              <a:lnSpc>
                <a:spcPct val="100000"/>
              </a:lnSpc>
              <a:spcBef>
                <a:spcPts val="0"/>
              </a:spcBef>
              <a:buNone/>
              <a:defRPr/>
            </a:pPr>
            <a:r>
              <a:rPr lang="en-GB" sz="1600" b="1" dirty="0">
                <a:latin typeface="Arial"/>
                <a:cs typeface="Arial"/>
              </a:rPr>
              <a:t>Thriving </a:t>
            </a:r>
            <a:r>
              <a:rPr lang="en-GB" sz="1600" b="1" dirty="0" smtClean="0">
                <a:latin typeface="Arial"/>
                <a:cs typeface="Arial"/>
              </a:rPr>
              <a:t>Workforce</a:t>
            </a:r>
            <a:endParaRPr lang="en-GB" sz="1600" b="1" dirty="0"/>
          </a:p>
          <a:p>
            <a:pPr>
              <a:lnSpc>
                <a:spcPct val="100000"/>
              </a:lnSpc>
              <a:spcBef>
                <a:spcPts val="0"/>
              </a:spcBef>
              <a:defRPr/>
            </a:pPr>
            <a:r>
              <a:rPr lang="en-GB" sz="1600" dirty="0">
                <a:latin typeface="Arial"/>
                <a:cs typeface="Arial"/>
                <a:sym typeface="Calibri"/>
              </a:rPr>
              <a:t>BAME Workforce Profile – 14% for Sussex (Lowest across the South </a:t>
            </a:r>
            <a:r>
              <a:rPr lang="en-GB" sz="1600" dirty="0" smtClean="0">
                <a:latin typeface="Arial"/>
                <a:cs typeface="Arial"/>
                <a:sym typeface="Calibri"/>
              </a:rPr>
              <a:t>East)</a:t>
            </a:r>
          </a:p>
          <a:p>
            <a:pPr>
              <a:lnSpc>
                <a:spcPct val="100000"/>
              </a:lnSpc>
              <a:spcBef>
                <a:spcPts val="0"/>
              </a:spcBef>
              <a:defRPr/>
            </a:pPr>
            <a:r>
              <a:rPr lang="en-GB" sz="1600" dirty="0" smtClean="0">
                <a:latin typeface="Arial"/>
                <a:cs typeface="Arial"/>
              </a:rPr>
              <a:t>Risk </a:t>
            </a:r>
            <a:r>
              <a:rPr lang="en-GB" sz="1600" dirty="0">
                <a:latin typeface="Arial"/>
                <a:cs typeface="Arial"/>
              </a:rPr>
              <a:t>assessments implemented for BAME staff in NHS, Primary Care and Local Authority </a:t>
            </a:r>
            <a:r>
              <a:rPr lang="en-GB" sz="1600" dirty="0" smtClean="0">
                <a:latin typeface="Arial"/>
                <a:cs typeface="Arial"/>
              </a:rPr>
              <a:t>services -</a:t>
            </a:r>
            <a:r>
              <a:rPr lang="en-GB" sz="1600" dirty="0">
                <a:latin typeface="Arial"/>
                <a:cs typeface="Arial"/>
              </a:rPr>
              <a:t>  </a:t>
            </a:r>
            <a:r>
              <a:rPr lang="en-GB" sz="1600" dirty="0" smtClean="0">
                <a:latin typeface="Arial"/>
                <a:cs typeface="Arial"/>
              </a:rPr>
              <a:t>completed and being reviewed</a:t>
            </a:r>
            <a:r>
              <a:rPr lang="en-GB" sz="1600" dirty="0">
                <a:latin typeface="Arial"/>
                <a:cs typeface="Arial"/>
              </a:rPr>
              <a:t> </a:t>
            </a:r>
            <a:endParaRPr lang="en-GB" sz="1600" dirty="0"/>
          </a:p>
          <a:p>
            <a:pPr>
              <a:lnSpc>
                <a:spcPct val="100000"/>
              </a:lnSpc>
              <a:spcBef>
                <a:spcPts val="0"/>
              </a:spcBef>
              <a:defRPr/>
            </a:pPr>
            <a:r>
              <a:rPr lang="en-GB" sz="1600" dirty="0">
                <a:latin typeface="Arial"/>
                <a:cs typeface="Arial"/>
              </a:rPr>
              <a:t>Workforce Race Equality Standards (WRES) data 2020 </a:t>
            </a:r>
            <a:r>
              <a:rPr lang="en-GB" sz="1600" dirty="0" smtClean="0">
                <a:latin typeface="Arial"/>
                <a:cs typeface="Arial"/>
              </a:rPr>
              <a:t>for NHS Trusts indicate </a:t>
            </a:r>
            <a:r>
              <a:rPr lang="en-GB" sz="1600" dirty="0">
                <a:latin typeface="Arial"/>
                <a:cs typeface="Arial"/>
              </a:rPr>
              <a:t>that BME staff are under represented on the Board in all NHS organisations except Sussex Partnership NHS </a:t>
            </a:r>
            <a:r>
              <a:rPr lang="en-GB" sz="1600" dirty="0" smtClean="0">
                <a:latin typeface="Arial"/>
                <a:cs typeface="Arial"/>
              </a:rPr>
              <a:t>FT </a:t>
            </a:r>
            <a:r>
              <a:rPr lang="en-GB" sz="1600" dirty="0">
                <a:latin typeface="Arial"/>
                <a:cs typeface="Arial"/>
              </a:rPr>
              <a:t>and are still very underrepresented in all </a:t>
            </a:r>
            <a:r>
              <a:rPr lang="en-GB" sz="1600" dirty="0" smtClean="0">
                <a:latin typeface="Arial"/>
                <a:cs typeface="Arial"/>
              </a:rPr>
              <a:t>Senior Bands </a:t>
            </a:r>
            <a:r>
              <a:rPr lang="en-GB" sz="1600" dirty="0">
                <a:latin typeface="Arial"/>
                <a:cs typeface="Arial"/>
              </a:rPr>
              <a:t>8A and above</a:t>
            </a:r>
          </a:p>
          <a:p>
            <a:pPr>
              <a:lnSpc>
                <a:spcPct val="100000"/>
              </a:lnSpc>
              <a:spcBef>
                <a:spcPts val="0"/>
              </a:spcBef>
              <a:defRPr/>
            </a:pPr>
            <a:r>
              <a:rPr lang="en-GB" sz="1600" dirty="0">
                <a:latin typeface="Arial"/>
                <a:cs typeface="Arial"/>
              </a:rPr>
              <a:t>The BME representation deteriorates progressively thought the higher bands thus significantly </a:t>
            </a:r>
            <a:r>
              <a:rPr lang="en-GB" sz="1600" dirty="0" smtClean="0">
                <a:latin typeface="Arial"/>
                <a:cs typeface="Arial"/>
              </a:rPr>
              <a:t>limits the </a:t>
            </a:r>
            <a:r>
              <a:rPr lang="en-GB" sz="1600" dirty="0">
                <a:latin typeface="Arial"/>
                <a:cs typeface="Arial"/>
              </a:rPr>
              <a:t>talent pipeline</a:t>
            </a:r>
          </a:p>
          <a:p>
            <a:pPr>
              <a:lnSpc>
                <a:spcPct val="100000"/>
              </a:lnSpc>
              <a:spcBef>
                <a:spcPts val="0"/>
              </a:spcBef>
              <a:defRPr/>
            </a:pPr>
            <a:r>
              <a:rPr lang="en-GB" sz="1600" dirty="0">
                <a:latin typeface="Arial"/>
                <a:cs typeface="Arial"/>
              </a:rPr>
              <a:t>No similar workforce measure for Local Authority (LA) but measures being developed at place level by each LA</a:t>
            </a:r>
          </a:p>
          <a:p>
            <a:pPr>
              <a:lnSpc>
                <a:spcPct val="100000"/>
              </a:lnSpc>
              <a:spcBef>
                <a:spcPts val="0"/>
              </a:spcBef>
              <a:defRPr/>
            </a:pPr>
            <a:r>
              <a:rPr lang="en-GB" sz="1600" dirty="0">
                <a:latin typeface="Arial"/>
                <a:cs typeface="Arial"/>
                <a:sym typeface="Calibri"/>
              </a:rPr>
              <a:t>Staff Engagement -Sussex BAME Staff Conference – Second staff event was held on 15 October 2020 with National and Local speakers and had very good participation of approx. 280 staff across 25 Health and Social organisations.  </a:t>
            </a:r>
            <a:endParaRPr lang="en-GB" sz="1600" dirty="0"/>
          </a:p>
          <a:p>
            <a:pPr>
              <a:lnSpc>
                <a:spcPct val="100000"/>
              </a:lnSpc>
              <a:spcBef>
                <a:spcPts val="0"/>
              </a:spcBef>
              <a:defRPr/>
            </a:pPr>
            <a:r>
              <a:rPr lang="en-GB" sz="1600" dirty="0">
                <a:latin typeface="Arial"/>
                <a:cs typeface="Arial"/>
                <a:sym typeface="Calibri"/>
              </a:rPr>
              <a:t>Launched the “Increasing Representation at Band 8a and above Programme” </a:t>
            </a:r>
            <a:r>
              <a:rPr lang="en-GB" sz="1600" dirty="0" smtClean="0">
                <a:latin typeface="Arial"/>
                <a:cs typeface="Arial"/>
                <a:sym typeface="Calibri"/>
              </a:rPr>
              <a:t>across </a:t>
            </a:r>
            <a:r>
              <a:rPr lang="en-GB" sz="1600" dirty="0">
                <a:latin typeface="Arial"/>
                <a:cs typeface="Arial"/>
                <a:sym typeface="Calibri"/>
              </a:rPr>
              <a:t>all NHS organisations </a:t>
            </a:r>
            <a:endParaRPr lang="en-GB" sz="1600" dirty="0"/>
          </a:p>
          <a:p>
            <a:pPr marL="0" indent="0">
              <a:lnSpc>
                <a:spcPct val="100000"/>
              </a:lnSpc>
              <a:spcBef>
                <a:spcPts val="0"/>
              </a:spcBef>
              <a:buNone/>
              <a:defRPr/>
            </a:pPr>
            <a:endParaRPr lang="en-GB" sz="1600" dirty="0">
              <a:solidFill>
                <a:prstClr val="black"/>
              </a:solidFill>
            </a:endParaRPr>
          </a:p>
        </p:txBody>
      </p:sp>
      <p:sp>
        <p:nvSpPr>
          <p:cNvPr id="4" name="Slide Number Placeholder 3"/>
          <p:cNvSpPr>
            <a:spLocks noGrp="1"/>
          </p:cNvSpPr>
          <p:nvPr>
            <p:ph type="sldNum" sz="quarter" idx="4"/>
          </p:nvPr>
        </p:nvSpPr>
        <p:spPr/>
        <p:txBody>
          <a:bodyPr/>
          <a:lstStyle/>
          <a:p>
            <a:fld id="{F7EA6163-A48B-4960-BC30-F1706253BDE6}" type="slidenum">
              <a:rPr lang="en-GB" smtClean="0"/>
              <a:pPr/>
              <a:t>3</a:t>
            </a:fld>
            <a:endParaRPr lang="en-GB" dirty="0"/>
          </a:p>
        </p:txBody>
      </p:sp>
    </p:spTree>
    <p:extLst>
      <p:ext uri="{BB962C8B-B14F-4D97-AF65-F5344CB8AC3E}">
        <p14:creationId xmlns:p14="http://schemas.microsoft.com/office/powerpoint/2010/main" val="1748976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068" y="268143"/>
            <a:ext cx="10515600" cy="721105"/>
          </a:xfrm>
        </p:spPr>
        <p:txBody>
          <a:bodyPr/>
          <a:lstStyle/>
          <a:p>
            <a:r>
              <a:rPr lang="en-GB" dirty="0">
                <a:latin typeface="Arial"/>
                <a:cs typeface="Arial"/>
              </a:rPr>
              <a:t>Key Messages - whole programme</a:t>
            </a:r>
            <a:endParaRPr lang="en-GB" dirty="0"/>
          </a:p>
        </p:txBody>
      </p:sp>
      <p:sp>
        <p:nvSpPr>
          <p:cNvPr id="3" name="Content Placeholder 2"/>
          <p:cNvSpPr>
            <a:spLocks noGrp="1"/>
          </p:cNvSpPr>
          <p:nvPr>
            <p:ph idx="1"/>
          </p:nvPr>
        </p:nvSpPr>
        <p:spPr>
          <a:xfrm>
            <a:off x="492232" y="1191643"/>
            <a:ext cx="11284132" cy="5167594"/>
          </a:xfrm>
        </p:spPr>
        <p:txBody>
          <a:bodyPr vert="horz" lIns="91440" tIns="45720" rIns="91440" bIns="45720" rtlCol="0" anchor="t">
            <a:noAutofit/>
          </a:bodyPr>
          <a:lstStyle/>
          <a:p>
            <a:pPr marL="0" indent="0">
              <a:lnSpc>
                <a:spcPct val="100000"/>
              </a:lnSpc>
              <a:spcBef>
                <a:spcPts val="0"/>
              </a:spcBef>
              <a:buNone/>
              <a:defRPr/>
            </a:pPr>
            <a:r>
              <a:rPr lang="en-GB" sz="1600" b="1" dirty="0">
                <a:latin typeface="Arial"/>
                <a:cs typeface="Arial"/>
              </a:rPr>
              <a:t>Thriving Population</a:t>
            </a:r>
            <a:endParaRPr lang="en-GB" sz="1600" b="1" dirty="0">
              <a:solidFill>
                <a:prstClr val="black"/>
              </a:solidFill>
            </a:endParaRPr>
          </a:p>
          <a:p>
            <a:pPr>
              <a:lnSpc>
                <a:spcPct val="100000"/>
              </a:lnSpc>
              <a:spcBef>
                <a:spcPts val="0"/>
              </a:spcBef>
              <a:defRPr/>
            </a:pPr>
            <a:r>
              <a:rPr lang="en-GB" sz="1600" dirty="0">
                <a:solidFill>
                  <a:prstClr val="black"/>
                </a:solidFill>
              </a:rPr>
              <a:t>6.3% of Sussex residents are identified from B.A.M.E backgrounds. Of the BAME group 3% identified as Asian backgrounds and 1.9% from Black background</a:t>
            </a:r>
          </a:p>
          <a:p>
            <a:pPr>
              <a:lnSpc>
                <a:spcPct val="120000"/>
              </a:lnSpc>
              <a:spcBef>
                <a:spcPts val="0"/>
              </a:spcBef>
              <a:defRPr/>
            </a:pPr>
            <a:r>
              <a:rPr lang="en-GB" sz="1600" dirty="0">
                <a:solidFill>
                  <a:prstClr val="black"/>
                </a:solidFill>
              </a:rPr>
              <a:t>The GP survey conducted in 2019 has some broad markers around population change and we can </a:t>
            </a:r>
            <a:r>
              <a:rPr lang="en-GB" sz="1600" dirty="0" smtClean="0">
                <a:solidFill>
                  <a:prstClr val="black"/>
                </a:solidFill>
              </a:rPr>
              <a:t>conclude:  </a:t>
            </a:r>
            <a:endParaRPr lang="en-GB" sz="1600" dirty="0">
              <a:solidFill>
                <a:prstClr val="black"/>
              </a:solidFill>
            </a:endParaRPr>
          </a:p>
          <a:p>
            <a:pPr lvl="1">
              <a:lnSpc>
                <a:spcPct val="100000"/>
              </a:lnSpc>
              <a:spcBef>
                <a:spcPts val="0"/>
              </a:spcBef>
              <a:buFont typeface="Wingdings" panose="05000000000000000000" pitchFamily="2" charset="2"/>
              <a:buChar char="Ø"/>
              <a:defRPr/>
            </a:pPr>
            <a:r>
              <a:rPr lang="en-GB" sz="1400" dirty="0">
                <a:solidFill>
                  <a:prstClr val="black"/>
                </a:solidFill>
              </a:rPr>
              <a:t>The Asian community continue to grow as the largest BAME group in Sussex</a:t>
            </a:r>
          </a:p>
          <a:p>
            <a:pPr lvl="1">
              <a:lnSpc>
                <a:spcPct val="100000"/>
              </a:lnSpc>
              <a:spcBef>
                <a:spcPts val="0"/>
              </a:spcBef>
              <a:buFont typeface="Wingdings" panose="05000000000000000000" pitchFamily="2" charset="2"/>
              <a:buChar char="Ø"/>
              <a:defRPr/>
            </a:pPr>
            <a:r>
              <a:rPr lang="en-GB" sz="1400" dirty="0">
                <a:solidFill>
                  <a:prstClr val="black"/>
                </a:solidFill>
              </a:rPr>
              <a:t>The Black community primarily live in West Sussex and Brighton and Hove (less so East Sussex</a:t>
            </a:r>
            <a:r>
              <a:rPr lang="en-GB" sz="1600" dirty="0">
                <a:solidFill>
                  <a:prstClr val="black"/>
                </a:solidFill>
              </a:rPr>
              <a:t>)</a:t>
            </a:r>
          </a:p>
          <a:p>
            <a:pPr>
              <a:lnSpc>
                <a:spcPct val="100000"/>
              </a:lnSpc>
              <a:spcBef>
                <a:spcPts val="0"/>
              </a:spcBef>
              <a:defRPr/>
            </a:pPr>
            <a:r>
              <a:rPr lang="en-GB" sz="1600" dirty="0">
                <a:solidFill>
                  <a:prstClr val="black"/>
                </a:solidFill>
              </a:rPr>
              <a:t>Sussex has some very deprived areas  in Quintile 1 – (most deprived areas reported nationally)</a:t>
            </a:r>
          </a:p>
          <a:p>
            <a:pPr lvl="1">
              <a:lnSpc>
                <a:spcPct val="100000"/>
              </a:lnSpc>
              <a:spcBef>
                <a:spcPts val="0"/>
              </a:spcBef>
              <a:buFont typeface="Wingdings" panose="05000000000000000000" pitchFamily="2" charset="2"/>
              <a:buChar char="Ø"/>
              <a:defRPr/>
            </a:pPr>
            <a:r>
              <a:rPr lang="en-GB" sz="1400" dirty="0">
                <a:latin typeface="Arial"/>
                <a:cs typeface="Arial"/>
              </a:rPr>
              <a:t>West Sussex - Crawley now ranks as the most deprived (overall) in West Sussex, </a:t>
            </a:r>
            <a:r>
              <a:rPr lang="en-GB" sz="1400" dirty="0" smtClean="0">
                <a:latin typeface="Arial"/>
                <a:cs typeface="Arial"/>
              </a:rPr>
              <a:t>followed by Arun, </a:t>
            </a:r>
            <a:r>
              <a:rPr lang="en-GB" sz="1400" dirty="0">
                <a:latin typeface="Arial"/>
                <a:cs typeface="Arial"/>
              </a:rPr>
              <a:t>Adur and Worthing. </a:t>
            </a:r>
          </a:p>
          <a:p>
            <a:pPr lvl="1">
              <a:lnSpc>
                <a:spcPct val="100000"/>
              </a:lnSpc>
              <a:spcBef>
                <a:spcPts val="0"/>
              </a:spcBef>
              <a:buFont typeface="Wingdings" panose="05000000000000000000" pitchFamily="2" charset="2"/>
              <a:buChar char="Ø"/>
              <a:defRPr/>
            </a:pPr>
            <a:r>
              <a:rPr lang="en-GB" sz="1400" dirty="0">
                <a:latin typeface="Arial"/>
                <a:cs typeface="Arial"/>
              </a:rPr>
              <a:t>East Sussex  - Clusters of high deprivation - Hastings &amp; Rother, Eastbourne and St Leonards Hill</a:t>
            </a:r>
          </a:p>
          <a:p>
            <a:pPr lvl="1">
              <a:lnSpc>
                <a:spcPct val="100000"/>
              </a:lnSpc>
              <a:spcBef>
                <a:spcPts val="0"/>
              </a:spcBef>
              <a:buFont typeface="Wingdings" panose="05000000000000000000" pitchFamily="2" charset="2"/>
              <a:buChar char="Ø"/>
              <a:defRPr/>
            </a:pPr>
            <a:r>
              <a:rPr lang="en-GB" sz="1400" dirty="0">
                <a:latin typeface="Arial"/>
                <a:cs typeface="Arial"/>
              </a:rPr>
              <a:t>Brighton and Hove - Clusters of high deprivation - Whitehawk, Moulsecomb, and Hollingbury areas of the city</a:t>
            </a:r>
            <a:r>
              <a:rPr lang="en-GB" sz="1600" dirty="0">
                <a:latin typeface="Arial"/>
                <a:cs typeface="Arial"/>
              </a:rPr>
              <a:t> </a:t>
            </a:r>
            <a:endParaRPr lang="en-GB" sz="1600" dirty="0"/>
          </a:p>
          <a:p>
            <a:pPr>
              <a:lnSpc>
                <a:spcPct val="100000"/>
              </a:lnSpc>
              <a:spcBef>
                <a:spcPts val="0"/>
              </a:spcBef>
              <a:defRPr/>
            </a:pPr>
            <a:r>
              <a:rPr lang="en-GB" sz="1600" dirty="0" smtClean="0">
                <a:solidFill>
                  <a:prstClr val="black"/>
                </a:solidFill>
              </a:rPr>
              <a:t>Collation </a:t>
            </a:r>
            <a:r>
              <a:rPr lang="en-GB" sz="1600" dirty="0">
                <a:solidFill>
                  <a:prstClr val="black"/>
                </a:solidFill>
              </a:rPr>
              <a:t>and </a:t>
            </a:r>
            <a:r>
              <a:rPr lang="en-GB" sz="1600" dirty="0" smtClean="0">
                <a:solidFill>
                  <a:prstClr val="black"/>
                </a:solidFill>
              </a:rPr>
              <a:t>evaluation </a:t>
            </a:r>
            <a:r>
              <a:rPr lang="en-GB" sz="1600" dirty="0">
                <a:solidFill>
                  <a:prstClr val="black"/>
                </a:solidFill>
              </a:rPr>
              <a:t>of all Public Health </a:t>
            </a:r>
            <a:r>
              <a:rPr lang="en-GB" sz="1600" dirty="0" smtClean="0">
                <a:solidFill>
                  <a:prstClr val="black"/>
                </a:solidFill>
              </a:rPr>
              <a:t>Activities on BAME communities </a:t>
            </a:r>
            <a:endParaRPr lang="en-GB" sz="1600" dirty="0">
              <a:solidFill>
                <a:prstClr val="black"/>
              </a:solidFill>
            </a:endParaRPr>
          </a:p>
          <a:p>
            <a:pPr>
              <a:lnSpc>
                <a:spcPct val="100000"/>
              </a:lnSpc>
              <a:spcBef>
                <a:spcPts val="0"/>
              </a:spcBef>
              <a:defRPr/>
            </a:pPr>
            <a:r>
              <a:rPr lang="en-GB" sz="1600" dirty="0">
                <a:solidFill>
                  <a:prstClr val="black"/>
                </a:solidFill>
              </a:rPr>
              <a:t>Increasing ethnicity recording to 95-100% by 31</a:t>
            </a:r>
            <a:r>
              <a:rPr lang="en-GB" sz="1600" baseline="30000" dirty="0">
                <a:solidFill>
                  <a:prstClr val="black"/>
                </a:solidFill>
              </a:rPr>
              <a:t>st </a:t>
            </a:r>
            <a:r>
              <a:rPr lang="en-GB" sz="1600" dirty="0">
                <a:solidFill>
                  <a:prstClr val="black"/>
                </a:solidFill>
              </a:rPr>
              <a:t>December 2020</a:t>
            </a:r>
          </a:p>
          <a:p>
            <a:pPr>
              <a:lnSpc>
                <a:spcPct val="100000"/>
              </a:lnSpc>
              <a:spcBef>
                <a:spcPts val="0"/>
              </a:spcBef>
              <a:defRPr/>
            </a:pPr>
            <a:r>
              <a:rPr lang="en-GB" sz="1600" dirty="0">
                <a:solidFill>
                  <a:prstClr val="black"/>
                </a:solidFill>
              </a:rPr>
              <a:t>Sussex B.A.M.E Population Needs Assessment in progress – </a:t>
            </a:r>
            <a:r>
              <a:rPr lang="en-GB" sz="1600" dirty="0" smtClean="0">
                <a:solidFill>
                  <a:prstClr val="black"/>
                </a:solidFill>
              </a:rPr>
              <a:t>Draft due </a:t>
            </a:r>
            <a:r>
              <a:rPr lang="en-GB" sz="1600" dirty="0">
                <a:solidFill>
                  <a:prstClr val="black"/>
                </a:solidFill>
              </a:rPr>
              <a:t>31st </a:t>
            </a:r>
            <a:r>
              <a:rPr lang="en-GB" sz="1600" dirty="0" smtClean="0">
                <a:solidFill>
                  <a:prstClr val="black"/>
                </a:solidFill>
              </a:rPr>
              <a:t>Nov. with submission before 31</a:t>
            </a:r>
            <a:r>
              <a:rPr lang="en-GB" sz="1600" baseline="30000" dirty="0" smtClean="0">
                <a:solidFill>
                  <a:prstClr val="black"/>
                </a:solidFill>
              </a:rPr>
              <a:t>st</a:t>
            </a:r>
            <a:r>
              <a:rPr lang="en-GB" sz="1600" dirty="0" smtClean="0">
                <a:solidFill>
                  <a:prstClr val="black"/>
                </a:solidFill>
              </a:rPr>
              <a:t> Dec. </a:t>
            </a:r>
            <a:r>
              <a:rPr lang="en-GB" sz="1600" dirty="0">
                <a:solidFill>
                  <a:prstClr val="black"/>
                </a:solidFill>
              </a:rPr>
              <a:t>2020</a:t>
            </a:r>
          </a:p>
          <a:p>
            <a:pPr>
              <a:lnSpc>
                <a:spcPct val="100000"/>
              </a:lnSpc>
              <a:spcBef>
                <a:spcPts val="0"/>
              </a:spcBef>
              <a:defRPr/>
            </a:pPr>
            <a:endParaRPr lang="en-GB" sz="1200" dirty="0">
              <a:solidFill>
                <a:prstClr val="black"/>
              </a:solidFill>
            </a:endParaRPr>
          </a:p>
          <a:p>
            <a:pPr marL="0" indent="0">
              <a:lnSpc>
                <a:spcPct val="100000"/>
              </a:lnSpc>
              <a:spcBef>
                <a:spcPts val="0"/>
              </a:spcBef>
              <a:buNone/>
              <a:defRPr/>
            </a:pPr>
            <a:r>
              <a:rPr lang="en-GB" sz="1600" b="1" dirty="0">
                <a:latin typeface="Arial"/>
                <a:cs typeface="Arial"/>
              </a:rPr>
              <a:t>Inclusive Communication and Engagement</a:t>
            </a:r>
          </a:p>
          <a:p>
            <a:pPr>
              <a:lnSpc>
                <a:spcPct val="100000"/>
              </a:lnSpc>
              <a:spcBef>
                <a:spcPts val="0"/>
              </a:spcBef>
              <a:defRPr/>
            </a:pPr>
            <a:r>
              <a:rPr lang="en-GB" sz="1600" dirty="0">
                <a:latin typeface="Arial"/>
                <a:cs typeface="Arial"/>
              </a:rPr>
              <a:t>Phase 1 BAME Community Engagement completed – approx. 600 BAME people engaged primarily across Crawley, Hastings, Brighton and Hove. </a:t>
            </a:r>
            <a:endParaRPr lang="en-GB" sz="1600" dirty="0"/>
          </a:p>
          <a:p>
            <a:pPr>
              <a:lnSpc>
                <a:spcPct val="100000"/>
              </a:lnSpc>
              <a:spcBef>
                <a:spcPts val="0"/>
              </a:spcBef>
              <a:defRPr/>
            </a:pPr>
            <a:r>
              <a:rPr lang="en-GB" sz="1600" dirty="0">
                <a:latin typeface="Arial"/>
                <a:cs typeface="Arial"/>
              </a:rPr>
              <a:t>Series of Community Webinars to focus on Access to Health and Care Services, Mental Health and Wellbeing, Employment and Progression and </a:t>
            </a:r>
            <a:r>
              <a:rPr lang="en-GB" sz="1600" dirty="0" smtClean="0">
                <a:latin typeface="Arial"/>
                <a:cs typeface="Arial"/>
              </a:rPr>
              <a:t>Education</a:t>
            </a:r>
          </a:p>
          <a:p>
            <a:pPr>
              <a:lnSpc>
                <a:spcPct val="100000"/>
              </a:lnSpc>
              <a:spcBef>
                <a:spcPts val="0"/>
              </a:spcBef>
              <a:defRPr/>
            </a:pPr>
            <a:r>
              <a:rPr lang="en-GB" sz="1600" dirty="0" smtClean="0">
                <a:latin typeface="Arial"/>
                <a:cs typeface="Arial"/>
              </a:rPr>
              <a:t>Support </a:t>
            </a:r>
            <a:r>
              <a:rPr lang="en-GB" sz="1600" dirty="0">
                <a:latin typeface="Arial"/>
                <a:cs typeface="Arial"/>
              </a:rPr>
              <a:t>Flu vaccinations take-up amongst BAME community</a:t>
            </a:r>
          </a:p>
          <a:p>
            <a:pPr>
              <a:lnSpc>
                <a:spcPct val="100000"/>
              </a:lnSpc>
              <a:spcBef>
                <a:spcPts val="0"/>
              </a:spcBef>
              <a:defRPr/>
            </a:pPr>
            <a:r>
              <a:rPr lang="en-GB" sz="1600" dirty="0">
                <a:latin typeface="Arial"/>
                <a:cs typeface="Arial"/>
              </a:rPr>
              <a:t>Research involvement </a:t>
            </a:r>
            <a:r>
              <a:rPr lang="en-GB" sz="1600" dirty="0" smtClean="0">
                <a:latin typeface="Arial"/>
                <a:cs typeface="Arial"/>
              </a:rPr>
              <a:t>– supporting the Black</a:t>
            </a:r>
            <a:r>
              <a:rPr lang="en-GB" sz="1600" dirty="0">
                <a:latin typeface="Arial"/>
                <a:cs typeface="Arial"/>
              </a:rPr>
              <a:t>, Asian &amp; Minority Ethnic Mental Health Service User Research </a:t>
            </a:r>
            <a:endParaRPr lang="en-GB" sz="1600" dirty="0">
              <a:solidFill>
                <a:prstClr val="black"/>
              </a:solidFill>
            </a:endParaRPr>
          </a:p>
          <a:p>
            <a:pPr marL="0" indent="0">
              <a:lnSpc>
                <a:spcPct val="100000"/>
              </a:lnSpc>
              <a:spcBef>
                <a:spcPts val="0"/>
              </a:spcBef>
              <a:buNone/>
              <a:defRPr/>
            </a:pPr>
            <a:endParaRPr lang="en-GB" sz="1600" dirty="0">
              <a:solidFill>
                <a:prstClr val="black"/>
              </a:solidFill>
            </a:endParaRPr>
          </a:p>
          <a:p>
            <a:pPr marL="0" indent="0">
              <a:lnSpc>
                <a:spcPct val="100000"/>
              </a:lnSpc>
              <a:spcBef>
                <a:spcPts val="0"/>
              </a:spcBef>
              <a:buNone/>
              <a:defRPr/>
            </a:pPr>
            <a:endParaRPr lang="en-GB" sz="1600" dirty="0">
              <a:solidFill>
                <a:prstClr val="black"/>
              </a:solidFill>
            </a:endParaRPr>
          </a:p>
          <a:p>
            <a:endParaRPr lang="en-GB" sz="1600" dirty="0"/>
          </a:p>
        </p:txBody>
      </p:sp>
      <p:sp>
        <p:nvSpPr>
          <p:cNvPr id="4" name="Slide Number Placeholder 3"/>
          <p:cNvSpPr>
            <a:spLocks noGrp="1"/>
          </p:cNvSpPr>
          <p:nvPr>
            <p:ph type="sldNum" sz="quarter" idx="4"/>
          </p:nvPr>
        </p:nvSpPr>
        <p:spPr/>
        <p:txBody>
          <a:bodyPr/>
          <a:lstStyle/>
          <a:p>
            <a:fld id="{F7EA6163-A48B-4960-BC30-F1706253BDE6}" type="slidenum">
              <a:rPr lang="en-GB" smtClean="0"/>
              <a:pPr/>
              <a:t>4</a:t>
            </a:fld>
            <a:endParaRPr lang="en-GB" dirty="0"/>
          </a:p>
        </p:txBody>
      </p:sp>
    </p:spTree>
    <p:extLst>
      <p:ext uri="{BB962C8B-B14F-4D97-AF65-F5344CB8AC3E}">
        <p14:creationId xmlns:p14="http://schemas.microsoft.com/office/powerpoint/2010/main" val="1228687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50195" y="1274587"/>
            <a:ext cx="6529252" cy="4590636"/>
          </a:xfrm>
          <a:prstGeom prst="rect">
            <a:avLst/>
          </a:prstGeom>
        </p:spPr>
      </p:pic>
      <p:sp>
        <p:nvSpPr>
          <p:cNvPr id="4" name="Slide Number Placeholder 3"/>
          <p:cNvSpPr>
            <a:spLocks noGrp="1"/>
          </p:cNvSpPr>
          <p:nvPr>
            <p:ph type="sldNum" sz="quarter" idx="4"/>
          </p:nvPr>
        </p:nvSpPr>
        <p:spPr/>
        <p:txBody>
          <a:bodyPr/>
          <a:lstStyle/>
          <a:p>
            <a:fld id="{F7EA6163-A48B-4960-BC30-F1706253BDE6}" type="slidenum">
              <a:rPr lang="en-GB" smtClean="0"/>
              <a:pPr/>
              <a:t>5</a:t>
            </a:fld>
            <a:endParaRPr lang="en-GB" dirty="0"/>
          </a:p>
        </p:txBody>
      </p:sp>
      <p:sp>
        <p:nvSpPr>
          <p:cNvPr id="6" name="Title 1"/>
          <p:cNvSpPr>
            <a:spLocks noGrp="1"/>
          </p:cNvSpPr>
          <p:nvPr>
            <p:ph type="title"/>
          </p:nvPr>
        </p:nvSpPr>
        <p:spPr/>
        <p:txBody>
          <a:bodyPr>
            <a:normAutofit/>
          </a:bodyPr>
          <a:lstStyle/>
          <a:p>
            <a:r>
              <a:rPr lang="en-GB" dirty="0" smtClean="0"/>
              <a:t>Sussex BAME </a:t>
            </a:r>
            <a:r>
              <a:rPr lang="en-GB" dirty="0"/>
              <a:t>Disparity Programme Governance</a:t>
            </a: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7356353" y="1274587"/>
            <a:ext cx="4530635" cy="2853276"/>
          </a:xfrm>
          <a:prstGeom prst="rect">
            <a:avLst/>
          </a:prstGeom>
          <a:noFill/>
        </p:spPr>
      </p:pic>
      <p:sp>
        <p:nvSpPr>
          <p:cNvPr id="8" name="TextBox 7"/>
          <p:cNvSpPr txBox="1"/>
          <p:nvPr/>
        </p:nvSpPr>
        <p:spPr>
          <a:xfrm>
            <a:off x="7192370" y="4232327"/>
            <a:ext cx="4858603" cy="2169825"/>
          </a:xfrm>
          <a:prstGeom prst="rect">
            <a:avLst/>
          </a:prstGeom>
          <a:noFill/>
        </p:spPr>
        <p:txBody>
          <a:bodyPr wrap="square" rtlCol="0">
            <a:spAutoFit/>
          </a:bodyPr>
          <a:lstStyle/>
          <a:p>
            <a:r>
              <a:rPr lang="en-GB" sz="900" b="1" dirty="0" smtClean="0">
                <a:solidFill>
                  <a:schemeClr val="tx1">
                    <a:lumMod val="85000"/>
                    <a:lumOff val="15000"/>
                  </a:schemeClr>
                </a:solidFill>
                <a:latin typeface="Arial" panose="020B0604020202020204" pitchFamily="34" charset="0"/>
                <a:cs typeface="Arial" panose="020B0604020202020204" pitchFamily="34" charset="0"/>
              </a:rPr>
              <a:t>Membership</a:t>
            </a:r>
          </a:p>
          <a:p>
            <a:pPr marL="171450" indent="-171450">
              <a:buFont typeface="Wingdings" panose="05000000000000000000" pitchFamily="2" charset="2"/>
              <a:buChar char="§"/>
            </a:pPr>
            <a:r>
              <a:rPr lang="en-GB" sz="900" dirty="0" smtClean="0">
                <a:solidFill>
                  <a:schemeClr val="tx1">
                    <a:lumMod val="85000"/>
                    <a:lumOff val="15000"/>
                  </a:schemeClr>
                </a:solidFill>
                <a:latin typeface="Arial" panose="020B0604020202020204" pitchFamily="34" charset="0"/>
                <a:cs typeface="Arial" panose="020B0604020202020204" pitchFamily="34" charset="0"/>
              </a:rPr>
              <a:t>Co-Chairs  Adam </a:t>
            </a:r>
            <a:r>
              <a:rPr lang="en-GB" sz="900" dirty="0">
                <a:solidFill>
                  <a:schemeClr val="tx1">
                    <a:lumMod val="85000"/>
                    <a:lumOff val="15000"/>
                  </a:schemeClr>
                </a:solidFill>
                <a:latin typeface="Arial" panose="020B0604020202020204" pitchFamily="34" charset="0"/>
                <a:cs typeface="Arial" panose="020B0604020202020204" pitchFamily="34" charset="0"/>
              </a:rPr>
              <a:t>Doyle  - Executive Co-Lead for the BAME Disparity Programme  </a:t>
            </a:r>
            <a:r>
              <a:rPr lang="en-GB" sz="900" dirty="0" smtClean="0">
                <a:solidFill>
                  <a:schemeClr val="tx1">
                    <a:lumMod val="85000"/>
                    <a:lumOff val="15000"/>
                  </a:schemeClr>
                </a:solidFill>
                <a:latin typeface="Arial" panose="020B0604020202020204" pitchFamily="34" charset="0"/>
                <a:cs typeface="Arial" panose="020B0604020202020204" pitchFamily="34" charset="0"/>
              </a:rPr>
              <a:t>and  Lola </a:t>
            </a:r>
            <a:r>
              <a:rPr lang="en-GB" sz="900" dirty="0">
                <a:solidFill>
                  <a:schemeClr val="tx1">
                    <a:lumMod val="85000"/>
                    <a:lumOff val="15000"/>
                  </a:schemeClr>
                </a:solidFill>
                <a:latin typeface="Arial" panose="020B0604020202020204" pitchFamily="34" charset="0"/>
                <a:cs typeface="Arial" panose="020B0604020202020204" pitchFamily="34" charset="0"/>
              </a:rPr>
              <a:t>Banjoko - Executive Co-Lead for the BAME Disparity </a:t>
            </a:r>
            <a:r>
              <a:rPr lang="en-GB" sz="900" dirty="0" smtClean="0">
                <a:solidFill>
                  <a:schemeClr val="tx1">
                    <a:lumMod val="85000"/>
                    <a:lumOff val="15000"/>
                  </a:schemeClr>
                </a:solidFill>
                <a:latin typeface="Arial" panose="020B0604020202020204" pitchFamily="34" charset="0"/>
                <a:cs typeface="Arial" panose="020B0604020202020204" pitchFamily="34" charset="0"/>
              </a:rPr>
              <a:t>Programme</a:t>
            </a:r>
            <a:endParaRPr lang="en-GB" sz="900" dirty="0">
              <a:solidFill>
                <a:schemeClr val="tx1">
                  <a:lumMod val="85000"/>
                  <a:lumOff val="15000"/>
                </a:schemeClr>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sz="900" dirty="0" smtClean="0">
                <a:solidFill>
                  <a:schemeClr val="tx1">
                    <a:lumMod val="85000"/>
                    <a:lumOff val="15000"/>
                  </a:schemeClr>
                </a:solidFill>
                <a:latin typeface="Arial" panose="020B0604020202020204" pitchFamily="34" charset="0"/>
                <a:cs typeface="Arial" panose="020B0604020202020204" pitchFamily="34" charset="0"/>
              </a:rPr>
              <a:t>Tim </a:t>
            </a:r>
            <a:r>
              <a:rPr lang="en-GB" sz="900" dirty="0">
                <a:solidFill>
                  <a:schemeClr val="tx1">
                    <a:lumMod val="85000"/>
                    <a:lumOff val="15000"/>
                  </a:schemeClr>
                </a:solidFill>
                <a:latin typeface="Arial" panose="020B0604020202020204" pitchFamily="34" charset="0"/>
                <a:cs typeface="Arial" panose="020B0604020202020204" pitchFamily="34" charset="0"/>
              </a:rPr>
              <a:t>Caroe - Chief Medical Officer on behalf of the Clinical Leadership Group and the Chief Medical Officers </a:t>
            </a:r>
          </a:p>
          <a:p>
            <a:pPr marL="171450" indent="-171450">
              <a:buFont typeface="Wingdings" panose="05000000000000000000" pitchFamily="2" charset="2"/>
              <a:buChar char="§"/>
            </a:pPr>
            <a:r>
              <a:rPr lang="en-GB" sz="900" dirty="0" smtClean="0">
                <a:solidFill>
                  <a:schemeClr val="tx1">
                    <a:lumMod val="85000"/>
                    <a:lumOff val="15000"/>
                  </a:schemeClr>
                </a:solidFill>
                <a:latin typeface="Arial" panose="020B0604020202020204" pitchFamily="34" charset="0"/>
                <a:cs typeface="Arial" panose="020B0604020202020204" pitchFamily="34" charset="0"/>
              </a:rPr>
              <a:t>Vivekanand  </a:t>
            </a:r>
            <a:r>
              <a:rPr lang="en-GB" sz="900" dirty="0">
                <a:solidFill>
                  <a:schemeClr val="tx1">
                    <a:lumMod val="85000"/>
                    <a:lumOff val="15000"/>
                  </a:schemeClr>
                </a:solidFill>
                <a:latin typeface="Arial" panose="020B0604020202020204" pitchFamily="34" charset="0"/>
                <a:cs typeface="Arial" panose="020B0604020202020204" pitchFamily="34" charset="0"/>
              </a:rPr>
              <a:t>Patil –- Co-Clinical Lead for the BAME Disparity Programme</a:t>
            </a:r>
          </a:p>
          <a:p>
            <a:pPr marL="171450" indent="-171450">
              <a:buFont typeface="Wingdings" panose="05000000000000000000" pitchFamily="2" charset="2"/>
              <a:buChar char="§"/>
            </a:pPr>
            <a:r>
              <a:rPr lang="en-GB" sz="900" dirty="0" smtClean="0">
                <a:solidFill>
                  <a:schemeClr val="tx1">
                    <a:lumMod val="85000"/>
                    <a:lumOff val="15000"/>
                  </a:schemeClr>
                </a:solidFill>
                <a:latin typeface="Arial" panose="020B0604020202020204" pitchFamily="34" charset="0"/>
                <a:cs typeface="Arial" panose="020B0604020202020204" pitchFamily="34" charset="0"/>
              </a:rPr>
              <a:t>Tanya </a:t>
            </a:r>
            <a:r>
              <a:rPr lang="en-GB" sz="900" dirty="0">
                <a:solidFill>
                  <a:schemeClr val="tx1">
                    <a:lumMod val="85000"/>
                    <a:lumOff val="15000"/>
                  </a:schemeClr>
                </a:solidFill>
                <a:latin typeface="Arial" panose="020B0604020202020204" pitchFamily="34" charset="0"/>
                <a:cs typeface="Arial" panose="020B0604020202020204" pitchFamily="34" charset="0"/>
              </a:rPr>
              <a:t>Brown-Griffith –- SHCP Programme Director for BAME Disparity Programme</a:t>
            </a:r>
          </a:p>
          <a:p>
            <a:pPr marL="171450" indent="-171450">
              <a:buFont typeface="Wingdings" panose="05000000000000000000" pitchFamily="2" charset="2"/>
              <a:buChar char="§"/>
            </a:pPr>
            <a:r>
              <a:rPr lang="en-GB" sz="900" dirty="0" smtClean="0">
                <a:solidFill>
                  <a:schemeClr val="tx1">
                    <a:lumMod val="85000"/>
                    <a:lumOff val="15000"/>
                  </a:schemeClr>
                </a:solidFill>
                <a:latin typeface="Arial" panose="020B0604020202020204" pitchFamily="34" charset="0"/>
                <a:cs typeface="Arial" panose="020B0604020202020204" pitchFamily="34" charset="0"/>
              </a:rPr>
              <a:t>Mark </a:t>
            </a:r>
            <a:r>
              <a:rPr lang="en-GB" sz="900" dirty="0">
                <a:solidFill>
                  <a:schemeClr val="tx1">
                    <a:lumMod val="85000"/>
                    <a:lumOff val="15000"/>
                  </a:schemeClr>
                </a:solidFill>
                <a:latin typeface="Arial" panose="020B0604020202020204" pitchFamily="34" charset="0"/>
                <a:cs typeface="Arial" panose="020B0604020202020204" pitchFamily="34" charset="0"/>
              </a:rPr>
              <a:t>Power - SHCP Interim Director of Strategic Workforce and OD</a:t>
            </a:r>
          </a:p>
          <a:p>
            <a:pPr marL="171450" indent="-171450">
              <a:buFont typeface="Wingdings" panose="05000000000000000000" pitchFamily="2" charset="2"/>
              <a:buChar char="§"/>
            </a:pPr>
            <a:r>
              <a:rPr lang="en-GB" sz="900" dirty="0" smtClean="0">
                <a:solidFill>
                  <a:schemeClr val="tx1">
                    <a:lumMod val="85000"/>
                    <a:lumOff val="15000"/>
                  </a:schemeClr>
                </a:solidFill>
                <a:latin typeface="Arial" panose="020B0604020202020204" pitchFamily="34" charset="0"/>
                <a:cs typeface="Arial" panose="020B0604020202020204" pitchFamily="34" charset="0"/>
              </a:rPr>
              <a:t>Glynn </a:t>
            </a:r>
            <a:r>
              <a:rPr lang="en-GB" sz="900" dirty="0">
                <a:solidFill>
                  <a:schemeClr val="tx1">
                    <a:lumMod val="85000"/>
                    <a:lumOff val="15000"/>
                  </a:schemeClr>
                </a:solidFill>
                <a:latin typeface="Arial" panose="020B0604020202020204" pitchFamily="34" charset="0"/>
                <a:cs typeface="Arial" panose="020B0604020202020204" pitchFamily="34" charset="0"/>
              </a:rPr>
              <a:t>Dodd - SHCP Director of Programmes and current Director supporting Population  </a:t>
            </a:r>
          </a:p>
          <a:p>
            <a:pPr marL="171450" indent="-171450">
              <a:buFont typeface="Wingdings" panose="05000000000000000000" pitchFamily="2" charset="2"/>
              <a:buChar char="§"/>
            </a:pPr>
            <a:r>
              <a:rPr lang="en-GB" sz="900" dirty="0" smtClean="0">
                <a:solidFill>
                  <a:schemeClr val="tx1">
                    <a:lumMod val="85000"/>
                    <a:lumOff val="15000"/>
                  </a:schemeClr>
                </a:solidFill>
                <a:latin typeface="Arial" panose="020B0604020202020204" pitchFamily="34" charset="0"/>
                <a:cs typeface="Arial" panose="020B0604020202020204" pitchFamily="34" charset="0"/>
              </a:rPr>
              <a:t>Claire </a:t>
            </a:r>
            <a:r>
              <a:rPr lang="en-GB" sz="900" dirty="0">
                <a:solidFill>
                  <a:schemeClr val="tx1">
                    <a:lumMod val="85000"/>
                    <a:lumOff val="15000"/>
                  </a:schemeClr>
                </a:solidFill>
                <a:latin typeface="Arial" panose="020B0604020202020204" pitchFamily="34" charset="0"/>
                <a:cs typeface="Arial" panose="020B0604020202020204" pitchFamily="34" charset="0"/>
              </a:rPr>
              <a:t>Scott - Project Manager for BAME Population Workstream</a:t>
            </a:r>
          </a:p>
          <a:p>
            <a:pPr marL="171450" indent="-171450">
              <a:buFont typeface="Wingdings" panose="05000000000000000000" pitchFamily="2" charset="2"/>
              <a:buChar char="§"/>
            </a:pPr>
            <a:r>
              <a:rPr lang="en-GB" sz="900" dirty="0" smtClean="0">
                <a:solidFill>
                  <a:schemeClr val="tx1">
                    <a:lumMod val="85000"/>
                    <a:lumOff val="15000"/>
                  </a:schemeClr>
                </a:solidFill>
                <a:latin typeface="Arial" panose="020B0604020202020204" pitchFamily="34" charset="0"/>
                <a:cs typeface="Arial" panose="020B0604020202020204" pitchFamily="34" charset="0"/>
              </a:rPr>
              <a:t>Mathew </a:t>
            </a:r>
            <a:r>
              <a:rPr lang="en-GB" sz="900" dirty="0">
                <a:solidFill>
                  <a:schemeClr val="tx1">
                    <a:lumMod val="85000"/>
                    <a:lumOff val="15000"/>
                  </a:schemeClr>
                </a:solidFill>
                <a:latin typeface="Arial" panose="020B0604020202020204" pitchFamily="34" charset="0"/>
                <a:cs typeface="Arial" panose="020B0604020202020204" pitchFamily="34" charset="0"/>
              </a:rPr>
              <a:t>Kuruvilla –- Project Manager for BAME Workforce Workstream</a:t>
            </a:r>
          </a:p>
          <a:p>
            <a:pPr marL="171450" indent="-171450">
              <a:buFont typeface="Wingdings" panose="05000000000000000000" pitchFamily="2" charset="2"/>
              <a:buChar char="§"/>
            </a:pPr>
            <a:r>
              <a:rPr lang="en-GB" sz="900" dirty="0" smtClean="0">
                <a:solidFill>
                  <a:schemeClr val="tx1">
                    <a:lumMod val="85000"/>
                    <a:lumOff val="15000"/>
                  </a:schemeClr>
                </a:solidFill>
                <a:latin typeface="Arial" panose="020B0604020202020204" pitchFamily="34" charset="0"/>
                <a:cs typeface="Arial" panose="020B0604020202020204" pitchFamily="34" charset="0"/>
              </a:rPr>
              <a:t>Jane </a:t>
            </a:r>
            <a:r>
              <a:rPr lang="en-GB" sz="900" dirty="0">
                <a:solidFill>
                  <a:schemeClr val="tx1">
                    <a:lumMod val="85000"/>
                    <a:lumOff val="15000"/>
                  </a:schemeClr>
                </a:solidFill>
                <a:latin typeface="Arial" panose="020B0604020202020204" pitchFamily="34" charset="0"/>
                <a:cs typeface="Arial" panose="020B0604020202020204" pitchFamily="34" charset="0"/>
              </a:rPr>
              <a:t>Lodge - SHCP Associate Director of Public Involvement  and Engagement Lead for </a:t>
            </a:r>
            <a:r>
              <a:rPr lang="en-GB" sz="900" dirty="0" smtClean="0">
                <a:solidFill>
                  <a:schemeClr val="tx1">
                    <a:lumMod val="85000"/>
                    <a:lumOff val="15000"/>
                  </a:schemeClr>
                </a:solidFill>
                <a:latin typeface="Arial" panose="020B0604020202020204" pitchFamily="34" charset="0"/>
                <a:cs typeface="Arial" panose="020B0604020202020204" pitchFamily="34" charset="0"/>
              </a:rPr>
              <a:t>BAME </a:t>
            </a:r>
            <a:r>
              <a:rPr lang="en-GB" sz="900" dirty="0">
                <a:solidFill>
                  <a:schemeClr val="tx1">
                    <a:lumMod val="85000"/>
                    <a:lumOff val="15000"/>
                  </a:schemeClr>
                </a:solidFill>
                <a:latin typeface="Arial" panose="020B0604020202020204" pitchFamily="34" charset="0"/>
                <a:cs typeface="Arial" panose="020B0604020202020204" pitchFamily="34" charset="0"/>
              </a:rPr>
              <a:t>Disparity Programme </a:t>
            </a:r>
          </a:p>
          <a:p>
            <a:pPr marL="171450" indent="-171450">
              <a:buFont typeface="Wingdings" panose="05000000000000000000" pitchFamily="2" charset="2"/>
              <a:buChar char="§"/>
            </a:pPr>
            <a:r>
              <a:rPr lang="en-GB" sz="900" dirty="0" smtClean="0">
                <a:solidFill>
                  <a:schemeClr val="tx1">
                    <a:lumMod val="85000"/>
                    <a:lumOff val="15000"/>
                  </a:schemeClr>
                </a:solidFill>
                <a:latin typeface="Arial" panose="020B0604020202020204" pitchFamily="34" charset="0"/>
                <a:cs typeface="Arial" panose="020B0604020202020204" pitchFamily="34" charset="0"/>
              </a:rPr>
              <a:t>All </a:t>
            </a:r>
            <a:r>
              <a:rPr lang="en-GB" sz="900" dirty="0">
                <a:solidFill>
                  <a:schemeClr val="tx1">
                    <a:lumMod val="85000"/>
                    <a:lumOff val="15000"/>
                  </a:schemeClr>
                </a:solidFill>
                <a:latin typeface="Arial" panose="020B0604020202020204" pitchFamily="34" charset="0"/>
                <a:cs typeface="Arial" panose="020B0604020202020204" pitchFamily="34" charset="0"/>
              </a:rPr>
              <a:t>SHCP BAME Network Chairs</a:t>
            </a:r>
          </a:p>
          <a:p>
            <a:pPr marL="171450" indent="-171450">
              <a:buFont typeface="Wingdings" panose="05000000000000000000" pitchFamily="2" charset="2"/>
              <a:buChar char="§"/>
            </a:pPr>
            <a:r>
              <a:rPr lang="en-GB" sz="900" dirty="0" smtClean="0">
                <a:solidFill>
                  <a:schemeClr val="tx1">
                    <a:lumMod val="85000"/>
                    <a:lumOff val="15000"/>
                  </a:schemeClr>
                </a:solidFill>
                <a:latin typeface="Arial" panose="020B0604020202020204" pitchFamily="34" charset="0"/>
                <a:cs typeface="Arial" panose="020B0604020202020204" pitchFamily="34" charset="0"/>
              </a:rPr>
              <a:t>BAME Community </a:t>
            </a:r>
            <a:r>
              <a:rPr lang="en-GB" sz="900" dirty="0">
                <a:solidFill>
                  <a:schemeClr val="tx1">
                    <a:lumMod val="85000"/>
                    <a:lumOff val="15000"/>
                  </a:schemeClr>
                </a:solidFill>
                <a:latin typeface="Arial" panose="020B0604020202020204" pitchFamily="34" charset="0"/>
                <a:cs typeface="Arial" panose="020B0604020202020204" pitchFamily="34" charset="0"/>
              </a:rPr>
              <a:t>and Voluntary representatives from the places </a:t>
            </a:r>
          </a:p>
        </p:txBody>
      </p:sp>
      <p:cxnSp>
        <p:nvCxnSpPr>
          <p:cNvPr id="10" name="Straight Arrow Connector 9"/>
          <p:cNvCxnSpPr/>
          <p:nvPr/>
        </p:nvCxnSpPr>
        <p:spPr>
          <a:xfrm>
            <a:off x="2756848" y="1542197"/>
            <a:ext cx="4599505" cy="0"/>
          </a:xfrm>
          <a:prstGeom prst="straightConnector1">
            <a:avLst/>
          </a:prstGeom>
          <a:ln w="28575">
            <a:solidFill>
              <a:schemeClr val="accent2"/>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37485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6D8571D-D74F-49F6-9B5C-A97C89A48EF7}"/>
              </a:ext>
            </a:extLst>
          </p:cNvPr>
          <p:cNvSpPr>
            <a:spLocks noGrp="1"/>
          </p:cNvSpPr>
          <p:nvPr>
            <p:ph type="title"/>
          </p:nvPr>
        </p:nvSpPr>
        <p:spPr/>
        <p:txBody>
          <a:bodyPr>
            <a:normAutofit/>
          </a:bodyPr>
          <a:lstStyle/>
          <a:p>
            <a:r>
              <a:rPr lang="en-GB" dirty="0" smtClean="0"/>
              <a:t>Summary of health </a:t>
            </a:r>
            <a:r>
              <a:rPr lang="en-GB" dirty="0"/>
              <a:t>and social </a:t>
            </a:r>
            <a:r>
              <a:rPr lang="en-GB" dirty="0" smtClean="0"/>
              <a:t>inequalities reports</a:t>
            </a:r>
            <a:endParaRPr lang="en-GB" dirty="0"/>
          </a:p>
        </p:txBody>
      </p:sp>
      <p:pic>
        <p:nvPicPr>
          <p:cNvPr id="5" name="Picture 4">
            <a:extLst>
              <a:ext uri="{FF2B5EF4-FFF2-40B4-BE49-F238E27FC236}">
                <a16:creationId xmlns:a16="http://schemas.microsoft.com/office/drawing/2014/main" xmlns="" id="{E3F31E61-CE7A-4EFE-AF90-B85AE547D47C}"/>
              </a:ext>
            </a:extLst>
          </p:cNvPr>
          <p:cNvPicPr>
            <a:picLocks noChangeAspect="1"/>
          </p:cNvPicPr>
          <p:nvPr/>
        </p:nvPicPr>
        <p:blipFill rotWithShape="1">
          <a:blip r:embed="rId2"/>
          <a:srcRect l="38542" t="15186" r="38646" b="30740"/>
          <a:stretch/>
        </p:blipFill>
        <p:spPr>
          <a:xfrm>
            <a:off x="7499583" y="1875810"/>
            <a:ext cx="1793543" cy="2391390"/>
          </a:xfrm>
          <a:prstGeom prst="rect">
            <a:avLst/>
          </a:prstGeom>
          <a:ln>
            <a:solidFill>
              <a:schemeClr val="bg2"/>
            </a:solidFill>
          </a:ln>
          <a:effectLst>
            <a:outerShdw blurRad="50800" dist="50800" dir="17940000" algn="ctr" rotWithShape="0">
              <a:schemeClr val="tx1">
                <a:lumMod val="50000"/>
                <a:lumOff val="50000"/>
              </a:schemeClr>
            </a:outerShdw>
          </a:effectLst>
        </p:spPr>
      </p:pic>
      <p:graphicFrame>
        <p:nvGraphicFramePr>
          <p:cNvPr id="7" name="Diagram 6">
            <a:extLst>
              <a:ext uri="{FF2B5EF4-FFF2-40B4-BE49-F238E27FC236}">
                <a16:creationId xmlns:a16="http://schemas.microsoft.com/office/drawing/2014/main" xmlns="" id="{13A30A1E-CC37-4ADD-83B4-9EF17D138775}"/>
              </a:ext>
            </a:extLst>
          </p:cNvPr>
          <p:cNvGraphicFramePr/>
          <p:nvPr>
            <p:extLst>
              <p:ext uri="{D42A27DB-BD31-4B8C-83A1-F6EECF244321}">
                <p14:modId xmlns:p14="http://schemas.microsoft.com/office/powerpoint/2010/main" val="613212562"/>
              </p:ext>
            </p:extLst>
          </p:nvPr>
        </p:nvGraphicFramePr>
        <p:xfrm>
          <a:off x="1927432" y="168337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xmlns="" id="{FC18A0D4-F2AE-469D-9262-37CE9E5D6220}"/>
              </a:ext>
            </a:extLst>
          </p:cNvPr>
          <p:cNvPicPr>
            <a:picLocks noChangeAspect="1"/>
          </p:cNvPicPr>
          <p:nvPr/>
        </p:nvPicPr>
        <p:blipFill rotWithShape="1">
          <a:blip r:embed="rId2"/>
          <a:srcRect l="38542" t="15186" r="38646" b="30740"/>
          <a:stretch/>
        </p:blipFill>
        <p:spPr>
          <a:xfrm>
            <a:off x="7717736" y="2143834"/>
            <a:ext cx="1793543" cy="2391390"/>
          </a:xfrm>
          <a:prstGeom prst="rect">
            <a:avLst/>
          </a:prstGeom>
          <a:ln>
            <a:solidFill>
              <a:schemeClr val="bg2"/>
            </a:solidFill>
          </a:ln>
          <a:effectLst>
            <a:outerShdw blurRad="50800" dist="50800" dir="17940000" algn="ctr" rotWithShape="0">
              <a:schemeClr val="tx1">
                <a:lumMod val="50000"/>
                <a:lumOff val="50000"/>
              </a:schemeClr>
            </a:outerShdw>
          </a:effectLst>
        </p:spPr>
      </p:pic>
      <p:pic>
        <p:nvPicPr>
          <p:cNvPr id="11" name="Picture 10">
            <a:extLst>
              <a:ext uri="{FF2B5EF4-FFF2-40B4-BE49-F238E27FC236}">
                <a16:creationId xmlns:a16="http://schemas.microsoft.com/office/drawing/2014/main" xmlns="" id="{5C3E3A1E-EBCE-40E7-9B8B-EDBB9B51587F}"/>
              </a:ext>
            </a:extLst>
          </p:cNvPr>
          <p:cNvPicPr>
            <a:picLocks noChangeAspect="1"/>
          </p:cNvPicPr>
          <p:nvPr/>
        </p:nvPicPr>
        <p:blipFill>
          <a:blip r:embed="rId8"/>
          <a:stretch>
            <a:fillRect/>
          </a:stretch>
        </p:blipFill>
        <p:spPr>
          <a:xfrm>
            <a:off x="8023433" y="2453391"/>
            <a:ext cx="1926503" cy="2523963"/>
          </a:xfrm>
          <a:prstGeom prst="rect">
            <a:avLst/>
          </a:prstGeom>
        </p:spPr>
      </p:pic>
      <p:pic>
        <p:nvPicPr>
          <p:cNvPr id="12" name="Picture 11">
            <a:extLst>
              <a:ext uri="{FF2B5EF4-FFF2-40B4-BE49-F238E27FC236}">
                <a16:creationId xmlns:a16="http://schemas.microsoft.com/office/drawing/2014/main" xmlns="" id="{C3476DE9-76BC-4039-8206-4057C017E4C2}"/>
              </a:ext>
            </a:extLst>
          </p:cNvPr>
          <p:cNvPicPr>
            <a:picLocks noChangeAspect="1"/>
          </p:cNvPicPr>
          <p:nvPr/>
        </p:nvPicPr>
        <p:blipFill>
          <a:blip r:embed="rId8"/>
          <a:stretch>
            <a:fillRect/>
          </a:stretch>
        </p:blipFill>
        <p:spPr>
          <a:xfrm>
            <a:off x="8329874" y="3169785"/>
            <a:ext cx="1926503" cy="2523963"/>
          </a:xfrm>
          <a:prstGeom prst="rect">
            <a:avLst/>
          </a:prstGeom>
        </p:spPr>
      </p:pic>
      <p:sp>
        <p:nvSpPr>
          <p:cNvPr id="2" name="Slide Number Placeholder 1"/>
          <p:cNvSpPr>
            <a:spLocks noGrp="1"/>
          </p:cNvSpPr>
          <p:nvPr>
            <p:ph type="sldNum" sz="quarter" idx="4"/>
          </p:nvPr>
        </p:nvSpPr>
        <p:spPr/>
        <p:txBody>
          <a:bodyPr/>
          <a:lstStyle/>
          <a:p>
            <a:fld id="{F7EA6163-A48B-4960-BC30-F1706253BDE6}" type="slidenum">
              <a:rPr lang="en-GB" smtClean="0"/>
              <a:pPr/>
              <a:t>6</a:t>
            </a:fld>
            <a:endParaRPr lang="en-GB" dirty="0"/>
          </a:p>
        </p:txBody>
      </p:sp>
    </p:spTree>
    <p:extLst>
      <p:ext uri="{BB962C8B-B14F-4D97-AF65-F5344CB8AC3E}">
        <p14:creationId xmlns:p14="http://schemas.microsoft.com/office/powerpoint/2010/main" val="355953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83A487-E050-564E-811F-0BFB9903E213}"/>
              </a:ext>
            </a:extLst>
          </p:cNvPr>
          <p:cNvSpPr>
            <a:spLocks noGrp="1"/>
          </p:cNvSpPr>
          <p:nvPr>
            <p:ph type="title"/>
          </p:nvPr>
        </p:nvSpPr>
        <p:spPr>
          <a:xfrm>
            <a:off x="481185" y="478597"/>
            <a:ext cx="10515600" cy="643048"/>
          </a:xfrm>
        </p:spPr>
        <p:txBody>
          <a:bodyPr>
            <a:normAutofit fontScale="90000"/>
          </a:bodyPr>
          <a:lstStyle/>
          <a:p>
            <a:r>
              <a:rPr lang="en-GB" sz="3300" dirty="0" smtClean="0"/>
              <a:t>Inequalities across population and </a:t>
            </a:r>
            <a:r>
              <a:rPr lang="en-GB" sz="3300" dirty="0"/>
              <a:t>workforce</a:t>
            </a:r>
            <a:r>
              <a:rPr lang="en-GB" dirty="0">
                <a:solidFill>
                  <a:schemeClr val="tx1"/>
                </a:solidFill>
              </a:rPr>
              <a:t/>
            </a:r>
            <a:br>
              <a:rPr lang="en-GB" dirty="0">
                <a:solidFill>
                  <a:schemeClr val="tx1"/>
                </a:solidFill>
              </a:rPr>
            </a:br>
            <a:endParaRPr lang="en-US" dirty="0"/>
          </a:p>
        </p:txBody>
      </p:sp>
      <p:sp>
        <p:nvSpPr>
          <p:cNvPr id="4" name="Slide Number Placeholder 3">
            <a:extLst>
              <a:ext uri="{FF2B5EF4-FFF2-40B4-BE49-F238E27FC236}">
                <a16:creationId xmlns:a16="http://schemas.microsoft.com/office/drawing/2014/main" xmlns="" id="{F531A6AB-B4FA-6C4F-8E57-B384B5860D97}"/>
              </a:ext>
            </a:extLst>
          </p:cNvPr>
          <p:cNvSpPr>
            <a:spLocks noGrp="1"/>
          </p:cNvSpPr>
          <p:nvPr>
            <p:ph type="sldNum" sz="quarter" idx="4"/>
          </p:nvPr>
        </p:nvSpPr>
        <p:spPr/>
        <p:txBody>
          <a:bodyPr/>
          <a:lstStyle/>
          <a:p>
            <a:fld id="{F7EA6163-A48B-4960-BC30-F1706253BDE6}" type="slidenum">
              <a:rPr lang="en-GB" smtClean="0"/>
              <a:pPr/>
              <a:t>7</a:t>
            </a:fld>
            <a:endParaRPr lang="en-GB" dirty="0"/>
          </a:p>
        </p:txBody>
      </p:sp>
      <p:graphicFrame>
        <p:nvGraphicFramePr>
          <p:cNvPr id="5" name="Diagram 4">
            <a:extLst>
              <a:ext uri="{FF2B5EF4-FFF2-40B4-BE49-F238E27FC236}">
                <a16:creationId xmlns:a16="http://schemas.microsoft.com/office/drawing/2014/main" xmlns="" id="{C2289F1A-2808-A245-BCF5-6535DE91DDCF}"/>
              </a:ext>
            </a:extLst>
          </p:cNvPr>
          <p:cNvGraphicFramePr/>
          <p:nvPr>
            <p:extLst>
              <p:ext uri="{D42A27DB-BD31-4B8C-83A1-F6EECF244321}">
                <p14:modId xmlns:p14="http://schemas.microsoft.com/office/powerpoint/2010/main" val="3187011479"/>
              </p:ext>
            </p:extLst>
          </p:nvPr>
        </p:nvGraphicFramePr>
        <p:xfrm>
          <a:off x="-212675" y="800121"/>
          <a:ext cx="11903320" cy="4940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79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9533" y="293901"/>
            <a:ext cx="10515600" cy="643048"/>
          </a:xfrm>
        </p:spPr>
        <p:txBody>
          <a:bodyPr vert="horz" lIns="91440" tIns="45720" rIns="91440" bIns="45720" rtlCol="0" anchor="ctr">
            <a:normAutofit/>
          </a:bodyPr>
          <a:lstStyle/>
          <a:p>
            <a:r>
              <a:rPr lang="en-GB" sz="3300" dirty="0"/>
              <a:t>Disease Management / </a:t>
            </a:r>
            <a:r>
              <a:rPr lang="en-GB" sz="3300" dirty="0" smtClean="0"/>
              <a:t>Mental Health Prevalence </a:t>
            </a:r>
            <a:endParaRPr lang="en-GB" sz="3300" dirty="0"/>
          </a:p>
        </p:txBody>
      </p:sp>
      <p:sp>
        <p:nvSpPr>
          <p:cNvPr id="2" name="Slide Number Placeholder 1"/>
          <p:cNvSpPr>
            <a:spLocks noGrp="1"/>
          </p:cNvSpPr>
          <p:nvPr>
            <p:ph type="sldNum" sz="quarter" idx="4294967295"/>
          </p:nvPr>
        </p:nvSpPr>
        <p:spPr>
          <a:xfrm>
            <a:off x="9381067" y="6399702"/>
            <a:ext cx="2743200" cy="365125"/>
          </a:xfrm>
          <a:prstGeom prst="rect">
            <a:avLst/>
          </a:prstGeom>
        </p:spPr>
        <p:txBody>
          <a:bodyPr vert="horz" lIns="91440" tIns="45720" rIns="91440" bIns="45720" rtlCol="0" anchor="ctr"/>
          <a:lstStyle/>
          <a:p>
            <a:pPr algn="r"/>
            <a:fld id="{E9780ACA-4A0B-4870-9826-132A1611ED6B}" type="slidenum">
              <a:rPr lang="en-GB" sz="1200" b="1">
                <a:solidFill>
                  <a:schemeClr val="bg1"/>
                </a:solidFill>
                <a:latin typeface="Arial" panose="020B0604020202020204" pitchFamily="34" charset="0"/>
                <a:cs typeface="Arial" panose="020B0604020202020204" pitchFamily="34" charset="0"/>
              </a:rPr>
              <a:pPr algn="r"/>
              <a:t>8</a:t>
            </a:fld>
            <a:endParaRPr lang="en-GB" sz="1200" b="1" dirty="0">
              <a:solidFill>
                <a:schemeClr val="bg1"/>
              </a:solidFill>
              <a:latin typeface="Arial" panose="020B0604020202020204" pitchFamily="34" charset="0"/>
              <a:cs typeface="Arial" panose="020B0604020202020204" pitchFamily="34" charset="0"/>
            </a:endParaRPr>
          </a:p>
        </p:txBody>
      </p:sp>
      <p:sp>
        <p:nvSpPr>
          <p:cNvPr id="8" name="Text Placeholder 2"/>
          <p:cNvSpPr>
            <a:spLocks noGrp="1"/>
          </p:cNvSpPr>
          <p:nvPr>
            <p:ph type="body" sz="half" idx="4294967295"/>
          </p:nvPr>
        </p:nvSpPr>
        <p:spPr>
          <a:xfrm>
            <a:off x="499533" y="1159401"/>
            <a:ext cx="11392354" cy="617537"/>
          </a:xfrm>
        </p:spPr>
        <p:txBody>
          <a:bodyPr>
            <a:noAutofit/>
          </a:bodyPr>
          <a:lstStyle/>
          <a:p>
            <a:pPr>
              <a:buFont typeface="Wingdings" panose="05000000000000000000" pitchFamily="2" charset="2"/>
              <a:buChar char="Ø"/>
            </a:pPr>
            <a:r>
              <a:rPr lang="en-GB" sz="1400" dirty="0"/>
              <a:t>Prevalence indicates the extent of a disease across a local population, with recent emphasis on improving identification rates to ensure patients have access to the right treatments and to identify commissioning hot spots – variability can be closely related to local demographics </a:t>
            </a:r>
          </a:p>
        </p:txBody>
      </p:sp>
      <p:sp>
        <p:nvSpPr>
          <p:cNvPr id="7" name="TextBox 6"/>
          <p:cNvSpPr txBox="1"/>
          <p:nvPr/>
        </p:nvSpPr>
        <p:spPr>
          <a:xfrm>
            <a:off x="440267" y="1891512"/>
            <a:ext cx="3518578" cy="3785652"/>
          </a:xfrm>
          <a:prstGeom prst="rect">
            <a:avLst/>
          </a:prstGeom>
          <a:noFill/>
          <a:ln>
            <a:solidFill>
              <a:schemeClr val="accent1"/>
            </a:solidFill>
          </a:ln>
        </p:spPr>
        <p:txBody>
          <a:bodyPr wrap="square" rtlCol="0">
            <a:spAutoFit/>
          </a:bodyPr>
          <a:lstStyle/>
          <a:p>
            <a:r>
              <a:rPr lang="en-GB" sz="1400" b="1" dirty="0" smtClean="0">
                <a:latin typeface="Arial" panose="020B0604020202020204" pitchFamily="34" charset="0"/>
                <a:cs typeface="Arial" panose="020B0604020202020204" pitchFamily="34" charset="0"/>
              </a:rPr>
              <a:t>Brighton </a:t>
            </a:r>
            <a:r>
              <a:rPr lang="en-GB" sz="1400" b="1" dirty="0">
                <a:latin typeface="Arial" panose="020B0604020202020204" pitchFamily="34" charset="0"/>
                <a:cs typeface="Arial" panose="020B0604020202020204" pitchFamily="34" charset="0"/>
              </a:rPr>
              <a:t>&amp; Hove</a:t>
            </a:r>
          </a:p>
          <a:p>
            <a:endParaRPr lang="en-GB" sz="1100" b="1"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Has a lower % prevalence rate across most conditions within QOF when compared across Sussex</a:t>
            </a:r>
          </a:p>
          <a:p>
            <a:endParaRPr lang="en-GB" sz="1200" dirty="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However higher </a:t>
            </a:r>
            <a:r>
              <a:rPr lang="en-GB" sz="1200" dirty="0">
                <a:latin typeface="Arial" panose="020B0604020202020204" pitchFamily="34" charset="0"/>
                <a:cs typeface="Arial" panose="020B0604020202020204" pitchFamily="34" charset="0"/>
              </a:rPr>
              <a:t>than average mental health prevalence at 1.26% </a:t>
            </a:r>
            <a:r>
              <a:rPr lang="en-GB" sz="1200" dirty="0" smtClean="0">
                <a:latin typeface="Arial" panose="020B0604020202020204" pitchFamily="34" charset="0"/>
                <a:cs typeface="Arial" panose="020B0604020202020204" pitchFamily="34" charset="0"/>
              </a:rPr>
              <a:t>(Sussex </a:t>
            </a:r>
            <a:r>
              <a:rPr lang="en-GB" sz="1200" dirty="0">
                <a:latin typeface="Arial" panose="020B0604020202020204" pitchFamily="34" charset="0"/>
                <a:cs typeface="Arial" panose="020B0604020202020204" pitchFamily="34" charset="0"/>
              </a:rPr>
              <a:t>avg 1.04%)</a:t>
            </a:r>
          </a:p>
          <a:p>
            <a:endParaRPr lang="en-GB" sz="1200" dirty="0">
              <a:latin typeface="Arial" panose="020B0604020202020204" pitchFamily="34" charset="0"/>
              <a:cs typeface="Arial" panose="020B0604020202020204" pitchFamily="34" charset="0"/>
            </a:endParaRPr>
          </a:p>
          <a:p>
            <a:r>
              <a:rPr lang="en-GB" sz="1200" b="1" dirty="0" smtClean="0">
                <a:latin typeface="Arial" panose="020B0604020202020204" pitchFamily="34" charset="0"/>
                <a:cs typeface="Arial" panose="020B0604020202020204" pitchFamily="34" charset="0"/>
              </a:rPr>
              <a:t>By PCN:</a:t>
            </a:r>
            <a:endParaRPr lang="en-GB" sz="1200" b="1"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East &amp; Central Brighton PCN1b has higher than average rates for mental health conditions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Depression 14.6% (brighton avg 11.67%)</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Mental Health 2.18% (brighton avg 1.26%)</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PCN5 has one of the lowest Dementia diagnosis and prevalence rates in Sussex at 0.2% (sussex avg 1</a:t>
            </a:r>
            <a:r>
              <a:rPr lang="en-GB" sz="1200" dirty="0" smtClean="0">
                <a:latin typeface="Arial" panose="020B0604020202020204" pitchFamily="34" charset="0"/>
                <a:cs typeface="Arial" panose="020B0604020202020204" pitchFamily="34" charset="0"/>
              </a:rPr>
              <a:t>%)</a:t>
            </a:r>
          </a:p>
          <a:p>
            <a:endParaRPr lang="en-GB" sz="1200" dirty="0">
              <a:latin typeface="Arial" panose="020B0604020202020204" pitchFamily="34" charset="0"/>
              <a:cs typeface="Arial" panose="020B0604020202020204" pitchFamily="34" charset="0"/>
            </a:endParaRPr>
          </a:p>
        </p:txBody>
      </p:sp>
      <p:sp>
        <p:nvSpPr>
          <p:cNvPr id="9" name="TextBox 8"/>
          <p:cNvSpPr txBox="1"/>
          <p:nvPr/>
        </p:nvSpPr>
        <p:spPr>
          <a:xfrm>
            <a:off x="4199466" y="1876124"/>
            <a:ext cx="3708401" cy="3816429"/>
          </a:xfrm>
          <a:prstGeom prst="rect">
            <a:avLst/>
          </a:prstGeom>
          <a:noFill/>
          <a:ln>
            <a:solidFill>
              <a:schemeClr val="accent1"/>
            </a:solidFill>
          </a:ln>
        </p:spPr>
        <p:txBody>
          <a:bodyPr wrap="square" rtlCol="0">
            <a:spAutoFit/>
          </a:bodyPr>
          <a:lstStyle/>
          <a:p>
            <a:r>
              <a:rPr lang="en-GB" sz="1400" b="1" dirty="0">
                <a:latin typeface="Arial" panose="020B0604020202020204" pitchFamily="34" charset="0"/>
                <a:cs typeface="Arial" panose="020B0604020202020204" pitchFamily="34" charset="0"/>
              </a:rPr>
              <a:t>East Sussex</a:t>
            </a:r>
          </a:p>
          <a:p>
            <a:endParaRPr lang="en-GB" sz="1200" b="1"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Eastbourne &amp; Hastings areas have higher % prevalence rates across most conditions within QOF when compared across Sussex</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Depression shows a particularly high variance across Eastbourne 16.45% &amp; Hastings 14.71% when compared across all other locations (sussex avg 12.7%)</a:t>
            </a:r>
          </a:p>
          <a:p>
            <a:endParaRPr lang="en-GB" sz="1200" dirty="0" smtClean="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b="1" dirty="0" smtClean="0">
                <a:latin typeface="Arial" panose="020B0604020202020204" pitchFamily="34" charset="0"/>
                <a:cs typeface="Arial" panose="020B0604020202020204" pitchFamily="34" charset="0"/>
              </a:rPr>
              <a:t>By PCN:</a:t>
            </a:r>
            <a:endParaRPr lang="en-GB" sz="1200" b="1"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ALPS group 18.53% and Hailsham 17.75% have the highest depressions rates in Sussex</a:t>
            </a:r>
          </a:p>
          <a:p>
            <a:pPr marL="171450" indent="-171450">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
        <p:nvSpPr>
          <p:cNvPr id="10" name="TextBox 9"/>
          <p:cNvSpPr txBox="1"/>
          <p:nvPr/>
        </p:nvSpPr>
        <p:spPr>
          <a:xfrm>
            <a:off x="8148488" y="1890106"/>
            <a:ext cx="3743399" cy="3816429"/>
          </a:xfrm>
          <a:prstGeom prst="rect">
            <a:avLst/>
          </a:prstGeom>
          <a:noFill/>
          <a:ln>
            <a:solidFill>
              <a:schemeClr val="accent1"/>
            </a:solidFill>
          </a:ln>
        </p:spPr>
        <p:txBody>
          <a:bodyPr wrap="square" rtlCol="0">
            <a:spAutoFit/>
          </a:bodyPr>
          <a:lstStyle/>
          <a:p>
            <a:r>
              <a:rPr lang="en-GB" sz="1400" b="1" dirty="0">
                <a:latin typeface="Arial" panose="020B0604020202020204" pitchFamily="34" charset="0"/>
                <a:cs typeface="Arial" panose="020B0604020202020204" pitchFamily="34" charset="0"/>
              </a:rPr>
              <a:t>West Sussex</a:t>
            </a:r>
          </a:p>
          <a:p>
            <a:endParaRPr lang="en-GB" sz="1200" b="1"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Coastal West Sussex has higher % prevalence rates across most conditions within QOF when compared across Sussex</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Crawley has high rates for Obesity 11.48% (sussex avg 8.73%) &amp; Diabetes 8.0% (sussex avg 6.68%) but lower rates for most other conditions</a:t>
            </a:r>
          </a:p>
          <a:p>
            <a:endParaRPr lang="en-GB" sz="1200" dirty="0">
              <a:latin typeface="Arial" panose="020B0604020202020204" pitchFamily="34" charset="0"/>
              <a:cs typeface="Arial" panose="020B0604020202020204" pitchFamily="34" charset="0"/>
            </a:endParaRPr>
          </a:p>
          <a:p>
            <a:endParaRPr lang="en-GB" sz="1200" b="1" dirty="0" smtClean="0">
              <a:latin typeface="Arial" panose="020B0604020202020204" pitchFamily="34" charset="0"/>
              <a:cs typeface="Arial" panose="020B0604020202020204" pitchFamily="34" charset="0"/>
            </a:endParaRPr>
          </a:p>
          <a:p>
            <a:r>
              <a:rPr lang="en-GB" sz="1200" b="1" dirty="0" smtClean="0">
                <a:latin typeface="Arial" panose="020B0604020202020204" pitchFamily="34" charset="0"/>
                <a:cs typeface="Arial" panose="020B0604020202020204" pitchFamily="34" charset="0"/>
              </a:rPr>
              <a:t>By PCN:</a:t>
            </a:r>
            <a:endParaRPr lang="en-GB" sz="1200" b="1"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High Depression rates seen within Lancing 17.98% and Shoreham 16.21%</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Cissbury Integrated Care has a relatively high mental health prevalence at 1.51% (cws avg 0.99</a:t>
            </a:r>
            <a:r>
              <a:rPr lang="en-GB" sz="1200" dirty="0" smtClean="0">
                <a:latin typeface="Arial" panose="020B0604020202020204" pitchFamily="34" charset="0"/>
                <a:cs typeface="Arial" panose="020B0604020202020204" pitchFamily="34" charset="0"/>
              </a:rPr>
              <a:t>%)</a:t>
            </a:r>
          </a:p>
          <a:p>
            <a:endParaRPr lang="en-GB" sz="1200" dirty="0" smtClean="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11" name="TextBox 10"/>
          <p:cNvSpPr txBox="1"/>
          <p:nvPr/>
        </p:nvSpPr>
        <p:spPr>
          <a:xfrm>
            <a:off x="499533" y="5815295"/>
            <a:ext cx="10253134" cy="461665"/>
          </a:xfrm>
          <a:prstGeom prst="rect">
            <a:avLst/>
          </a:prstGeom>
          <a:solidFill>
            <a:schemeClr val="bg1">
              <a:lumMod val="95000"/>
            </a:schemeClr>
          </a:solidFill>
        </p:spPr>
        <p:txBody>
          <a:bodyPr wrap="square" rtlCol="0">
            <a:spAutoFit/>
          </a:bodyPr>
          <a:lstStyle/>
          <a:p>
            <a:r>
              <a:rPr lang="en-GB" sz="1200" i="1" dirty="0"/>
              <a:t>Data Source: </a:t>
            </a:r>
            <a:r>
              <a:rPr lang="en-GB" sz="1200" i="1" u="sng" dirty="0">
                <a:hlinkClick r:id="rId3"/>
              </a:rPr>
              <a:t>https://digital.nhs.uk/data-and-information/publications/statistical/quality-and-outcomes-framework-achievement-prevalence-and-exceptions-data</a:t>
            </a:r>
            <a:r>
              <a:rPr lang="en-GB" sz="1200" i="1" u="sng" dirty="0"/>
              <a:t>  - 19/20 QOF data (published Sep 2020)</a:t>
            </a:r>
          </a:p>
        </p:txBody>
      </p:sp>
    </p:spTree>
    <p:extLst>
      <p:ext uri="{BB962C8B-B14F-4D97-AF65-F5344CB8AC3E}">
        <p14:creationId xmlns:p14="http://schemas.microsoft.com/office/powerpoint/2010/main" val="709395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713499" y="3331418"/>
            <a:ext cx="5689131" cy="2871560"/>
          </a:xfrm>
          <a:prstGeom prst="rect">
            <a:avLst/>
          </a:prstGeom>
        </p:spPr>
      </p:pic>
      <p:pic>
        <p:nvPicPr>
          <p:cNvPr id="3" name="Picture 2"/>
          <p:cNvPicPr>
            <a:picLocks noChangeAspect="1"/>
          </p:cNvPicPr>
          <p:nvPr/>
        </p:nvPicPr>
        <p:blipFill>
          <a:blip r:embed="rId4"/>
          <a:stretch>
            <a:fillRect/>
          </a:stretch>
        </p:blipFill>
        <p:spPr>
          <a:xfrm>
            <a:off x="713499" y="1133479"/>
            <a:ext cx="5822652" cy="2276475"/>
          </a:xfrm>
          <a:prstGeom prst="rect">
            <a:avLst/>
          </a:prstGeom>
        </p:spPr>
      </p:pic>
      <p:sp>
        <p:nvSpPr>
          <p:cNvPr id="4" name="Title 3"/>
          <p:cNvSpPr>
            <a:spLocks noGrp="1"/>
          </p:cNvSpPr>
          <p:nvPr>
            <p:ph type="title"/>
          </p:nvPr>
        </p:nvSpPr>
        <p:spPr>
          <a:xfrm>
            <a:off x="486866" y="286142"/>
            <a:ext cx="11362267" cy="788041"/>
          </a:xfrm>
        </p:spPr>
        <p:txBody>
          <a:bodyPr vert="horz" lIns="91440" tIns="45720" rIns="91440" bIns="45720" rtlCol="0" anchor="ctr">
            <a:normAutofit fontScale="90000"/>
          </a:bodyPr>
          <a:lstStyle/>
          <a:p>
            <a:r>
              <a:rPr lang="en-GB" sz="3300" dirty="0"/>
              <a:t>Physical Health Checks for patients with Severe Mental Illness (SMI)</a:t>
            </a:r>
          </a:p>
        </p:txBody>
      </p:sp>
      <p:sp>
        <p:nvSpPr>
          <p:cNvPr id="2" name="Slide Number Placeholder 1"/>
          <p:cNvSpPr>
            <a:spLocks noGrp="1"/>
          </p:cNvSpPr>
          <p:nvPr>
            <p:ph type="sldNum" sz="quarter" idx="4294967295"/>
          </p:nvPr>
        </p:nvSpPr>
        <p:spPr>
          <a:xfrm>
            <a:off x="9296400" y="6379720"/>
            <a:ext cx="2743200" cy="365125"/>
          </a:xfrm>
          <a:prstGeom prst="rect">
            <a:avLst/>
          </a:prstGeom>
        </p:spPr>
        <p:txBody>
          <a:bodyPr vert="horz" lIns="91440" tIns="45720" rIns="91440" bIns="45720" rtlCol="0" anchor="ctr"/>
          <a:lstStyle/>
          <a:p>
            <a:pPr algn="r"/>
            <a:r>
              <a:rPr lang="en-GB" sz="1200" b="1" dirty="0">
                <a:solidFill>
                  <a:schemeClr val="bg1"/>
                </a:solidFill>
                <a:latin typeface="Arial" panose="020B0604020202020204" pitchFamily="34" charset="0"/>
                <a:cs typeface="Arial" panose="020B0604020202020204" pitchFamily="34" charset="0"/>
              </a:rPr>
              <a:t>9</a:t>
            </a:r>
          </a:p>
        </p:txBody>
      </p:sp>
      <p:sp>
        <p:nvSpPr>
          <p:cNvPr id="6" name="Text Placeholder 2"/>
          <p:cNvSpPr txBox="1">
            <a:spLocks/>
          </p:cNvSpPr>
          <p:nvPr/>
        </p:nvSpPr>
        <p:spPr>
          <a:xfrm>
            <a:off x="1668000" y="1192203"/>
            <a:ext cx="9000000" cy="4857403"/>
          </a:xfrm>
          <a:prstGeom prst="rect">
            <a:avLst/>
          </a:prstGeom>
        </p:spPr>
        <p:txBody>
          <a:bodyPr/>
          <a:lstStyle>
            <a:lvl1pPr marL="0" indent="0" algn="l" defTabSz="91437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189" indent="0" algn="l" defTabSz="914377"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377" indent="0" algn="l" defTabSz="914377"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566" indent="0" algn="l" defTabSz="914377"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754" indent="0" algn="l" defTabSz="914377"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5943" indent="0" algn="l" defTabSz="914377"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131" indent="0" algn="l" defTabSz="914377"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320" indent="0" algn="l" defTabSz="914377"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509" indent="0" algn="l" defTabSz="914377"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lvl="1">
              <a:defRPr/>
            </a:pPr>
            <a:endParaRPr lang="en-GB" b="1" u="sng" dirty="0">
              <a:solidFill>
                <a:prstClr val="black"/>
              </a:solidFill>
              <a:latin typeface="Arial" panose="020B0604020202020204"/>
            </a:endParaRPr>
          </a:p>
          <a:p>
            <a:pPr>
              <a:defRPr/>
            </a:pPr>
            <a:endParaRPr lang="en-GB" dirty="0">
              <a:solidFill>
                <a:prstClr val="black"/>
              </a:solidFill>
              <a:latin typeface="Arial" panose="020B0604020202020204"/>
            </a:endParaRPr>
          </a:p>
        </p:txBody>
      </p:sp>
      <p:sp>
        <p:nvSpPr>
          <p:cNvPr id="5" name="Text Placeholder 2"/>
          <p:cNvSpPr txBox="1">
            <a:spLocks/>
          </p:cNvSpPr>
          <p:nvPr/>
        </p:nvSpPr>
        <p:spPr>
          <a:xfrm>
            <a:off x="1781328" y="1397823"/>
            <a:ext cx="9000000" cy="472846"/>
          </a:xfrm>
          <a:prstGeom prst="rect">
            <a:avLst/>
          </a:prstGeom>
        </p:spPr>
        <p:txBody>
          <a:bodyPr/>
          <a:lstStyle>
            <a:lvl1pPr marL="0" indent="0" algn="l" defTabSz="91437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189" indent="0" algn="l" defTabSz="914377"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377" indent="0" algn="l" defTabSz="914377"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566" indent="0" algn="l" defTabSz="914377"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754" indent="0" algn="l" defTabSz="914377"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5943" indent="0" algn="l" defTabSz="914377"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131" indent="0" algn="l" defTabSz="914377"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320" indent="0" algn="l" defTabSz="914377"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509" indent="0" algn="l" defTabSz="914377"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a:defRPr/>
            </a:pPr>
            <a:endParaRPr lang="en-GB" dirty="0">
              <a:solidFill>
                <a:prstClr val="black"/>
              </a:solidFill>
              <a:latin typeface="Arial" panose="020B0604020202020204"/>
            </a:endParaRPr>
          </a:p>
        </p:txBody>
      </p:sp>
      <p:sp>
        <p:nvSpPr>
          <p:cNvPr id="7" name="TextBox 6"/>
          <p:cNvSpPr txBox="1"/>
          <p:nvPr/>
        </p:nvSpPr>
        <p:spPr>
          <a:xfrm>
            <a:off x="7137725" y="1506167"/>
            <a:ext cx="4332380" cy="4616648"/>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The latest available data Q3 19/20. Q4 19/20 and Q1 20/21 were not submitted due to pressures from COVID-19 (with the exception of EHS and H&amp;R)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EHS and H&amp;R CCG had the highest coverage (34.5% EHS, 34.8% H&amp;R)</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HWLH and HMS had the lowest coverage (17.7% HWLH, HMS 22.4%)</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All CCGs are particularly challenged in undertaking Blood lipid checks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HWLH have particularly low BMI checks (42.2%)</a:t>
            </a:r>
          </a:p>
          <a:p>
            <a:endParaRPr lang="en-GB" sz="1400" dirty="0" smtClean="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 We do not know this split by ethnicity but likely to be even lower coverage of health checks in persons from BAME Communities with severe mental illness and thus needs to be segmented from the data and addressed </a:t>
            </a: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9098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4A1C434E910648B716F1B8A4452C7C" ma:contentTypeVersion="13" ma:contentTypeDescription="Create a new document." ma:contentTypeScope="" ma:versionID="8b4fd4cb165cd5e1660d026b4a7395e5">
  <xsd:schema xmlns:xsd="http://www.w3.org/2001/XMLSchema" xmlns:xs="http://www.w3.org/2001/XMLSchema" xmlns:p="http://schemas.microsoft.com/office/2006/metadata/properties" xmlns:ns1="http://schemas.microsoft.com/sharepoint/v3" xmlns:ns3="a8e734a9-52cf-49e3-bcde-90df6cef9c0a" xmlns:ns4="fc8c83e1-e4af-414a-b3b5-326eb82e57bc" targetNamespace="http://schemas.microsoft.com/office/2006/metadata/properties" ma:root="true" ma:fieldsID="866935a5b5fc8c44d8f3ec7590ae9b58" ns1:_="" ns3:_="" ns4:_="">
    <xsd:import namespace="http://schemas.microsoft.com/sharepoint/v3"/>
    <xsd:import namespace="a8e734a9-52cf-49e3-bcde-90df6cef9c0a"/>
    <xsd:import namespace="fc8c83e1-e4af-414a-b3b5-326eb82e57b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1:_ip_UnifiedCompliancePolicyProperties" minOccurs="0"/>
                <xsd:element ref="ns1:_ip_UnifiedCompliancePolicyUIAction" minOccurs="0"/>
                <xsd:element ref="ns4:MediaServiceAuto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e734a9-52cf-49e3-bcde-90df6cef9c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8c83e1-e4af-414a-b3b5-326eb82e57b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A62AF8-D36D-4AAD-A1B3-CC6CC4F09E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8e734a9-52cf-49e3-bcde-90df6cef9c0a"/>
    <ds:schemaRef ds:uri="fc8c83e1-e4af-414a-b3b5-326eb82e57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A83078-A8F4-45BC-8151-EB6DBD7051D2}">
  <ds:schemaRefs>
    <ds:schemaRef ds:uri="http://schemas.microsoft.com/office/2006/metadata/properties"/>
    <ds:schemaRef ds:uri="http://purl.org/dc/terms/"/>
    <ds:schemaRef ds:uri="http://purl.org/dc/elements/1.1/"/>
    <ds:schemaRef ds:uri="http://www.w3.org/XML/1998/namespace"/>
    <ds:schemaRef ds:uri="http://schemas.microsoft.com/sharepoint/v3"/>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fc8c83e1-e4af-414a-b3b5-326eb82e57bc"/>
    <ds:schemaRef ds:uri="a8e734a9-52cf-49e3-bcde-90df6cef9c0a"/>
  </ds:schemaRefs>
</ds:datastoreItem>
</file>

<file path=customXml/itemProps3.xml><?xml version="1.0" encoding="utf-8"?>
<ds:datastoreItem xmlns:ds="http://schemas.openxmlformats.org/officeDocument/2006/customXml" ds:itemID="{D7B71CE4-DB20-4B5C-9986-60161847E9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235</TotalTime>
  <Words>1922</Words>
  <Application>Microsoft Office PowerPoint</Application>
  <PresentationFormat>Custom</PresentationFormat>
  <Paragraphs>224</Paragraphs>
  <Slides>13</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think-cell Slide</vt:lpstr>
      <vt:lpstr>   </vt:lpstr>
      <vt:lpstr>Executive Summary</vt:lpstr>
      <vt:lpstr>Key Messages - whole programme</vt:lpstr>
      <vt:lpstr>Key Messages - whole programme</vt:lpstr>
      <vt:lpstr>Sussex BAME Disparity Programme Governance</vt:lpstr>
      <vt:lpstr>Summary of health and social inequalities reports</vt:lpstr>
      <vt:lpstr>Inequalities across population and workforce </vt:lpstr>
      <vt:lpstr>Disease Management / Mental Health Prevalence </vt:lpstr>
      <vt:lpstr>Physical Health Checks for patients with Severe Mental Illness (SMI)</vt:lpstr>
      <vt:lpstr>Transformational change to Mental Health services</vt:lpstr>
      <vt:lpstr>Better access to Mental Health services is critical</vt:lpstr>
      <vt:lpstr>Sussex Community Research Findings around Covid-19</vt:lpstr>
      <vt:lpstr>Our Next steps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SHCP COVID-19 BAME Response</dc:title>
  <dc:creator>WEBB, Yvonne (SUSSEX HEALTH AND CARE PARTNERSHIP STP)</dc:creator>
  <cp:lastModifiedBy>Pulkkinen Jenni (Sussex Partnership Trust)</cp:lastModifiedBy>
  <cp:revision>31</cp:revision>
  <dcterms:created xsi:type="dcterms:W3CDTF">2020-05-05T13:21:56Z</dcterms:created>
  <dcterms:modified xsi:type="dcterms:W3CDTF">2020-11-12T20:54:57Z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0x010100204A1C434E910648B716F1B8A4452C7C</vt:lpwstr>
  </property>
</Properties>
</file>