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63" r:id="rId4"/>
    <p:sldId id="264" r:id="rId5"/>
    <p:sldId id="265" r:id="rId6"/>
    <p:sldId id="26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C6D"/>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5"/>
    <p:restoredTop sz="94674"/>
  </p:normalViewPr>
  <p:slideViewPr>
    <p:cSldViewPr snapToGrid="0" snapToObjects="1">
      <p:cViewPr varScale="1">
        <p:scale>
          <a:sx n="86" d="100"/>
          <a:sy n="86" d="100"/>
        </p:scale>
        <p:origin x="-94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88C4483-7D6E-A949-993A-E6D0E3104B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2" name="Title 1"/>
          <p:cNvSpPr>
            <a:spLocks noGrp="1"/>
          </p:cNvSpPr>
          <p:nvPr>
            <p:ph type="ctrTitle"/>
          </p:nvPr>
        </p:nvSpPr>
        <p:spPr>
          <a:xfrm>
            <a:off x="1110341" y="2864323"/>
            <a:ext cx="6515100" cy="1793839"/>
          </a:xfrm>
        </p:spPr>
        <p:txBody>
          <a:bodyPr anchor="b"/>
          <a:lstStyle>
            <a:lvl1pPr algn="ctr">
              <a:defRPr sz="6000" b="1" i="0">
                <a:solidFill>
                  <a:srgbClr val="FFED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a:extLst>
              <a:ext uri="{FF2B5EF4-FFF2-40B4-BE49-F238E27FC236}">
                <a16:creationId xmlns="" xmlns:a16="http://schemas.microsoft.com/office/drawing/2014/main" id="{18ADB249-3221-5046-B9AC-42E7193B63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9835" y="346575"/>
            <a:ext cx="1967177" cy="758339"/>
          </a:xfrm>
          <a:prstGeom prst="rect">
            <a:avLst/>
          </a:prstGeom>
        </p:spPr>
      </p:pic>
    </p:spTree>
    <p:extLst>
      <p:ext uri="{BB962C8B-B14F-4D97-AF65-F5344CB8AC3E}">
        <p14:creationId xmlns:p14="http://schemas.microsoft.com/office/powerpoint/2010/main" val="128006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D5E8A-DC7C-6B4B-BA64-A121DF0C025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144824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D5E8A-DC7C-6B4B-BA64-A121DF0C025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210508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A83935A-22D7-4D4E-94D1-DE2B36B90B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4000" b="1">
                <a:solidFill>
                  <a:srgbClr val="475C6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1751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319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D5E8A-DC7C-6B4B-BA64-A121DF0C0259}"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298713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DD5E8A-DC7C-6B4B-BA64-A121DF0C025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3788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DD5E8A-DC7C-6B4B-BA64-A121DF0C0259}"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308653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D5E8A-DC7C-6B4B-BA64-A121DF0C0259}"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58933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D5E8A-DC7C-6B4B-BA64-A121DF0C0259}"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152809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5E8A-DC7C-6B4B-BA64-A121DF0C025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19707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D5E8A-DC7C-6B4B-BA64-A121DF0C0259}"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C912F-E898-2A49-AA10-E4908C8A0715}" type="slidenum">
              <a:rPr lang="en-US" smtClean="0"/>
              <a:t>‹#›</a:t>
            </a:fld>
            <a:endParaRPr lang="en-US"/>
          </a:p>
        </p:txBody>
      </p:sp>
    </p:spTree>
    <p:extLst>
      <p:ext uri="{BB962C8B-B14F-4D97-AF65-F5344CB8AC3E}">
        <p14:creationId xmlns:p14="http://schemas.microsoft.com/office/powerpoint/2010/main" val="302907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D5E8A-DC7C-6B4B-BA64-A121DF0C0259}" type="datetimeFigureOut">
              <a:rPr lang="en-US" smtClean="0"/>
              <a:t>11/12/2020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C912F-E898-2A49-AA10-E4908C8A0715}" type="slidenum">
              <a:rPr lang="en-US" smtClean="0"/>
              <a:t>‹#›</a:t>
            </a:fld>
            <a:endParaRPr lang="en-US"/>
          </a:p>
        </p:txBody>
      </p:sp>
    </p:spTree>
    <p:extLst>
      <p:ext uri="{BB962C8B-B14F-4D97-AF65-F5344CB8AC3E}">
        <p14:creationId xmlns:p14="http://schemas.microsoft.com/office/powerpoint/2010/main" val="312469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4F4-0C52-4D4D-9CF1-5CC834921508}"/>
              </a:ext>
            </a:extLst>
          </p:cNvPr>
          <p:cNvSpPr>
            <a:spLocks noGrp="1"/>
          </p:cNvSpPr>
          <p:nvPr>
            <p:ph type="ctrTitle"/>
          </p:nvPr>
        </p:nvSpPr>
        <p:spPr>
          <a:xfrm>
            <a:off x="1168006" y="2543670"/>
            <a:ext cx="6515100" cy="1347738"/>
          </a:xfrm>
        </p:spPr>
        <p:txBody>
          <a:bodyPr>
            <a:normAutofit fontScale="90000"/>
          </a:bodyPr>
          <a:lstStyle/>
          <a:p>
            <a:r>
              <a:rPr lang="en-GB" dirty="0"/>
              <a:t>Work and Health Unit</a:t>
            </a:r>
            <a:endParaRPr lang="en-US" dirty="0"/>
          </a:p>
        </p:txBody>
      </p:sp>
      <p:sp>
        <p:nvSpPr>
          <p:cNvPr id="3" name="Subtitle 2">
            <a:extLst>
              <a:ext uri="{FF2B5EF4-FFF2-40B4-BE49-F238E27FC236}">
                <a16:creationId xmlns="" xmlns:a16="http://schemas.microsoft.com/office/drawing/2014/main" id="{D8287CD3-CE80-EC49-A271-E6E88D488941}"/>
              </a:ext>
            </a:extLst>
          </p:cNvPr>
          <p:cNvSpPr>
            <a:spLocks noGrp="1"/>
          </p:cNvSpPr>
          <p:nvPr>
            <p:ph type="subTitle" idx="4294967295"/>
          </p:nvPr>
        </p:nvSpPr>
        <p:spPr>
          <a:xfrm>
            <a:off x="1200665" y="4524606"/>
            <a:ext cx="6858000" cy="1243998"/>
          </a:xfrm>
        </p:spPr>
        <p:txBody>
          <a:bodyPr/>
          <a:lstStyle/>
          <a:p>
            <a:r>
              <a:rPr lang="en-GB" dirty="0"/>
              <a:t>A project between the DWP, Sussex Partnership Trust and Southdown Supported Employment</a:t>
            </a:r>
          </a:p>
          <a:p>
            <a:endParaRPr lang="en-US" dirty="0"/>
          </a:p>
        </p:txBody>
      </p:sp>
    </p:spTree>
    <p:extLst>
      <p:ext uri="{BB962C8B-B14F-4D97-AF65-F5344CB8AC3E}">
        <p14:creationId xmlns:p14="http://schemas.microsoft.com/office/powerpoint/2010/main" val="402027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Offer</a:t>
            </a:r>
          </a:p>
        </p:txBody>
      </p:sp>
      <p:sp>
        <p:nvSpPr>
          <p:cNvPr id="3" name="Content Placeholder 2"/>
          <p:cNvSpPr>
            <a:spLocks noGrp="1"/>
          </p:cNvSpPr>
          <p:nvPr>
            <p:ph idx="1"/>
          </p:nvPr>
        </p:nvSpPr>
        <p:spPr>
          <a:xfrm>
            <a:off x="457200" y="1556792"/>
            <a:ext cx="8229600" cy="4569371"/>
          </a:xfrm>
        </p:spPr>
        <p:txBody>
          <a:bodyPr>
            <a:normAutofit/>
          </a:bodyPr>
          <a:lstStyle/>
          <a:p>
            <a:r>
              <a:rPr lang="en-US" dirty="0"/>
              <a:t>Data provided by DWP identified that 55% of job </a:t>
            </a:r>
            <a:r>
              <a:rPr lang="en-US" dirty="0" err="1"/>
              <a:t>centre</a:t>
            </a:r>
            <a:r>
              <a:rPr lang="en-US" dirty="0"/>
              <a:t> claimants identified their mental health as being a barrier to employment </a:t>
            </a:r>
            <a:endParaRPr lang="en-GB" dirty="0"/>
          </a:p>
          <a:p>
            <a:r>
              <a:rPr lang="en-GB" dirty="0"/>
              <a:t>Funded through a bid to the DWP Flexible Support Fund, and has run for 2 years in Brighton and 1 year in East Sussex. </a:t>
            </a:r>
          </a:p>
          <a:p>
            <a:r>
              <a:rPr lang="en-GB" dirty="0"/>
              <a:t>Placing Occupational Therapists and Employment Workers into Job Centres</a:t>
            </a:r>
          </a:p>
          <a:p>
            <a:r>
              <a:rPr lang="en-GB" dirty="0"/>
              <a:t>Supporting anyone who's mental health problems are a barrier to employment</a:t>
            </a:r>
          </a:p>
          <a:p>
            <a:endParaRPr lang="en-GB" dirty="0"/>
          </a:p>
          <a:p>
            <a:endParaRPr lang="en-GB" dirty="0"/>
          </a:p>
        </p:txBody>
      </p:sp>
    </p:spTree>
    <p:extLst>
      <p:ext uri="{BB962C8B-B14F-4D97-AF65-F5344CB8AC3E}">
        <p14:creationId xmlns:p14="http://schemas.microsoft.com/office/powerpoint/2010/main" val="131410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r>
              <a:rPr lang="en-GB" sz="4000" dirty="0"/>
              <a:t>Reduce demand on Job Centre Plus resources </a:t>
            </a:r>
          </a:p>
          <a:p>
            <a:r>
              <a:rPr lang="en-US" sz="4000" dirty="0"/>
              <a:t>Reduce the number of people with serious mental health problems receiving work related benefits </a:t>
            </a:r>
          </a:p>
          <a:p>
            <a:r>
              <a:rPr lang="en-US" sz="4000" dirty="0"/>
              <a:t>Reduce the incidence of people’s mental health deteriorating further whilst waiting to be assessed for a work related benefit </a:t>
            </a:r>
          </a:p>
          <a:p>
            <a:r>
              <a:rPr lang="en-US" sz="4000" dirty="0"/>
              <a:t>Bridge the gap between mental health services and DWP provision </a:t>
            </a:r>
          </a:p>
          <a:p>
            <a:r>
              <a:rPr lang="en-US" sz="4000" dirty="0"/>
              <a:t>Increase the number of people with serious mental health problems securing and sustaining employment </a:t>
            </a:r>
          </a:p>
          <a:p>
            <a:r>
              <a:rPr lang="en-US" sz="4000" dirty="0"/>
              <a:t>Demonstrate the impact of combining effective Mental Health Support, Specialist Employment Support &amp; JCP Support under one roof </a:t>
            </a:r>
          </a:p>
          <a:p>
            <a:endParaRPr lang="en-GB" dirty="0"/>
          </a:p>
        </p:txBody>
      </p:sp>
    </p:spTree>
    <p:extLst>
      <p:ext uri="{BB962C8B-B14F-4D97-AF65-F5344CB8AC3E}">
        <p14:creationId xmlns:p14="http://schemas.microsoft.com/office/powerpoint/2010/main" val="370483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a:t>
            </a:r>
          </a:p>
        </p:txBody>
      </p:sp>
      <p:sp>
        <p:nvSpPr>
          <p:cNvPr id="3" name="Content Placeholder 2"/>
          <p:cNvSpPr>
            <a:spLocks noGrp="1"/>
          </p:cNvSpPr>
          <p:nvPr>
            <p:ph idx="1"/>
          </p:nvPr>
        </p:nvSpPr>
        <p:spPr/>
        <p:txBody>
          <a:bodyPr>
            <a:normAutofit lnSpcReduction="10000"/>
          </a:bodyPr>
          <a:lstStyle/>
          <a:p>
            <a:r>
              <a:rPr lang="en-US" b="1" dirty="0"/>
              <a:t>There were a total of 661 interventions, </a:t>
            </a:r>
            <a:r>
              <a:rPr lang="en-US" dirty="0"/>
              <a:t>292 with an Occupational Therapist and 369 with an Employment Specialist (some clients were seen by both an Occupational Therapist &amp; Employment Specialist). </a:t>
            </a:r>
          </a:p>
          <a:p>
            <a:r>
              <a:rPr lang="en-US" b="1" dirty="0"/>
              <a:t>Of the 369 clients receiving Employment Support </a:t>
            </a:r>
            <a:r>
              <a:rPr lang="en-US" dirty="0"/>
              <a:t>66 (18%) gained paid employment, 46 (12%) entered training or education, and 47 (12%) started a work experience or voluntary placement. In total 159 outcomes, 43% of the clients referred. </a:t>
            </a:r>
            <a:endParaRPr lang="en-GB" dirty="0"/>
          </a:p>
        </p:txBody>
      </p:sp>
    </p:spTree>
    <p:extLst>
      <p:ext uri="{BB962C8B-B14F-4D97-AF65-F5344CB8AC3E}">
        <p14:creationId xmlns:p14="http://schemas.microsoft.com/office/powerpoint/2010/main" val="361750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Of 292 clients seen by an Occupational Therapist </a:t>
            </a:r>
            <a:r>
              <a:rPr lang="en-US" dirty="0"/>
              <a:t>99 people (34%) were supported to access Primary Care, 24 people (8%) were supported to access Secondary Care (SPFT services) and 233 people (80%) were supported to access Community Mental Health Services (Recovery College, Wellbeing </a:t>
            </a:r>
            <a:r>
              <a:rPr lang="en-US" dirty="0" err="1"/>
              <a:t>Centres</a:t>
            </a:r>
            <a:r>
              <a:rPr lang="en-US" dirty="0"/>
              <a:t>, Peer Support Services, or other Community Courses &amp; Mental Health Provision). </a:t>
            </a:r>
            <a:endParaRPr lang="en-GB" dirty="0"/>
          </a:p>
        </p:txBody>
      </p:sp>
    </p:spTree>
    <p:extLst>
      <p:ext uri="{BB962C8B-B14F-4D97-AF65-F5344CB8AC3E}">
        <p14:creationId xmlns:p14="http://schemas.microsoft.com/office/powerpoint/2010/main" val="412167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i="1" dirty="0"/>
              <a:t>“'The DWP has always been a place I visit with fear and dread where I feel judged and looked down on and questioned as regards my health, mental health problems are not evident on the outside. To have your service and help in their offices is a wonderful way of opening eyes and minds as to helping people and I'm sure the staff at the DWP have also benefited. You being there made it a kinder </a:t>
            </a:r>
            <a:r>
              <a:rPr lang="en-US" b="1" i="1"/>
              <a:t>place</a:t>
            </a:r>
            <a:r>
              <a:rPr lang="en-US" b="1" i="1" smtClean="0"/>
              <a:t>.”</a:t>
            </a:r>
          </a:p>
          <a:p>
            <a:pPr marL="0" indent="0">
              <a:buNone/>
            </a:pPr>
            <a:r>
              <a:rPr lang="en-US" b="1" i="1" dirty="0" smtClean="0"/>
              <a:t> </a:t>
            </a:r>
            <a:r>
              <a:rPr lang="en-US" i="1" dirty="0"/>
              <a:t>– Hastings Client </a:t>
            </a:r>
            <a:endParaRPr lang="en-GB" dirty="0"/>
          </a:p>
          <a:p>
            <a:endParaRPr lang="en-GB" dirty="0"/>
          </a:p>
        </p:txBody>
      </p:sp>
    </p:spTree>
    <p:extLst>
      <p:ext uri="{BB962C8B-B14F-4D97-AF65-F5344CB8AC3E}">
        <p14:creationId xmlns:p14="http://schemas.microsoft.com/office/powerpoint/2010/main" val="22145261"/>
      </p:ext>
    </p:extLst>
  </p:cSld>
  <p:clrMapOvr>
    <a:masterClrMapping/>
  </p:clrMapOvr>
</p:sld>
</file>

<file path=ppt/theme/theme1.xml><?xml version="1.0" encoding="utf-8"?>
<a:theme xmlns:a="http://schemas.openxmlformats.org/drawingml/2006/main" name="SussexPartnership-presentation-template-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5" id="{EBD9CDFC-F115-5D48-BAB1-7C1FA3A7FF17}" vid="{824D38A3-D3AB-C94C-95DE-F7BFE8B69695}"/>
    </a:ext>
  </a:extLst>
</a:theme>
</file>

<file path=docProps/app.xml><?xml version="1.0" encoding="utf-8"?>
<Properties xmlns="http://schemas.openxmlformats.org/officeDocument/2006/extended-properties" xmlns:vt="http://schemas.openxmlformats.org/officeDocument/2006/docPropsVTypes">
  <Template>SussexPartnership-presentation-template-4x3</Template>
  <TotalTime>6</TotalTime>
  <Words>409</Words>
  <Application>Microsoft Office PowerPoint</Application>
  <PresentationFormat>On-screen Show (4:3)</PresentationFormat>
  <Paragraphs>21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SussexPartnership-presentation-template-4x3</vt:lpstr>
      <vt:lpstr>Work and Health Unit</vt:lpstr>
      <vt:lpstr>Outline Offer</vt:lpstr>
      <vt:lpstr>Aims</vt:lpstr>
      <vt:lpstr>Outcomes</vt:lpstr>
      <vt:lpstr>PowerPoint Presentation</vt:lpstr>
      <vt:lpstr>PowerPoint Presentation</vt:lpstr>
    </vt:vector>
  </TitlesOfParts>
  <Company>Sussex Partnership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Priscilla (Sussex Partnership Trust)</dc:creator>
  <cp:lastModifiedBy>Pulkkinen Jenni (Sussex Partnership Trust)</cp:lastModifiedBy>
  <cp:revision>4</cp:revision>
  <dcterms:created xsi:type="dcterms:W3CDTF">2020-03-11T15:47:59Z</dcterms:created>
  <dcterms:modified xsi:type="dcterms:W3CDTF">2020-11-12T20:34:44Z</dcterms:modified>
</cp:coreProperties>
</file>