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1" r:id="rId4"/>
  </p:sldMasterIdLst>
  <p:notesMasterIdLst>
    <p:notesMasterId r:id="rId14"/>
  </p:notesMasterIdLst>
  <p:sldIdLst>
    <p:sldId id="256" r:id="rId5"/>
    <p:sldId id="268" r:id="rId6"/>
    <p:sldId id="325" r:id="rId7"/>
    <p:sldId id="650" r:id="rId8"/>
    <p:sldId id="326" r:id="rId9"/>
    <p:sldId id="649" r:id="rId10"/>
    <p:sldId id="327" r:id="rId11"/>
    <p:sldId id="324" r:id="rId12"/>
    <p:sldId id="3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8AA"/>
    <a:srgbClr val="003088"/>
    <a:srgbClr val="E6F1F7"/>
    <a:srgbClr val="21A953"/>
    <a:srgbClr val="FFD815"/>
    <a:srgbClr val="FFD914"/>
    <a:srgbClr val="499C4C"/>
    <a:srgbClr val="009E49"/>
    <a:srgbClr val="003087"/>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46E76-7486-4561-8F05-5CF75D122FED}" v="72" dt="2024-01-11T11:43:10.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82" d="100"/>
          <a:sy n="82" d="100"/>
        </p:scale>
        <p:origin x="691" y="58"/>
      </p:cViewPr>
      <p:guideLst>
        <p:guide orient="horz" pos="2160"/>
        <p:guide pos="3840"/>
      </p:guideLst>
    </p:cSldViewPr>
  </p:slideViewPr>
  <p:notesTextViewPr>
    <p:cViewPr>
      <p:scale>
        <a:sx n="150" d="100"/>
        <a:sy n="150" d="100"/>
      </p:scale>
      <p:origin x="0" y="-2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NIN, Theo (UNIVERSITY HOSPITALS SUSSEX NHS FOUNDATION TRUST)" userId="661306b6-665c-4ae4-baa4-0414afe111a7" providerId="ADAL" clId="{71A46E76-7486-4561-8F05-5CF75D122FED}"/>
    <pc:docChg chg="undo custSel addSld delSld modSld sldOrd delMainMaster">
      <pc:chgData name="CRONIN, Theo (UNIVERSITY HOSPITALS SUSSEX NHS FOUNDATION TRUST)" userId="661306b6-665c-4ae4-baa4-0414afe111a7" providerId="ADAL" clId="{71A46E76-7486-4561-8F05-5CF75D122FED}" dt="2024-01-15T15:46:03.994" v="6240" actId="20577"/>
      <pc:docMkLst>
        <pc:docMk/>
      </pc:docMkLst>
      <pc:sldChg chg="modSp mod">
        <pc:chgData name="CRONIN, Theo (UNIVERSITY HOSPITALS SUSSEX NHS FOUNDATION TRUST)" userId="661306b6-665c-4ae4-baa4-0414afe111a7" providerId="ADAL" clId="{71A46E76-7486-4561-8F05-5CF75D122FED}" dt="2024-01-11T11:59:33.408" v="5582" actId="20577"/>
        <pc:sldMkLst>
          <pc:docMk/>
          <pc:sldMk cId="3773976401" sldId="256"/>
        </pc:sldMkLst>
        <pc:spChg chg="mod">
          <ac:chgData name="CRONIN, Theo (UNIVERSITY HOSPITALS SUSSEX NHS FOUNDATION TRUST)" userId="661306b6-665c-4ae4-baa4-0414afe111a7" providerId="ADAL" clId="{71A46E76-7486-4561-8F05-5CF75D122FED}" dt="2024-01-10T12:50:55.759" v="27" actId="20577"/>
          <ac:spMkLst>
            <pc:docMk/>
            <pc:sldMk cId="3773976401" sldId="256"/>
            <ac:spMk id="2" creationId="{00000000-0000-0000-0000-000000000000}"/>
          </ac:spMkLst>
        </pc:spChg>
        <pc:spChg chg="mod">
          <ac:chgData name="CRONIN, Theo (UNIVERSITY HOSPITALS SUSSEX NHS FOUNDATION TRUST)" userId="661306b6-665c-4ae4-baa4-0414afe111a7" providerId="ADAL" clId="{71A46E76-7486-4561-8F05-5CF75D122FED}" dt="2024-01-11T11:59:33.408" v="5582" actId="20577"/>
          <ac:spMkLst>
            <pc:docMk/>
            <pc:sldMk cId="3773976401" sldId="256"/>
            <ac:spMk id="3" creationId="{00000000-0000-0000-0000-000000000000}"/>
          </ac:spMkLst>
        </pc:spChg>
      </pc:sldChg>
      <pc:sldChg chg="addSp delSp modSp mod modNotesTx">
        <pc:chgData name="CRONIN, Theo (UNIVERSITY HOSPITALS SUSSEX NHS FOUNDATION TRUST)" userId="661306b6-665c-4ae4-baa4-0414afe111a7" providerId="ADAL" clId="{71A46E76-7486-4561-8F05-5CF75D122FED}" dt="2024-01-11T12:13:18.650" v="5964" actId="20577"/>
        <pc:sldMkLst>
          <pc:docMk/>
          <pc:sldMk cId="1622424040" sldId="268"/>
        </pc:sldMkLst>
        <pc:spChg chg="add mod">
          <ac:chgData name="CRONIN, Theo (UNIVERSITY HOSPITALS SUSSEX NHS FOUNDATION TRUST)" userId="661306b6-665c-4ae4-baa4-0414afe111a7" providerId="ADAL" clId="{71A46E76-7486-4561-8F05-5CF75D122FED}" dt="2024-01-11T12:13:18.650" v="5964" actId="20577"/>
          <ac:spMkLst>
            <pc:docMk/>
            <pc:sldMk cId="1622424040" sldId="268"/>
            <ac:spMk id="3" creationId="{E9ECE458-5C2B-3516-7F34-24912C52E35E}"/>
          </ac:spMkLst>
        </pc:spChg>
        <pc:spChg chg="mod">
          <ac:chgData name="CRONIN, Theo (UNIVERSITY HOSPITALS SUSSEX NHS FOUNDATION TRUST)" userId="661306b6-665c-4ae4-baa4-0414afe111a7" providerId="ADAL" clId="{71A46E76-7486-4561-8F05-5CF75D122FED}" dt="2024-01-10T15:16:28.393" v="1120" actId="255"/>
          <ac:spMkLst>
            <pc:docMk/>
            <pc:sldMk cId="1622424040" sldId="268"/>
            <ac:spMk id="6" creationId="{D1678FA2-7B17-468D-8690-B0A61DE7E05D}"/>
          </ac:spMkLst>
        </pc:spChg>
        <pc:picChg chg="del">
          <ac:chgData name="CRONIN, Theo (UNIVERSITY HOSPITALS SUSSEX NHS FOUNDATION TRUST)" userId="661306b6-665c-4ae4-baa4-0414afe111a7" providerId="ADAL" clId="{71A46E76-7486-4561-8F05-5CF75D122FED}" dt="2024-01-10T12:51:32.738" v="57" actId="478"/>
          <ac:picMkLst>
            <pc:docMk/>
            <pc:sldMk cId="1622424040" sldId="268"/>
            <ac:picMk id="4" creationId="{5C250EE8-8042-FFAF-50A8-6DC7775E89EC}"/>
          </ac:picMkLst>
        </pc:picChg>
        <pc:picChg chg="add mod">
          <ac:chgData name="CRONIN, Theo (UNIVERSITY HOSPITALS SUSSEX NHS FOUNDATION TRUST)" userId="661306b6-665c-4ae4-baa4-0414afe111a7" providerId="ADAL" clId="{71A46E76-7486-4561-8F05-5CF75D122FED}" dt="2024-01-11T11:47:27.125" v="4942" actId="1076"/>
          <ac:picMkLst>
            <pc:docMk/>
            <pc:sldMk cId="1622424040" sldId="268"/>
            <ac:picMk id="4" creationId="{CC214BB5-EB66-FEA9-7B90-EE9AC566D817}"/>
          </ac:picMkLst>
        </pc:picChg>
      </pc:sldChg>
      <pc:sldChg chg="del">
        <pc:chgData name="CRONIN, Theo (UNIVERSITY HOSPITALS SUSSEX NHS FOUNDATION TRUST)" userId="661306b6-665c-4ae4-baa4-0414afe111a7" providerId="ADAL" clId="{71A46E76-7486-4561-8F05-5CF75D122FED}" dt="2024-01-10T17:00:37.482" v="3873" actId="47"/>
        <pc:sldMkLst>
          <pc:docMk/>
          <pc:sldMk cId="593642608" sldId="292"/>
        </pc:sldMkLst>
      </pc:sldChg>
      <pc:sldChg chg="del">
        <pc:chgData name="CRONIN, Theo (UNIVERSITY HOSPITALS SUSSEX NHS FOUNDATION TRUST)" userId="661306b6-665c-4ae4-baa4-0414afe111a7" providerId="ADAL" clId="{71A46E76-7486-4561-8F05-5CF75D122FED}" dt="2024-01-10T17:00:44.123" v="3874" actId="47"/>
        <pc:sldMkLst>
          <pc:docMk/>
          <pc:sldMk cId="3780763641" sldId="293"/>
        </pc:sldMkLst>
      </pc:sldChg>
      <pc:sldChg chg="del">
        <pc:chgData name="CRONIN, Theo (UNIVERSITY HOSPITALS SUSSEX NHS FOUNDATION TRUST)" userId="661306b6-665c-4ae4-baa4-0414afe111a7" providerId="ADAL" clId="{71A46E76-7486-4561-8F05-5CF75D122FED}" dt="2024-01-10T17:00:31.974" v="3872" actId="47"/>
        <pc:sldMkLst>
          <pc:docMk/>
          <pc:sldMk cId="2731110446" sldId="304"/>
        </pc:sldMkLst>
      </pc:sldChg>
      <pc:sldChg chg="del">
        <pc:chgData name="CRONIN, Theo (UNIVERSITY HOSPITALS SUSSEX NHS FOUNDATION TRUST)" userId="661306b6-665c-4ae4-baa4-0414afe111a7" providerId="ADAL" clId="{71A46E76-7486-4561-8F05-5CF75D122FED}" dt="2024-01-10T17:00:49.173" v="3875" actId="47"/>
        <pc:sldMkLst>
          <pc:docMk/>
          <pc:sldMk cId="3148176633" sldId="307"/>
        </pc:sldMkLst>
      </pc:sldChg>
      <pc:sldChg chg="del">
        <pc:chgData name="CRONIN, Theo (UNIVERSITY HOSPITALS SUSSEX NHS FOUNDATION TRUST)" userId="661306b6-665c-4ae4-baa4-0414afe111a7" providerId="ADAL" clId="{71A46E76-7486-4561-8F05-5CF75D122FED}" dt="2024-01-10T17:00:49.173" v="3875" actId="47"/>
        <pc:sldMkLst>
          <pc:docMk/>
          <pc:sldMk cId="1267167628" sldId="310"/>
        </pc:sldMkLst>
      </pc:sldChg>
      <pc:sldChg chg="del">
        <pc:chgData name="CRONIN, Theo (UNIVERSITY HOSPITALS SUSSEX NHS FOUNDATION TRUST)" userId="661306b6-665c-4ae4-baa4-0414afe111a7" providerId="ADAL" clId="{71A46E76-7486-4561-8F05-5CF75D122FED}" dt="2024-01-10T17:00:49.173" v="3875" actId="47"/>
        <pc:sldMkLst>
          <pc:docMk/>
          <pc:sldMk cId="3942293861" sldId="312"/>
        </pc:sldMkLst>
      </pc:sldChg>
      <pc:sldChg chg="del">
        <pc:chgData name="CRONIN, Theo (UNIVERSITY HOSPITALS SUSSEX NHS FOUNDATION TRUST)" userId="661306b6-665c-4ae4-baa4-0414afe111a7" providerId="ADAL" clId="{71A46E76-7486-4561-8F05-5CF75D122FED}" dt="2024-01-10T17:00:56.771" v="3876" actId="47"/>
        <pc:sldMkLst>
          <pc:docMk/>
          <pc:sldMk cId="2558384954" sldId="316"/>
        </pc:sldMkLst>
      </pc:sldChg>
      <pc:sldChg chg="del">
        <pc:chgData name="CRONIN, Theo (UNIVERSITY HOSPITALS SUSSEX NHS FOUNDATION TRUST)" userId="661306b6-665c-4ae4-baa4-0414afe111a7" providerId="ADAL" clId="{71A46E76-7486-4561-8F05-5CF75D122FED}" dt="2024-01-10T17:00:49.173" v="3875" actId="47"/>
        <pc:sldMkLst>
          <pc:docMk/>
          <pc:sldMk cId="407577582" sldId="320"/>
        </pc:sldMkLst>
      </pc:sldChg>
      <pc:sldChg chg="del">
        <pc:chgData name="CRONIN, Theo (UNIVERSITY HOSPITALS SUSSEX NHS FOUNDATION TRUST)" userId="661306b6-665c-4ae4-baa4-0414afe111a7" providerId="ADAL" clId="{71A46E76-7486-4561-8F05-5CF75D122FED}" dt="2024-01-10T17:00:56.771" v="3876" actId="47"/>
        <pc:sldMkLst>
          <pc:docMk/>
          <pc:sldMk cId="2864541991" sldId="321"/>
        </pc:sldMkLst>
      </pc:sldChg>
      <pc:sldChg chg="del">
        <pc:chgData name="CRONIN, Theo (UNIVERSITY HOSPITALS SUSSEX NHS FOUNDATION TRUST)" userId="661306b6-665c-4ae4-baa4-0414afe111a7" providerId="ADAL" clId="{71A46E76-7486-4561-8F05-5CF75D122FED}" dt="2024-01-10T17:00:56.771" v="3876" actId="47"/>
        <pc:sldMkLst>
          <pc:docMk/>
          <pc:sldMk cId="3821253042" sldId="322"/>
        </pc:sldMkLst>
      </pc:sldChg>
      <pc:sldChg chg="add del">
        <pc:chgData name="CRONIN, Theo (UNIVERSITY HOSPITALS SUSSEX NHS FOUNDATION TRUST)" userId="661306b6-665c-4ae4-baa4-0414afe111a7" providerId="ADAL" clId="{71A46E76-7486-4561-8F05-5CF75D122FED}" dt="2024-01-10T12:56:54.864" v="206" actId="47"/>
        <pc:sldMkLst>
          <pc:docMk/>
          <pc:sldMk cId="453292658" sldId="323"/>
        </pc:sldMkLst>
      </pc:sldChg>
      <pc:sldChg chg="modSp add mod modNotesTx">
        <pc:chgData name="CRONIN, Theo (UNIVERSITY HOSPITALS SUSSEX NHS FOUNDATION TRUST)" userId="661306b6-665c-4ae4-baa4-0414afe111a7" providerId="ADAL" clId="{71A46E76-7486-4561-8F05-5CF75D122FED}" dt="2024-01-15T15:46:03.994" v="6240" actId="20577"/>
        <pc:sldMkLst>
          <pc:docMk/>
          <pc:sldMk cId="3311866831" sldId="324"/>
        </pc:sldMkLst>
        <pc:spChg chg="mod">
          <ac:chgData name="CRONIN, Theo (UNIVERSITY HOSPITALS SUSSEX NHS FOUNDATION TRUST)" userId="661306b6-665c-4ae4-baa4-0414afe111a7" providerId="ADAL" clId="{71A46E76-7486-4561-8F05-5CF75D122FED}" dt="2024-01-11T12:25:30.013" v="6239" actId="20577"/>
          <ac:spMkLst>
            <pc:docMk/>
            <pc:sldMk cId="3311866831" sldId="324"/>
            <ac:spMk id="3" creationId="{E9ECE458-5C2B-3516-7F34-24912C52E35E}"/>
          </ac:spMkLst>
        </pc:spChg>
        <pc:spChg chg="mod">
          <ac:chgData name="CRONIN, Theo (UNIVERSITY HOSPITALS SUSSEX NHS FOUNDATION TRUST)" userId="661306b6-665c-4ae4-baa4-0414afe111a7" providerId="ADAL" clId="{71A46E76-7486-4561-8F05-5CF75D122FED}" dt="2024-01-10T12:55:58.421" v="157" actId="20577"/>
          <ac:spMkLst>
            <pc:docMk/>
            <pc:sldMk cId="3311866831" sldId="324"/>
            <ac:spMk id="6" creationId="{D1678FA2-7B17-468D-8690-B0A61DE7E05D}"/>
          </ac:spMkLst>
        </pc:spChg>
      </pc:sldChg>
      <pc:sldChg chg="addSp modSp add mod modNotesTx">
        <pc:chgData name="CRONIN, Theo (UNIVERSITY HOSPITALS SUSSEX NHS FOUNDATION TRUST)" userId="661306b6-665c-4ae4-baa4-0414afe111a7" providerId="ADAL" clId="{71A46E76-7486-4561-8F05-5CF75D122FED}" dt="2024-01-11T12:13:59.816" v="5974" actId="1036"/>
        <pc:sldMkLst>
          <pc:docMk/>
          <pc:sldMk cId="18547191" sldId="325"/>
        </pc:sldMkLst>
        <pc:spChg chg="mod">
          <ac:chgData name="CRONIN, Theo (UNIVERSITY HOSPITALS SUSSEX NHS FOUNDATION TRUST)" userId="661306b6-665c-4ae4-baa4-0414afe111a7" providerId="ADAL" clId="{71A46E76-7486-4561-8F05-5CF75D122FED}" dt="2024-01-11T12:13:42.351" v="5965" actId="20577"/>
          <ac:spMkLst>
            <pc:docMk/>
            <pc:sldMk cId="18547191" sldId="325"/>
            <ac:spMk id="3" creationId="{E9ECE458-5C2B-3516-7F34-24912C52E35E}"/>
          </ac:spMkLst>
        </pc:spChg>
        <pc:spChg chg="add mod">
          <ac:chgData name="CRONIN, Theo (UNIVERSITY HOSPITALS SUSSEX NHS FOUNDATION TRUST)" userId="661306b6-665c-4ae4-baa4-0414afe111a7" providerId="ADAL" clId="{71A46E76-7486-4561-8F05-5CF75D122FED}" dt="2024-01-11T12:13:59.816" v="5974" actId="1036"/>
          <ac:spMkLst>
            <pc:docMk/>
            <pc:sldMk cId="18547191" sldId="325"/>
            <ac:spMk id="4" creationId="{C4DBD0BC-533D-EF53-DEDB-3C0A6C5DC0C9}"/>
          </ac:spMkLst>
        </pc:spChg>
        <pc:spChg chg="mod">
          <ac:chgData name="CRONIN, Theo (UNIVERSITY HOSPITALS SUSSEX NHS FOUNDATION TRUST)" userId="661306b6-665c-4ae4-baa4-0414afe111a7" providerId="ADAL" clId="{71A46E76-7486-4561-8F05-5CF75D122FED}" dt="2024-01-10T15:16:34.671" v="1121" actId="255"/>
          <ac:spMkLst>
            <pc:docMk/>
            <pc:sldMk cId="18547191" sldId="325"/>
            <ac:spMk id="6" creationId="{D1678FA2-7B17-468D-8690-B0A61DE7E05D}"/>
          </ac:spMkLst>
        </pc:spChg>
        <pc:spChg chg="add mod">
          <ac:chgData name="CRONIN, Theo (UNIVERSITY HOSPITALS SUSSEX NHS FOUNDATION TRUST)" userId="661306b6-665c-4ae4-baa4-0414afe111a7" providerId="ADAL" clId="{71A46E76-7486-4561-8F05-5CF75D122FED}" dt="2024-01-11T12:08:47.190" v="5859" actId="1036"/>
          <ac:spMkLst>
            <pc:docMk/>
            <pc:sldMk cId="18547191" sldId="325"/>
            <ac:spMk id="7" creationId="{FE166111-F09B-79A1-38B9-6A5F8C7EF227}"/>
          </ac:spMkLst>
        </pc:spChg>
        <pc:spChg chg="add mod ord">
          <ac:chgData name="CRONIN, Theo (UNIVERSITY HOSPITALS SUSSEX NHS FOUNDATION TRUST)" userId="661306b6-665c-4ae4-baa4-0414afe111a7" providerId="ADAL" clId="{71A46E76-7486-4561-8F05-5CF75D122FED}" dt="2024-01-11T12:08:21.456" v="5837" actId="14100"/>
          <ac:spMkLst>
            <pc:docMk/>
            <pc:sldMk cId="18547191" sldId="325"/>
            <ac:spMk id="9" creationId="{C229560D-476D-A628-2925-A7CD11B448B6}"/>
          </ac:spMkLst>
        </pc:spChg>
        <pc:picChg chg="add mod ord">
          <ac:chgData name="CRONIN, Theo (UNIVERSITY HOSPITALS SUSSEX NHS FOUNDATION TRUST)" userId="661306b6-665c-4ae4-baa4-0414afe111a7" providerId="ADAL" clId="{71A46E76-7486-4561-8F05-5CF75D122FED}" dt="2024-01-11T12:08:36.873" v="5846" actId="1035"/>
          <ac:picMkLst>
            <pc:docMk/>
            <pc:sldMk cId="18547191" sldId="325"/>
            <ac:picMk id="2" creationId="{F46830F4-269E-B906-F275-CC37E031D1AF}"/>
          </ac:picMkLst>
        </pc:picChg>
        <pc:picChg chg="add mod">
          <ac:chgData name="CRONIN, Theo (UNIVERSITY HOSPITALS SUSSEX NHS FOUNDATION TRUST)" userId="661306b6-665c-4ae4-baa4-0414afe111a7" providerId="ADAL" clId="{71A46E76-7486-4561-8F05-5CF75D122FED}" dt="2024-01-11T12:08:41.423" v="5853" actId="1036"/>
          <ac:picMkLst>
            <pc:docMk/>
            <pc:sldMk cId="18547191" sldId="325"/>
            <ac:picMk id="5" creationId="{1CDFD8B8-3F98-D994-EFBA-6F532F57E6D4}"/>
          </ac:picMkLst>
        </pc:picChg>
      </pc:sldChg>
      <pc:sldChg chg="addSp delSp modSp add mod ord modNotesTx">
        <pc:chgData name="CRONIN, Theo (UNIVERSITY HOSPITALS SUSSEX NHS FOUNDATION TRUST)" userId="661306b6-665c-4ae4-baa4-0414afe111a7" providerId="ADAL" clId="{71A46E76-7486-4561-8F05-5CF75D122FED}" dt="2024-01-11T12:21:23.972" v="6219" actId="27636"/>
        <pc:sldMkLst>
          <pc:docMk/>
          <pc:sldMk cId="3335812483" sldId="326"/>
        </pc:sldMkLst>
        <pc:spChg chg="add mod">
          <ac:chgData name="CRONIN, Theo (UNIVERSITY HOSPITALS SUSSEX NHS FOUNDATION TRUST)" userId="661306b6-665c-4ae4-baa4-0414afe111a7" providerId="ADAL" clId="{71A46E76-7486-4561-8F05-5CF75D122FED}" dt="2024-01-11T12:21:23.972" v="6219" actId="27636"/>
          <ac:spMkLst>
            <pc:docMk/>
            <pc:sldMk cId="3335812483" sldId="326"/>
            <ac:spMk id="2" creationId="{74F64A3F-ECB9-4F6E-2A1C-211A69259210}"/>
          </ac:spMkLst>
        </pc:spChg>
        <pc:spChg chg="del mod">
          <ac:chgData name="CRONIN, Theo (UNIVERSITY HOSPITALS SUSSEX NHS FOUNDATION TRUST)" userId="661306b6-665c-4ae4-baa4-0414afe111a7" providerId="ADAL" clId="{71A46E76-7486-4561-8F05-5CF75D122FED}" dt="2024-01-10T15:06:26.719" v="552" actId="478"/>
          <ac:spMkLst>
            <pc:docMk/>
            <pc:sldMk cId="3335812483" sldId="326"/>
            <ac:spMk id="3" creationId="{E9ECE458-5C2B-3516-7F34-24912C52E35E}"/>
          </ac:spMkLst>
        </pc:spChg>
        <pc:spChg chg="add del mod">
          <ac:chgData name="CRONIN, Theo (UNIVERSITY HOSPITALS SUSSEX NHS FOUNDATION TRUST)" userId="661306b6-665c-4ae4-baa4-0414afe111a7" providerId="ADAL" clId="{71A46E76-7486-4561-8F05-5CF75D122FED}" dt="2024-01-10T15:14:36.889" v="1115" actId="478"/>
          <ac:spMkLst>
            <pc:docMk/>
            <pc:sldMk cId="3335812483" sldId="326"/>
            <ac:spMk id="4" creationId="{5A07645B-838D-4391-1832-C9FB7B16573E}"/>
          </ac:spMkLst>
        </pc:spChg>
        <pc:spChg chg="mod">
          <ac:chgData name="CRONIN, Theo (UNIVERSITY HOSPITALS SUSSEX NHS FOUNDATION TRUST)" userId="661306b6-665c-4ae4-baa4-0414afe111a7" providerId="ADAL" clId="{71A46E76-7486-4561-8F05-5CF75D122FED}" dt="2024-01-11T11:54:38.656" v="5409" actId="20577"/>
          <ac:spMkLst>
            <pc:docMk/>
            <pc:sldMk cId="3335812483" sldId="326"/>
            <ac:spMk id="6" creationId="{D1678FA2-7B17-468D-8690-B0A61DE7E05D}"/>
          </ac:spMkLst>
        </pc:spChg>
      </pc:sldChg>
      <pc:sldChg chg="addSp delSp modSp add mod modNotesTx">
        <pc:chgData name="CRONIN, Theo (UNIVERSITY HOSPITALS SUSSEX NHS FOUNDATION TRUST)" userId="661306b6-665c-4ae4-baa4-0414afe111a7" providerId="ADAL" clId="{71A46E76-7486-4561-8F05-5CF75D122FED}" dt="2024-01-11T11:57:43.511" v="5560" actId="20577"/>
        <pc:sldMkLst>
          <pc:docMk/>
          <pc:sldMk cId="2736667264" sldId="327"/>
        </pc:sldMkLst>
        <pc:spChg chg="add mod">
          <ac:chgData name="CRONIN, Theo (UNIVERSITY HOSPITALS SUSSEX NHS FOUNDATION TRUST)" userId="661306b6-665c-4ae4-baa4-0414afe111a7" providerId="ADAL" clId="{71A46E76-7486-4561-8F05-5CF75D122FED}" dt="2024-01-11T11:57:43.511" v="5560" actId="20577"/>
          <ac:spMkLst>
            <pc:docMk/>
            <pc:sldMk cId="2736667264" sldId="327"/>
            <ac:spMk id="2" creationId="{F84F8D78-C468-BBD6-E4C6-0E1ADDDF428F}"/>
          </ac:spMkLst>
        </pc:spChg>
        <pc:spChg chg="del mod">
          <ac:chgData name="CRONIN, Theo (UNIVERSITY HOSPITALS SUSSEX NHS FOUNDATION TRUST)" userId="661306b6-665c-4ae4-baa4-0414afe111a7" providerId="ADAL" clId="{71A46E76-7486-4561-8F05-5CF75D122FED}" dt="2024-01-10T15:54:47.221" v="1513" actId="478"/>
          <ac:spMkLst>
            <pc:docMk/>
            <pc:sldMk cId="2736667264" sldId="327"/>
            <ac:spMk id="3" creationId="{E9ECE458-5C2B-3516-7F34-24912C52E35E}"/>
          </ac:spMkLst>
        </pc:spChg>
        <pc:spChg chg="mod">
          <ac:chgData name="CRONIN, Theo (UNIVERSITY HOSPITALS SUSSEX NHS FOUNDATION TRUST)" userId="661306b6-665c-4ae4-baa4-0414afe111a7" providerId="ADAL" clId="{71A46E76-7486-4561-8F05-5CF75D122FED}" dt="2024-01-10T15:52:57.713" v="1511" actId="20577"/>
          <ac:spMkLst>
            <pc:docMk/>
            <pc:sldMk cId="2736667264" sldId="327"/>
            <ac:spMk id="6" creationId="{D1678FA2-7B17-468D-8690-B0A61DE7E05D}"/>
          </ac:spMkLst>
        </pc:spChg>
      </pc:sldChg>
      <pc:sldChg chg="add del modNotesTx">
        <pc:chgData name="CRONIN, Theo (UNIVERSITY HOSPITALS SUSSEX NHS FOUNDATION TRUST)" userId="661306b6-665c-4ae4-baa4-0414afe111a7" providerId="ADAL" clId="{71A46E76-7486-4561-8F05-5CF75D122FED}" dt="2024-01-10T16:21:59.924" v="2945" actId="47"/>
        <pc:sldMkLst>
          <pc:docMk/>
          <pc:sldMk cId="1452382421" sldId="328"/>
        </pc:sldMkLst>
      </pc:sldChg>
      <pc:sldChg chg="addSp delSp modSp add mod modNotesTx">
        <pc:chgData name="CRONIN, Theo (UNIVERSITY HOSPITALS SUSSEX NHS FOUNDATION TRUST)" userId="661306b6-665c-4ae4-baa4-0414afe111a7" providerId="ADAL" clId="{71A46E76-7486-4561-8F05-5CF75D122FED}" dt="2024-01-11T12:22:51.653" v="6238" actId="20577"/>
        <pc:sldMkLst>
          <pc:docMk/>
          <pc:sldMk cId="3416097750" sldId="649"/>
        </pc:sldMkLst>
        <pc:spChg chg="mod">
          <ac:chgData name="CRONIN, Theo (UNIVERSITY HOSPITALS SUSSEX NHS FOUNDATION TRUST)" userId="661306b6-665c-4ae4-baa4-0414afe111a7" providerId="ADAL" clId="{71A46E76-7486-4561-8F05-5CF75D122FED}" dt="2024-01-10T15:25:31.416" v="1185" actId="207"/>
          <ac:spMkLst>
            <pc:docMk/>
            <pc:sldMk cId="3416097750" sldId="649"/>
            <ac:spMk id="3" creationId="{5D092A60-8F1D-C72B-7B47-0689B5A054A7}"/>
          </ac:spMkLst>
        </pc:spChg>
        <pc:spChg chg="mod">
          <ac:chgData name="CRONIN, Theo (UNIVERSITY HOSPITALS SUSSEX NHS FOUNDATION TRUST)" userId="661306b6-665c-4ae4-baa4-0414afe111a7" providerId="ADAL" clId="{71A46E76-7486-4561-8F05-5CF75D122FED}" dt="2024-01-10T15:49:22.565" v="1430" actId="113"/>
          <ac:spMkLst>
            <pc:docMk/>
            <pc:sldMk cId="3416097750" sldId="649"/>
            <ac:spMk id="4" creationId="{06ED7FED-1715-A203-C904-D9035B30C425}"/>
          </ac:spMkLst>
        </pc:spChg>
        <pc:spChg chg="del mod">
          <ac:chgData name="CRONIN, Theo (UNIVERSITY HOSPITALS SUSSEX NHS FOUNDATION TRUST)" userId="661306b6-665c-4ae4-baa4-0414afe111a7" providerId="ADAL" clId="{71A46E76-7486-4561-8F05-5CF75D122FED}" dt="2024-01-10T15:18:36.978" v="1148" actId="478"/>
          <ac:spMkLst>
            <pc:docMk/>
            <pc:sldMk cId="3416097750" sldId="649"/>
            <ac:spMk id="6" creationId="{D1678FA2-7B17-468D-8690-B0A61DE7E05D}"/>
          </ac:spMkLst>
        </pc:spChg>
        <pc:spChg chg="mod">
          <ac:chgData name="CRONIN, Theo (UNIVERSITY HOSPITALS SUSSEX NHS FOUNDATION TRUST)" userId="661306b6-665c-4ae4-baa4-0414afe111a7" providerId="ADAL" clId="{71A46E76-7486-4561-8F05-5CF75D122FED}" dt="2024-01-10T15:25:36.406" v="1186" actId="207"/>
          <ac:spMkLst>
            <pc:docMk/>
            <pc:sldMk cId="3416097750" sldId="649"/>
            <ac:spMk id="7" creationId="{557311B2-5911-BB2C-749A-F183E8DFCE4F}"/>
          </ac:spMkLst>
        </pc:spChg>
        <pc:spChg chg="mod">
          <ac:chgData name="CRONIN, Theo (UNIVERSITY HOSPITALS SUSSEX NHS FOUNDATION TRUST)" userId="661306b6-665c-4ae4-baa4-0414afe111a7" providerId="ADAL" clId="{71A46E76-7486-4561-8F05-5CF75D122FED}" dt="2024-01-10T15:49:31.811" v="1431" actId="113"/>
          <ac:spMkLst>
            <pc:docMk/>
            <pc:sldMk cId="3416097750" sldId="649"/>
            <ac:spMk id="9" creationId="{1B90CC79-3C0F-8655-ABF3-697A6E79F80D}"/>
          </ac:spMkLst>
        </pc:spChg>
        <pc:spChg chg="mod topLvl">
          <ac:chgData name="CRONIN, Theo (UNIVERSITY HOSPITALS SUSSEX NHS FOUNDATION TRUST)" userId="661306b6-665c-4ae4-baa4-0414afe111a7" providerId="ADAL" clId="{71A46E76-7486-4561-8F05-5CF75D122FED}" dt="2024-01-10T15:46:48.981" v="1428" actId="1036"/>
          <ac:spMkLst>
            <pc:docMk/>
            <pc:sldMk cId="3416097750" sldId="649"/>
            <ac:spMk id="10" creationId="{044CD8F8-DBF1-D1B3-9504-E439CCE298C7}"/>
          </ac:spMkLst>
        </pc:spChg>
        <pc:spChg chg="add del mod">
          <ac:chgData name="CRONIN, Theo (UNIVERSITY HOSPITALS SUSSEX NHS FOUNDATION TRUST)" userId="661306b6-665c-4ae4-baa4-0414afe111a7" providerId="ADAL" clId="{71A46E76-7486-4561-8F05-5CF75D122FED}" dt="2024-01-10T15:18:41.185" v="1149" actId="478"/>
          <ac:spMkLst>
            <pc:docMk/>
            <pc:sldMk cId="3416097750" sldId="649"/>
            <ac:spMk id="12" creationId="{0E86BE60-91A9-932E-3B74-7ABB0A57EB72}"/>
          </ac:spMkLst>
        </pc:spChg>
        <pc:spChg chg="mod topLvl">
          <ac:chgData name="CRONIN, Theo (UNIVERSITY HOSPITALS SUSSEX NHS FOUNDATION TRUST)" userId="661306b6-665c-4ae4-baa4-0414afe111a7" providerId="ADAL" clId="{71A46E76-7486-4561-8F05-5CF75D122FED}" dt="2024-01-10T15:46:55.314" v="1429" actId="1076"/>
          <ac:spMkLst>
            <pc:docMk/>
            <pc:sldMk cId="3416097750" sldId="649"/>
            <ac:spMk id="21" creationId="{E2EFCCF6-0A34-2F52-8A8F-A8F8D0B9003B}"/>
          </ac:spMkLst>
        </pc:spChg>
        <pc:spChg chg="mod">
          <ac:chgData name="CRONIN, Theo (UNIVERSITY HOSPITALS SUSSEX NHS FOUNDATION TRUST)" userId="661306b6-665c-4ae4-baa4-0414afe111a7" providerId="ADAL" clId="{71A46E76-7486-4561-8F05-5CF75D122FED}" dt="2024-01-11T09:46:07.840" v="3877" actId="113"/>
          <ac:spMkLst>
            <pc:docMk/>
            <pc:sldMk cId="3416097750" sldId="649"/>
            <ac:spMk id="41" creationId="{08FA1ECE-ECAE-8689-AFF2-99D18BD36F5D}"/>
          </ac:spMkLst>
        </pc:spChg>
        <pc:grpChg chg="mod topLvl">
          <ac:chgData name="CRONIN, Theo (UNIVERSITY HOSPITALS SUSSEX NHS FOUNDATION TRUST)" userId="661306b6-665c-4ae4-baa4-0414afe111a7" providerId="ADAL" clId="{71A46E76-7486-4561-8F05-5CF75D122FED}" dt="2024-01-11T12:22:22.356" v="6220" actId="14100"/>
          <ac:grpSpMkLst>
            <pc:docMk/>
            <pc:sldMk cId="3416097750" sldId="649"/>
            <ac:grpSpMk id="2" creationId="{7577F11E-41AB-2266-DFAF-22EC48A898BD}"/>
          </ac:grpSpMkLst>
        </pc:grpChg>
        <pc:grpChg chg="mod topLvl">
          <ac:chgData name="CRONIN, Theo (UNIVERSITY HOSPITALS SUSSEX NHS FOUNDATION TRUST)" userId="661306b6-665c-4ae4-baa4-0414afe111a7" providerId="ADAL" clId="{71A46E76-7486-4561-8F05-5CF75D122FED}" dt="2024-01-11T12:22:22.356" v="6220" actId="14100"/>
          <ac:grpSpMkLst>
            <pc:docMk/>
            <pc:sldMk cId="3416097750" sldId="649"/>
            <ac:grpSpMk id="5" creationId="{27ED23A2-67A3-B049-50E2-C75C33183D1A}"/>
          </ac:grpSpMkLst>
        </pc:grpChg>
        <pc:grpChg chg="del mod">
          <ac:chgData name="CRONIN, Theo (UNIVERSITY HOSPITALS SUSSEX NHS FOUNDATION TRUST)" userId="661306b6-665c-4ae4-baa4-0414afe111a7" providerId="ADAL" clId="{71A46E76-7486-4561-8F05-5CF75D122FED}" dt="2024-01-10T15:18:25.578" v="1146" actId="165"/>
          <ac:grpSpMkLst>
            <pc:docMk/>
            <pc:sldMk cId="3416097750" sldId="649"/>
            <ac:grpSpMk id="42" creationId="{0705636E-9645-6E9F-DA90-3C832490FCE0}"/>
          </ac:grpSpMkLst>
        </pc:grpChg>
        <pc:graphicFrameChg chg="add del mod topLvl modGraphic">
          <ac:chgData name="CRONIN, Theo (UNIVERSITY HOSPITALS SUSSEX NHS FOUNDATION TRUST)" userId="661306b6-665c-4ae4-baa4-0414afe111a7" providerId="ADAL" clId="{71A46E76-7486-4561-8F05-5CF75D122FED}" dt="2024-01-10T15:46:23.169" v="1424"/>
          <ac:graphicFrameMkLst>
            <pc:docMk/>
            <pc:sldMk cId="3416097750" sldId="649"/>
            <ac:graphicFrameMk id="17" creationId="{268A3247-C0F8-0CEC-AE1B-3C90D9E4D41F}"/>
          </ac:graphicFrameMkLst>
        </pc:graphicFrameChg>
        <pc:graphicFrameChg chg="mod modGraphic">
          <ac:chgData name="CRONIN, Theo (UNIVERSITY HOSPITALS SUSSEX NHS FOUNDATION TRUST)" userId="661306b6-665c-4ae4-baa4-0414afe111a7" providerId="ADAL" clId="{71A46E76-7486-4561-8F05-5CF75D122FED}" dt="2024-01-11T12:22:51.653" v="6238" actId="20577"/>
          <ac:graphicFrameMkLst>
            <pc:docMk/>
            <pc:sldMk cId="3416097750" sldId="649"/>
            <ac:graphicFrameMk id="40" creationId="{3C613775-95DA-5823-58C3-472E614F8B26}"/>
          </ac:graphicFrameMkLst>
        </pc:graphicFrameChg>
      </pc:sldChg>
      <pc:sldChg chg="addSp delSp modSp add mod">
        <pc:chgData name="CRONIN, Theo (UNIVERSITY HOSPITALS SUSSEX NHS FOUNDATION TRUST)" userId="661306b6-665c-4ae4-baa4-0414afe111a7" providerId="ADAL" clId="{71A46E76-7486-4561-8F05-5CF75D122FED}" dt="2024-01-11T12:20:06.244" v="6183" actId="20577"/>
        <pc:sldMkLst>
          <pc:docMk/>
          <pc:sldMk cId="2567292595" sldId="650"/>
        </pc:sldMkLst>
        <pc:spChg chg="add del mod">
          <ac:chgData name="CRONIN, Theo (UNIVERSITY HOSPITALS SUSSEX NHS FOUNDATION TRUST)" userId="661306b6-665c-4ae4-baa4-0414afe111a7" providerId="ADAL" clId="{71A46E76-7486-4561-8F05-5CF75D122FED}" dt="2024-01-11T11:43:10.087" v="4602"/>
          <ac:spMkLst>
            <pc:docMk/>
            <pc:sldMk cId="2567292595" sldId="650"/>
            <ac:spMk id="2" creationId="{7D299945-F564-2359-E077-F671C373913B}"/>
          </ac:spMkLst>
        </pc:spChg>
        <pc:spChg chg="mod">
          <ac:chgData name="CRONIN, Theo (UNIVERSITY HOSPITALS SUSSEX NHS FOUNDATION TRUST)" userId="661306b6-665c-4ae4-baa4-0414afe111a7" providerId="ADAL" clId="{71A46E76-7486-4561-8F05-5CF75D122FED}" dt="2024-01-11T12:20:06.244" v="6183" actId="20577"/>
          <ac:spMkLst>
            <pc:docMk/>
            <pc:sldMk cId="2567292595" sldId="650"/>
            <ac:spMk id="3" creationId="{E9ECE458-5C2B-3516-7F34-24912C52E35E}"/>
          </ac:spMkLst>
        </pc:spChg>
        <pc:spChg chg="mod">
          <ac:chgData name="CRONIN, Theo (UNIVERSITY HOSPITALS SUSSEX NHS FOUNDATION TRUST)" userId="661306b6-665c-4ae4-baa4-0414afe111a7" providerId="ADAL" clId="{71A46E76-7486-4561-8F05-5CF75D122FED}" dt="2024-01-11T10:48:59" v="4076" actId="20577"/>
          <ac:spMkLst>
            <pc:docMk/>
            <pc:sldMk cId="2567292595" sldId="650"/>
            <ac:spMk id="6" creationId="{D1678FA2-7B17-468D-8690-B0A61DE7E05D}"/>
          </ac:spMkLst>
        </pc:spChg>
      </pc:sldChg>
      <pc:sldMasterChg chg="del delSldLayout">
        <pc:chgData name="CRONIN, Theo (UNIVERSITY HOSPITALS SUSSEX NHS FOUNDATION TRUST)" userId="661306b6-665c-4ae4-baa4-0414afe111a7" providerId="ADAL" clId="{71A46E76-7486-4561-8F05-5CF75D122FED}" dt="2024-01-10T17:00:49.173" v="3875" actId="47"/>
        <pc:sldMasterMkLst>
          <pc:docMk/>
          <pc:sldMasterMk cId="2534198963" sldId="2147483648"/>
        </pc:sldMasterMkLst>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1990870879" sldId="2147483651"/>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4182161132" sldId="2147484292"/>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3908589450" sldId="2147484293"/>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3787784269" sldId="2147484294"/>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3199654448" sldId="2147484295"/>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1532290497" sldId="2147484296"/>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1262986211" sldId="2147484297"/>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2521152092" sldId="2147484298"/>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1576076019" sldId="2147484299"/>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1561808603" sldId="2147484300"/>
          </pc:sldLayoutMkLst>
        </pc:sldLayoutChg>
        <pc:sldLayoutChg chg="del">
          <pc:chgData name="CRONIN, Theo (UNIVERSITY HOSPITALS SUSSEX NHS FOUNDATION TRUST)" userId="661306b6-665c-4ae4-baa4-0414afe111a7" providerId="ADAL" clId="{71A46E76-7486-4561-8F05-5CF75D122FED}" dt="2024-01-10T17:00:49.173" v="3875" actId="47"/>
          <pc:sldLayoutMkLst>
            <pc:docMk/>
            <pc:sldMasterMk cId="2534198963" sldId="2147483648"/>
            <pc:sldLayoutMk cId="3097727701" sldId="2147484301"/>
          </pc:sldLayoutMkLst>
        </pc:sldLayoutChg>
      </pc:sldMasterChg>
      <pc:sldMasterChg chg="del delSldLayout">
        <pc:chgData name="CRONIN, Theo (UNIVERSITY HOSPITALS SUSSEX NHS FOUNDATION TRUST)" userId="661306b6-665c-4ae4-baa4-0414afe111a7" providerId="ADAL" clId="{71A46E76-7486-4561-8F05-5CF75D122FED}" dt="2024-01-10T17:00:56.771" v="3876" actId="47"/>
        <pc:sldMasterMkLst>
          <pc:docMk/>
          <pc:sldMasterMk cId="2233769944" sldId="2147483660"/>
        </pc:sldMasterMkLst>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1567551013" sldId="2147483661"/>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3038655159" sldId="2147483662"/>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1352055616" sldId="2147483663"/>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3718599181" sldId="2147483664"/>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781649452" sldId="2147483665"/>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920752532" sldId="2147483666"/>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2393527377" sldId="2147483667"/>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3474751022" sldId="2147483668"/>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309767340" sldId="2147483669"/>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1029391508" sldId="2147483670"/>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1664294027" sldId="2147483671"/>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3070496364" sldId="2147483672"/>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2899152476" sldId="2147483673"/>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483057255" sldId="2147483674"/>
          </pc:sldLayoutMkLst>
        </pc:sldLayoutChg>
        <pc:sldLayoutChg chg="del">
          <pc:chgData name="CRONIN, Theo (UNIVERSITY HOSPITALS SUSSEX NHS FOUNDATION TRUST)" userId="661306b6-665c-4ae4-baa4-0414afe111a7" providerId="ADAL" clId="{71A46E76-7486-4561-8F05-5CF75D122FED}" dt="2024-01-10T17:00:56.771" v="3876" actId="47"/>
          <pc:sldLayoutMkLst>
            <pc:docMk/>
            <pc:sldMasterMk cId="2233769944" sldId="2147483660"/>
            <pc:sldLayoutMk cId="3781603598" sldId="214748367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C2D02-394A-4662-8A16-1DE69C7002D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EA40984A-B51C-4A9C-8222-BA63646231E1}">
      <dgm:prSet phldrT="[Text]" custT="1"/>
      <dgm:spPr>
        <a:solidFill>
          <a:schemeClr val="bg1">
            <a:lumMod val="85000"/>
          </a:schemeClr>
        </a:solidFill>
        <a:ln>
          <a:solidFill>
            <a:schemeClr val="accent2"/>
          </a:solidFill>
        </a:ln>
      </dgm:spPr>
      <dgm:t>
        <a:bodyPr/>
        <a:lstStyle/>
        <a:p>
          <a:r>
            <a:rPr lang="en-GB" sz="2400" b="1" dirty="0">
              <a:solidFill>
                <a:schemeClr val="tx2"/>
              </a:solidFill>
            </a:rPr>
            <a:t>QSIP</a:t>
          </a:r>
        </a:p>
      </dgm:t>
    </dgm:pt>
    <dgm:pt modelId="{A1141522-3AD6-4F23-9B7A-0F577ADEEF04}" type="parTrans" cxnId="{981C3F99-C601-4E16-B2F2-474621172EA6}">
      <dgm:prSet/>
      <dgm:spPr/>
      <dgm:t>
        <a:bodyPr/>
        <a:lstStyle/>
        <a:p>
          <a:endParaRPr lang="en-GB" sz="3600"/>
        </a:p>
      </dgm:t>
    </dgm:pt>
    <dgm:pt modelId="{E00B93E6-E8E4-47AB-8526-206040AAF58F}" type="sibTrans" cxnId="{981C3F99-C601-4E16-B2F2-474621172EA6}">
      <dgm:prSet/>
      <dgm:spPr/>
      <dgm:t>
        <a:bodyPr/>
        <a:lstStyle/>
        <a:p>
          <a:endParaRPr lang="en-GB" sz="3600"/>
        </a:p>
      </dgm:t>
    </dgm:pt>
    <dgm:pt modelId="{91C9214A-F858-4F87-9A14-C7DEA96B4551}">
      <dgm:prSet phldrT="[Text]" custT="1">
        <dgm:style>
          <a:lnRef idx="2">
            <a:schemeClr val="accent3"/>
          </a:lnRef>
          <a:fillRef idx="1">
            <a:schemeClr val="lt1"/>
          </a:fillRef>
          <a:effectRef idx="0">
            <a:schemeClr val="accent3"/>
          </a:effectRef>
          <a:fontRef idx="minor">
            <a:schemeClr val="dk1"/>
          </a:fontRef>
        </dgm:style>
      </dgm:prSet>
      <dgm:spPr>
        <a:solidFill>
          <a:srgbClr val="CAE8AA"/>
        </a:solidFill>
      </dgm:spPr>
      <dgm:t>
        <a:bodyPr/>
        <a:lstStyle/>
        <a:p>
          <a:r>
            <a:rPr lang="en-GB" sz="1600" b="1" dirty="0">
              <a:solidFill>
                <a:schemeClr val="tx2"/>
              </a:solidFill>
            </a:rPr>
            <a:t>Improving quality governance, risk management and assurance</a:t>
          </a:r>
        </a:p>
      </dgm:t>
    </dgm:pt>
    <dgm:pt modelId="{1B1A9DFE-3AA6-4C67-9AB4-6D096CCA2DC8}" type="parTrans" cxnId="{96E13CFD-7003-4F5D-8107-1577E93E7E01}">
      <dgm:prSet/>
      <dgm:spPr/>
      <dgm:t>
        <a:bodyPr/>
        <a:lstStyle/>
        <a:p>
          <a:endParaRPr lang="en-GB" sz="3600"/>
        </a:p>
      </dgm:t>
    </dgm:pt>
    <dgm:pt modelId="{0B190761-CCCD-4009-9829-8D3C4A0236CB}" type="sibTrans" cxnId="{96E13CFD-7003-4F5D-8107-1577E93E7E01}">
      <dgm:prSet/>
      <dgm:spPr/>
      <dgm:t>
        <a:bodyPr/>
        <a:lstStyle/>
        <a:p>
          <a:endParaRPr lang="en-GB" sz="3600"/>
        </a:p>
      </dgm:t>
    </dgm:pt>
    <dgm:pt modelId="{15E8B487-0895-4279-A607-B58AE5043BEA}">
      <dgm:prSet phldrT="[Text]" custT="1">
        <dgm:style>
          <a:lnRef idx="2">
            <a:schemeClr val="accent3"/>
          </a:lnRef>
          <a:fillRef idx="1">
            <a:schemeClr val="lt1"/>
          </a:fillRef>
          <a:effectRef idx="0">
            <a:schemeClr val="accent3"/>
          </a:effectRef>
          <a:fontRef idx="minor">
            <a:schemeClr val="dk1"/>
          </a:fontRef>
        </dgm:style>
      </dgm:prSet>
      <dgm:spPr>
        <a:solidFill>
          <a:schemeClr val="accent5">
            <a:lumMod val="20000"/>
            <a:lumOff val="80000"/>
          </a:schemeClr>
        </a:solidFill>
      </dgm:spPr>
      <dgm:t>
        <a:bodyPr/>
        <a:lstStyle/>
        <a:p>
          <a:r>
            <a:rPr lang="en-GB" sz="1600" b="1" dirty="0">
              <a:solidFill>
                <a:schemeClr val="tx2"/>
              </a:solidFill>
            </a:rPr>
            <a:t>Improving access to surgery</a:t>
          </a:r>
        </a:p>
      </dgm:t>
    </dgm:pt>
    <dgm:pt modelId="{AF660063-7552-4C9C-9AC4-2ABE966EEEDF}" type="parTrans" cxnId="{B49DF74E-593E-4D8D-8D91-C0A285F767A7}">
      <dgm:prSet/>
      <dgm:spPr/>
      <dgm:t>
        <a:bodyPr/>
        <a:lstStyle/>
        <a:p>
          <a:endParaRPr lang="en-GB" sz="3600"/>
        </a:p>
      </dgm:t>
    </dgm:pt>
    <dgm:pt modelId="{693B4CF1-C93C-43AC-9DA8-F2F83744D115}" type="sibTrans" cxnId="{B49DF74E-593E-4D8D-8D91-C0A285F767A7}">
      <dgm:prSet/>
      <dgm:spPr/>
      <dgm:t>
        <a:bodyPr/>
        <a:lstStyle/>
        <a:p>
          <a:endParaRPr lang="en-GB" sz="3600"/>
        </a:p>
      </dgm:t>
    </dgm:pt>
    <dgm:pt modelId="{FBB9D984-17B5-4FA3-9FB3-47818BD43571}">
      <dgm:prSet phldrT="[Text]" custT="1">
        <dgm:style>
          <a:lnRef idx="2">
            <a:schemeClr val="accent3"/>
          </a:lnRef>
          <a:fillRef idx="1">
            <a:schemeClr val="lt1"/>
          </a:fillRef>
          <a:effectRef idx="0">
            <a:schemeClr val="accent3"/>
          </a:effectRef>
          <a:fontRef idx="minor">
            <a:schemeClr val="dk1"/>
          </a:fontRef>
        </dgm:style>
      </dgm:prSet>
      <dgm:spPr>
        <a:solidFill>
          <a:schemeClr val="accent3">
            <a:lumMod val="20000"/>
            <a:lumOff val="80000"/>
          </a:schemeClr>
        </a:solidFill>
      </dgm:spPr>
      <dgm:t>
        <a:bodyPr/>
        <a:lstStyle/>
        <a:p>
          <a:r>
            <a:rPr lang="en-GB" sz="1600" b="1" dirty="0">
              <a:solidFill>
                <a:schemeClr val="tx2"/>
              </a:solidFill>
            </a:rPr>
            <a:t>Improving safety culture</a:t>
          </a:r>
        </a:p>
      </dgm:t>
    </dgm:pt>
    <dgm:pt modelId="{6E4CB0E9-189C-435F-AE07-8ABA303CB14B}" type="parTrans" cxnId="{38CD1DBB-A268-439B-8034-A945002B0823}">
      <dgm:prSet/>
      <dgm:spPr/>
      <dgm:t>
        <a:bodyPr/>
        <a:lstStyle/>
        <a:p>
          <a:endParaRPr lang="en-GB" sz="3600"/>
        </a:p>
      </dgm:t>
    </dgm:pt>
    <dgm:pt modelId="{39305312-99F5-4D38-8132-C4C9C4ECC4EF}" type="sibTrans" cxnId="{38CD1DBB-A268-439B-8034-A945002B0823}">
      <dgm:prSet/>
      <dgm:spPr/>
      <dgm:t>
        <a:bodyPr/>
        <a:lstStyle/>
        <a:p>
          <a:endParaRPr lang="en-GB" sz="3600"/>
        </a:p>
      </dgm:t>
    </dgm:pt>
    <dgm:pt modelId="{844DA488-5F73-4897-BE87-32ED9E3405AA}">
      <dgm:prSet phldrT="[Text]" custT="1">
        <dgm:style>
          <a:lnRef idx="2">
            <a:schemeClr val="accent3"/>
          </a:lnRef>
          <a:fillRef idx="1">
            <a:schemeClr val="lt1"/>
          </a:fillRef>
          <a:effectRef idx="0">
            <a:schemeClr val="accent3"/>
          </a:effectRef>
          <a:fontRef idx="minor">
            <a:schemeClr val="dk1"/>
          </a:fontRef>
        </dgm:style>
      </dgm:prSet>
      <dgm:spPr>
        <a:solidFill>
          <a:schemeClr val="accent6">
            <a:lumMod val="20000"/>
            <a:lumOff val="80000"/>
          </a:schemeClr>
        </a:solidFill>
      </dgm:spPr>
      <dgm:t>
        <a:bodyPr/>
        <a:lstStyle/>
        <a:p>
          <a:r>
            <a:rPr lang="en-GB" sz="1600" b="1" dirty="0">
              <a:solidFill>
                <a:schemeClr val="tx2"/>
              </a:solidFill>
            </a:rPr>
            <a:t>Well-led</a:t>
          </a:r>
        </a:p>
      </dgm:t>
    </dgm:pt>
    <dgm:pt modelId="{9D012891-9BAB-497F-BAA3-1F8E82CA3270}" type="parTrans" cxnId="{B7BFCBC2-C0B8-4E2F-8F82-EF1BF467D8B3}">
      <dgm:prSet/>
      <dgm:spPr/>
      <dgm:t>
        <a:bodyPr/>
        <a:lstStyle/>
        <a:p>
          <a:endParaRPr lang="en-GB"/>
        </a:p>
      </dgm:t>
    </dgm:pt>
    <dgm:pt modelId="{9AD1DEAB-3787-4F71-BE93-016E13EC8C34}" type="sibTrans" cxnId="{B7BFCBC2-C0B8-4E2F-8F82-EF1BF467D8B3}">
      <dgm:prSet/>
      <dgm:spPr/>
      <dgm:t>
        <a:bodyPr/>
        <a:lstStyle/>
        <a:p>
          <a:endParaRPr lang="en-GB"/>
        </a:p>
      </dgm:t>
    </dgm:pt>
    <dgm:pt modelId="{34F4BF17-EE9D-410C-8C95-C0355687D2FF}" type="pres">
      <dgm:prSet presAssocID="{902C2D02-394A-4662-8A16-1DE69C7002D7}" presName="mainComposite" presStyleCnt="0">
        <dgm:presLayoutVars>
          <dgm:chPref val="1"/>
          <dgm:dir/>
          <dgm:animOne val="branch"/>
          <dgm:animLvl val="lvl"/>
          <dgm:resizeHandles val="exact"/>
        </dgm:presLayoutVars>
      </dgm:prSet>
      <dgm:spPr/>
    </dgm:pt>
    <dgm:pt modelId="{D7984DA3-0C20-4091-BE45-C378517CA91C}" type="pres">
      <dgm:prSet presAssocID="{902C2D02-394A-4662-8A16-1DE69C7002D7}" presName="hierFlow" presStyleCnt="0"/>
      <dgm:spPr/>
    </dgm:pt>
    <dgm:pt modelId="{6753C855-1ADF-413C-823C-2FBF51E1B88B}" type="pres">
      <dgm:prSet presAssocID="{902C2D02-394A-4662-8A16-1DE69C7002D7}" presName="hierChild1" presStyleCnt="0">
        <dgm:presLayoutVars>
          <dgm:chPref val="1"/>
          <dgm:animOne val="branch"/>
          <dgm:animLvl val="lvl"/>
        </dgm:presLayoutVars>
      </dgm:prSet>
      <dgm:spPr/>
    </dgm:pt>
    <dgm:pt modelId="{710D17E0-252B-4C58-BAB2-B9DB96617351}" type="pres">
      <dgm:prSet presAssocID="{EA40984A-B51C-4A9C-8222-BA63646231E1}" presName="Name14" presStyleCnt="0"/>
      <dgm:spPr/>
    </dgm:pt>
    <dgm:pt modelId="{0D7D3FD4-13AD-4CFC-A31E-1FCD1C5854B4}" type="pres">
      <dgm:prSet presAssocID="{EA40984A-B51C-4A9C-8222-BA63646231E1}" presName="level1Shape" presStyleLbl="node0" presStyleIdx="0" presStyleCnt="1" custScaleY="56079">
        <dgm:presLayoutVars>
          <dgm:chPref val="3"/>
        </dgm:presLayoutVars>
      </dgm:prSet>
      <dgm:spPr/>
    </dgm:pt>
    <dgm:pt modelId="{E63988EB-4A84-455C-BC63-8918D7BA36BA}" type="pres">
      <dgm:prSet presAssocID="{EA40984A-B51C-4A9C-8222-BA63646231E1}" presName="hierChild2" presStyleCnt="0"/>
      <dgm:spPr/>
    </dgm:pt>
    <dgm:pt modelId="{73DCA61A-5507-4A2B-A780-C1E3FB618B06}" type="pres">
      <dgm:prSet presAssocID="{1B1A9DFE-3AA6-4C67-9AB4-6D096CCA2DC8}" presName="Name19" presStyleLbl="parChTrans1D2" presStyleIdx="0" presStyleCnt="4"/>
      <dgm:spPr/>
    </dgm:pt>
    <dgm:pt modelId="{FFFC1A98-3FA8-4DAF-A328-7FAE3730BB1A}" type="pres">
      <dgm:prSet presAssocID="{91C9214A-F858-4F87-9A14-C7DEA96B4551}" presName="Name21" presStyleCnt="0"/>
      <dgm:spPr/>
    </dgm:pt>
    <dgm:pt modelId="{B50B0049-0908-4185-94D2-1DBCF92CF808}" type="pres">
      <dgm:prSet presAssocID="{91C9214A-F858-4F87-9A14-C7DEA96B4551}" presName="level2Shape" presStyleLbl="node2" presStyleIdx="0" presStyleCnt="4" custScaleX="120839"/>
      <dgm:spPr/>
    </dgm:pt>
    <dgm:pt modelId="{746FA409-671F-41F6-9828-89A365783D44}" type="pres">
      <dgm:prSet presAssocID="{91C9214A-F858-4F87-9A14-C7DEA96B4551}" presName="hierChild3" presStyleCnt="0"/>
      <dgm:spPr/>
    </dgm:pt>
    <dgm:pt modelId="{342C256F-0DD7-4BCA-9E1C-7D59B2D02182}" type="pres">
      <dgm:prSet presAssocID="{9D012891-9BAB-497F-BAA3-1F8E82CA3270}" presName="Name19" presStyleLbl="parChTrans1D2" presStyleIdx="1" presStyleCnt="4"/>
      <dgm:spPr/>
    </dgm:pt>
    <dgm:pt modelId="{07793E52-0788-45C6-9931-2F55BEB118F5}" type="pres">
      <dgm:prSet presAssocID="{844DA488-5F73-4897-BE87-32ED9E3405AA}" presName="Name21" presStyleCnt="0"/>
      <dgm:spPr/>
    </dgm:pt>
    <dgm:pt modelId="{F88D64DC-D828-4FFD-A67B-0D3EBAD4D1F8}" type="pres">
      <dgm:prSet presAssocID="{844DA488-5F73-4897-BE87-32ED9E3405AA}" presName="level2Shape" presStyleLbl="node2" presStyleIdx="1" presStyleCnt="4" custScaleX="104868"/>
      <dgm:spPr/>
    </dgm:pt>
    <dgm:pt modelId="{5A0F2181-5244-41F0-89D0-734E983B1CCA}" type="pres">
      <dgm:prSet presAssocID="{844DA488-5F73-4897-BE87-32ED9E3405AA}" presName="hierChild3" presStyleCnt="0"/>
      <dgm:spPr/>
    </dgm:pt>
    <dgm:pt modelId="{DFF290B7-B758-4DD8-B5F0-062B6124963B}" type="pres">
      <dgm:prSet presAssocID="{AF660063-7552-4C9C-9AC4-2ABE966EEEDF}" presName="Name19" presStyleLbl="parChTrans1D2" presStyleIdx="2" presStyleCnt="4"/>
      <dgm:spPr/>
    </dgm:pt>
    <dgm:pt modelId="{F749E3E6-B464-4FE8-9095-C5F7A79E7652}" type="pres">
      <dgm:prSet presAssocID="{15E8B487-0895-4279-A607-B58AE5043BEA}" presName="Name21" presStyleCnt="0"/>
      <dgm:spPr/>
    </dgm:pt>
    <dgm:pt modelId="{01535F4A-E23A-44DC-A6F2-A9491A2C9B03}" type="pres">
      <dgm:prSet presAssocID="{15E8B487-0895-4279-A607-B58AE5043BEA}" presName="level2Shape" presStyleLbl="node2" presStyleIdx="2" presStyleCnt="4" custScaleX="103703"/>
      <dgm:spPr/>
    </dgm:pt>
    <dgm:pt modelId="{E6273802-B76F-4BB3-BE7C-51D467702430}" type="pres">
      <dgm:prSet presAssocID="{15E8B487-0895-4279-A607-B58AE5043BEA}" presName="hierChild3" presStyleCnt="0"/>
      <dgm:spPr/>
    </dgm:pt>
    <dgm:pt modelId="{3AB62DA3-FA7C-45C2-93EA-EA5977479061}" type="pres">
      <dgm:prSet presAssocID="{6E4CB0E9-189C-435F-AE07-8ABA303CB14B}" presName="Name19" presStyleLbl="parChTrans1D2" presStyleIdx="3" presStyleCnt="4"/>
      <dgm:spPr/>
    </dgm:pt>
    <dgm:pt modelId="{D20A86BF-D759-410A-AECB-3D644D183951}" type="pres">
      <dgm:prSet presAssocID="{FBB9D984-17B5-4FA3-9FB3-47818BD43571}" presName="Name21" presStyleCnt="0"/>
      <dgm:spPr/>
    </dgm:pt>
    <dgm:pt modelId="{34332862-B779-4704-BFB7-903697CF40BB}" type="pres">
      <dgm:prSet presAssocID="{FBB9D984-17B5-4FA3-9FB3-47818BD43571}" presName="level2Shape" presStyleLbl="node2" presStyleIdx="3" presStyleCnt="4" custScaleX="96446"/>
      <dgm:spPr/>
    </dgm:pt>
    <dgm:pt modelId="{2C1CE52A-2BA6-4B22-875E-9E4C9F63E385}" type="pres">
      <dgm:prSet presAssocID="{FBB9D984-17B5-4FA3-9FB3-47818BD43571}" presName="hierChild3" presStyleCnt="0"/>
      <dgm:spPr/>
    </dgm:pt>
    <dgm:pt modelId="{1EE52117-E2D1-409D-A764-D76706BE15F2}" type="pres">
      <dgm:prSet presAssocID="{902C2D02-394A-4662-8A16-1DE69C7002D7}" presName="bgShapesFlow" presStyleCnt="0"/>
      <dgm:spPr/>
    </dgm:pt>
  </dgm:ptLst>
  <dgm:cxnLst>
    <dgm:cxn modelId="{D78A350D-492A-4D03-959E-E451AEAB81AB}" type="presOf" srcId="{1B1A9DFE-3AA6-4C67-9AB4-6D096CCA2DC8}" destId="{73DCA61A-5507-4A2B-A780-C1E3FB618B06}" srcOrd="0" destOrd="0" presId="urn:microsoft.com/office/officeart/2005/8/layout/hierarchy6"/>
    <dgm:cxn modelId="{C329E41E-8743-403C-A2D3-FE20AEA40EDB}" type="presOf" srcId="{15E8B487-0895-4279-A607-B58AE5043BEA}" destId="{01535F4A-E23A-44DC-A6F2-A9491A2C9B03}" srcOrd="0" destOrd="0" presId="urn:microsoft.com/office/officeart/2005/8/layout/hierarchy6"/>
    <dgm:cxn modelId="{5778CA30-B6CA-41AB-9EED-D0B0B90C9F8C}" type="presOf" srcId="{844DA488-5F73-4897-BE87-32ED9E3405AA}" destId="{F88D64DC-D828-4FFD-A67B-0D3EBAD4D1F8}" srcOrd="0" destOrd="0" presId="urn:microsoft.com/office/officeart/2005/8/layout/hierarchy6"/>
    <dgm:cxn modelId="{1480F13D-B987-4D54-B4C6-4F89983E6B3F}" type="presOf" srcId="{EA40984A-B51C-4A9C-8222-BA63646231E1}" destId="{0D7D3FD4-13AD-4CFC-A31E-1FCD1C5854B4}" srcOrd="0" destOrd="0" presId="urn:microsoft.com/office/officeart/2005/8/layout/hierarchy6"/>
    <dgm:cxn modelId="{B49DF74E-593E-4D8D-8D91-C0A285F767A7}" srcId="{EA40984A-B51C-4A9C-8222-BA63646231E1}" destId="{15E8B487-0895-4279-A607-B58AE5043BEA}" srcOrd="2" destOrd="0" parTransId="{AF660063-7552-4C9C-9AC4-2ABE966EEEDF}" sibTransId="{693B4CF1-C93C-43AC-9DA8-F2F83744D115}"/>
    <dgm:cxn modelId="{A209D651-BFB8-4C14-8067-A6AE38ABCB1A}" type="presOf" srcId="{AF660063-7552-4C9C-9AC4-2ABE966EEEDF}" destId="{DFF290B7-B758-4DD8-B5F0-062B6124963B}" srcOrd="0" destOrd="0" presId="urn:microsoft.com/office/officeart/2005/8/layout/hierarchy6"/>
    <dgm:cxn modelId="{E7611172-1753-4025-9A86-B6AEA2DEF166}" type="presOf" srcId="{9D012891-9BAB-497F-BAA3-1F8E82CA3270}" destId="{342C256F-0DD7-4BCA-9E1C-7D59B2D02182}" srcOrd="0" destOrd="0" presId="urn:microsoft.com/office/officeart/2005/8/layout/hierarchy6"/>
    <dgm:cxn modelId="{981C3F99-C601-4E16-B2F2-474621172EA6}" srcId="{902C2D02-394A-4662-8A16-1DE69C7002D7}" destId="{EA40984A-B51C-4A9C-8222-BA63646231E1}" srcOrd="0" destOrd="0" parTransId="{A1141522-3AD6-4F23-9B7A-0F577ADEEF04}" sibTransId="{E00B93E6-E8E4-47AB-8526-206040AAF58F}"/>
    <dgm:cxn modelId="{70A41EA0-9BC1-4B45-9F15-94F319A929DE}" type="presOf" srcId="{FBB9D984-17B5-4FA3-9FB3-47818BD43571}" destId="{34332862-B779-4704-BFB7-903697CF40BB}" srcOrd="0" destOrd="0" presId="urn:microsoft.com/office/officeart/2005/8/layout/hierarchy6"/>
    <dgm:cxn modelId="{865D8BA4-61AC-42D8-80F2-0C2CD541BBB9}" type="presOf" srcId="{902C2D02-394A-4662-8A16-1DE69C7002D7}" destId="{34F4BF17-EE9D-410C-8C95-C0355687D2FF}" srcOrd="0" destOrd="0" presId="urn:microsoft.com/office/officeart/2005/8/layout/hierarchy6"/>
    <dgm:cxn modelId="{38CD1DBB-A268-439B-8034-A945002B0823}" srcId="{EA40984A-B51C-4A9C-8222-BA63646231E1}" destId="{FBB9D984-17B5-4FA3-9FB3-47818BD43571}" srcOrd="3" destOrd="0" parTransId="{6E4CB0E9-189C-435F-AE07-8ABA303CB14B}" sibTransId="{39305312-99F5-4D38-8132-C4C9C4ECC4EF}"/>
    <dgm:cxn modelId="{B7BFCBC2-C0B8-4E2F-8F82-EF1BF467D8B3}" srcId="{EA40984A-B51C-4A9C-8222-BA63646231E1}" destId="{844DA488-5F73-4897-BE87-32ED9E3405AA}" srcOrd="1" destOrd="0" parTransId="{9D012891-9BAB-497F-BAA3-1F8E82CA3270}" sibTransId="{9AD1DEAB-3787-4F71-BE93-016E13EC8C34}"/>
    <dgm:cxn modelId="{AB6AB6C3-5907-48B6-9D9C-E773E92DAECA}" type="presOf" srcId="{91C9214A-F858-4F87-9A14-C7DEA96B4551}" destId="{B50B0049-0908-4185-94D2-1DBCF92CF808}" srcOrd="0" destOrd="0" presId="urn:microsoft.com/office/officeart/2005/8/layout/hierarchy6"/>
    <dgm:cxn modelId="{96E13CFD-7003-4F5D-8107-1577E93E7E01}" srcId="{EA40984A-B51C-4A9C-8222-BA63646231E1}" destId="{91C9214A-F858-4F87-9A14-C7DEA96B4551}" srcOrd="0" destOrd="0" parTransId="{1B1A9DFE-3AA6-4C67-9AB4-6D096CCA2DC8}" sibTransId="{0B190761-CCCD-4009-9829-8D3C4A0236CB}"/>
    <dgm:cxn modelId="{0BD972FE-1830-4947-BD14-907E2B5EAD7C}" type="presOf" srcId="{6E4CB0E9-189C-435F-AE07-8ABA303CB14B}" destId="{3AB62DA3-FA7C-45C2-93EA-EA5977479061}" srcOrd="0" destOrd="0" presId="urn:microsoft.com/office/officeart/2005/8/layout/hierarchy6"/>
    <dgm:cxn modelId="{54E7AFB3-7063-45D3-A628-BD12A6F3742D}" type="presParOf" srcId="{34F4BF17-EE9D-410C-8C95-C0355687D2FF}" destId="{D7984DA3-0C20-4091-BE45-C378517CA91C}" srcOrd="0" destOrd="0" presId="urn:microsoft.com/office/officeart/2005/8/layout/hierarchy6"/>
    <dgm:cxn modelId="{D85C96B1-B2BC-462D-B060-EF74F077C08F}" type="presParOf" srcId="{D7984DA3-0C20-4091-BE45-C378517CA91C}" destId="{6753C855-1ADF-413C-823C-2FBF51E1B88B}" srcOrd="0" destOrd="0" presId="urn:microsoft.com/office/officeart/2005/8/layout/hierarchy6"/>
    <dgm:cxn modelId="{D0754FD0-2B6D-4264-891B-1EECB9F8D4B6}" type="presParOf" srcId="{6753C855-1ADF-413C-823C-2FBF51E1B88B}" destId="{710D17E0-252B-4C58-BAB2-B9DB96617351}" srcOrd="0" destOrd="0" presId="urn:microsoft.com/office/officeart/2005/8/layout/hierarchy6"/>
    <dgm:cxn modelId="{B3707F47-1183-4B45-A643-C30E74A93FE1}" type="presParOf" srcId="{710D17E0-252B-4C58-BAB2-B9DB96617351}" destId="{0D7D3FD4-13AD-4CFC-A31E-1FCD1C5854B4}" srcOrd="0" destOrd="0" presId="urn:microsoft.com/office/officeart/2005/8/layout/hierarchy6"/>
    <dgm:cxn modelId="{AA50261B-87E4-4F48-9BCA-E5E6DC3214CA}" type="presParOf" srcId="{710D17E0-252B-4C58-BAB2-B9DB96617351}" destId="{E63988EB-4A84-455C-BC63-8918D7BA36BA}" srcOrd="1" destOrd="0" presId="urn:microsoft.com/office/officeart/2005/8/layout/hierarchy6"/>
    <dgm:cxn modelId="{43175C3B-B5AC-40FA-BB80-9F1864DBA171}" type="presParOf" srcId="{E63988EB-4A84-455C-BC63-8918D7BA36BA}" destId="{73DCA61A-5507-4A2B-A780-C1E3FB618B06}" srcOrd="0" destOrd="0" presId="urn:microsoft.com/office/officeart/2005/8/layout/hierarchy6"/>
    <dgm:cxn modelId="{79C15AFA-DE66-4F4E-91EA-15B652D157EC}" type="presParOf" srcId="{E63988EB-4A84-455C-BC63-8918D7BA36BA}" destId="{FFFC1A98-3FA8-4DAF-A328-7FAE3730BB1A}" srcOrd="1" destOrd="0" presId="urn:microsoft.com/office/officeart/2005/8/layout/hierarchy6"/>
    <dgm:cxn modelId="{DE4E6928-78A9-4DEB-ADEB-8964DE26E759}" type="presParOf" srcId="{FFFC1A98-3FA8-4DAF-A328-7FAE3730BB1A}" destId="{B50B0049-0908-4185-94D2-1DBCF92CF808}" srcOrd="0" destOrd="0" presId="urn:microsoft.com/office/officeart/2005/8/layout/hierarchy6"/>
    <dgm:cxn modelId="{3C3500C9-5396-4256-A6C7-CC9C6EDF6372}" type="presParOf" srcId="{FFFC1A98-3FA8-4DAF-A328-7FAE3730BB1A}" destId="{746FA409-671F-41F6-9828-89A365783D44}" srcOrd="1" destOrd="0" presId="urn:microsoft.com/office/officeart/2005/8/layout/hierarchy6"/>
    <dgm:cxn modelId="{3BCB50C1-22A6-4968-9058-EE55BBA4FB65}" type="presParOf" srcId="{E63988EB-4A84-455C-BC63-8918D7BA36BA}" destId="{342C256F-0DD7-4BCA-9E1C-7D59B2D02182}" srcOrd="2" destOrd="0" presId="urn:microsoft.com/office/officeart/2005/8/layout/hierarchy6"/>
    <dgm:cxn modelId="{106001CD-861D-405F-9DF1-4DFA279EDC6B}" type="presParOf" srcId="{E63988EB-4A84-455C-BC63-8918D7BA36BA}" destId="{07793E52-0788-45C6-9931-2F55BEB118F5}" srcOrd="3" destOrd="0" presId="urn:microsoft.com/office/officeart/2005/8/layout/hierarchy6"/>
    <dgm:cxn modelId="{8509E65D-73AF-4F01-959F-519CA4B3845D}" type="presParOf" srcId="{07793E52-0788-45C6-9931-2F55BEB118F5}" destId="{F88D64DC-D828-4FFD-A67B-0D3EBAD4D1F8}" srcOrd="0" destOrd="0" presId="urn:microsoft.com/office/officeart/2005/8/layout/hierarchy6"/>
    <dgm:cxn modelId="{5640DB80-60E3-4EE8-AA62-1F9D758241BC}" type="presParOf" srcId="{07793E52-0788-45C6-9931-2F55BEB118F5}" destId="{5A0F2181-5244-41F0-89D0-734E983B1CCA}" srcOrd="1" destOrd="0" presId="urn:microsoft.com/office/officeart/2005/8/layout/hierarchy6"/>
    <dgm:cxn modelId="{2CB8AB4E-58C2-4620-A711-CD1F7ECEF950}" type="presParOf" srcId="{E63988EB-4A84-455C-BC63-8918D7BA36BA}" destId="{DFF290B7-B758-4DD8-B5F0-062B6124963B}" srcOrd="4" destOrd="0" presId="urn:microsoft.com/office/officeart/2005/8/layout/hierarchy6"/>
    <dgm:cxn modelId="{DC195CA1-4DB9-4920-970D-4DC7B7132869}" type="presParOf" srcId="{E63988EB-4A84-455C-BC63-8918D7BA36BA}" destId="{F749E3E6-B464-4FE8-9095-C5F7A79E7652}" srcOrd="5" destOrd="0" presId="urn:microsoft.com/office/officeart/2005/8/layout/hierarchy6"/>
    <dgm:cxn modelId="{03CD3390-DB09-48A5-9200-36169B05B85F}" type="presParOf" srcId="{F749E3E6-B464-4FE8-9095-C5F7A79E7652}" destId="{01535F4A-E23A-44DC-A6F2-A9491A2C9B03}" srcOrd="0" destOrd="0" presId="urn:microsoft.com/office/officeart/2005/8/layout/hierarchy6"/>
    <dgm:cxn modelId="{AF24856A-A08F-4DB4-8D2E-A87D7711A366}" type="presParOf" srcId="{F749E3E6-B464-4FE8-9095-C5F7A79E7652}" destId="{E6273802-B76F-4BB3-BE7C-51D467702430}" srcOrd="1" destOrd="0" presId="urn:microsoft.com/office/officeart/2005/8/layout/hierarchy6"/>
    <dgm:cxn modelId="{CE669B29-9F00-44A1-B528-D0247E209D5C}" type="presParOf" srcId="{E63988EB-4A84-455C-BC63-8918D7BA36BA}" destId="{3AB62DA3-FA7C-45C2-93EA-EA5977479061}" srcOrd="6" destOrd="0" presId="urn:microsoft.com/office/officeart/2005/8/layout/hierarchy6"/>
    <dgm:cxn modelId="{E5D1EC29-69A4-4387-95AA-5FDF4FA7834F}" type="presParOf" srcId="{E63988EB-4A84-455C-BC63-8918D7BA36BA}" destId="{D20A86BF-D759-410A-AECB-3D644D183951}" srcOrd="7" destOrd="0" presId="urn:microsoft.com/office/officeart/2005/8/layout/hierarchy6"/>
    <dgm:cxn modelId="{F4A784B2-BBC4-4EA9-B455-F8E06F5AF05D}" type="presParOf" srcId="{D20A86BF-D759-410A-AECB-3D644D183951}" destId="{34332862-B779-4704-BFB7-903697CF40BB}" srcOrd="0" destOrd="0" presId="urn:microsoft.com/office/officeart/2005/8/layout/hierarchy6"/>
    <dgm:cxn modelId="{4C4F2420-CC0C-4C27-8CAC-BC6DD7A547FC}" type="presParOf" srcId="{D20A86BF-D759-410A-AECB-3D644D183951}" destId="{2C1CE52A-2BA6-4B22-875E-9E4C9F63E385}" srcOrd="1" destOrd="0" presId="urn:microsoft.com/office/officeart/2005/8/layout/hierarchy6"/>
    <dgm:cxn modelId="{D43BF8CF-4F1D-497A-9600-A963B1ABAD94}" type="presParOf" srcId="{34F4BF17-EE9D-410C-8C95-C0355687D2FF}" destId="{1EE52117-E2D1-409D-A764-D76706BE15F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D3FD4-13AD-4CFC-A31E-1FCD1C5854B4}">
      <dsp:nvSpPr>
        <dsp:cNvPr id="0" name=""/>
        <dsp:cNvSpPr/>
      </dsp:nvSpPr>
      <dsp:spPr>
        <a:xfrm>
          <a:off x="5396623" y="130849"/>
          <a:ext cx="1787329" cy="668210"/>
        </a:xfrm>
        <a:prstGeom prst="roundRect">
          <a:avLst>
            <a:gd name="adj" fmla="val 10000"/>
          </a:avLst>
        </a:prstGeom>
        <a:solidFill>
          <a:schemeClr val="bg1">
            <a:lumMod val="8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2"/>
              </a:solidFill>
            </a:rPr>
            <a:t>QSIP</a:t>
          </a:r>
        </a:p>
      </dsp:txBody>
      <dsp:txXfrm>
        <a:off x="5416194" y="150420"/>
        <a:ext cx="1748187" cy="629068"/>
      </dsp:txXfrm>
    </dsp:sp>
    <dsp:sp modelId="{73DCA61A-5507-4A2B-A780-C1E3FB618B06}">
      <dsp:nvSpPr>
        <dsp:cNvPr id="0" name=""/>
        <dsp:cNvSpPr/>
      </dsp:nvSpPr>
      <dsp:spPr>
        <a:xfrm>
          <a:off x="2760161" y="799060"/>
          <a:ext cx="3530126" cy="476621"/>
        </a:xfrm>
        <a:custGeom>
          <a:avLst/>
          <a:gdLst/>
          <a:ahLst/>
          <a:cxnLst/>
          <a:rect l="0" t="0" r="0" b="0"/>
          <a:pathLst>
            <a:path>
              <a:moveTo>
                <a:pt x="3530126" y="0"/>
              </a:moveTo>
              <a:lnTo>
                <a:pt x="3530126" y="238310"/>
              </a:lnTo>
              <a:lnTo>
                <a:pt x="0" y="238310"/>
              </a:lnTo>
              <a:lnTo>
                <a:pt x="0" y="476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B0049-0908-4185-94D2-1DBCF92CF808}">
      <dsp:nvSpPr>
        <dsp:cNvPr id="0" name=""/>
        <dsp:cNvSpPr/>
      </dsp:nvSpPr>
      <dsp:spPr>
        <a:xfrm>
          <a:off x="1680265" y="1275681"/>
          <a:ext cx="2159790" cy="1191552"/>
        </a:xfrm>
        <a:prstGeom prst="roundRect">
          <a:avLst>
            <a:gd name="adj" fmla="val 10000"/>
          </a:avLst>
        </a:prstGeom>
        <a:solidFill>
          <a:srgbClr val="CAE8AA"/>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Improving quality governance, risk management and assurance</a:t>
          </a:r>
        </a:p>
      </dsp:txBody>
      <dsp:txXfrm>
        <a:off x="1715164" y="1310580"/>
        <a:ext cx="2089992" cy="1121754"/>
      </dsp:txXfrm>
    </dsp:sp>
    <dsp:sp modelId="{342C256F-0DD7-4BCA-9E1C-7D59B2D02182}">
      <dsp:nvSpPr>
        <dsp:cNvPr id="0" name=""/>
        <dsp:cNvSpPr/>
      </dsp:nvSpPr>
      <dsp:spPr>
        <a:xfrm>
          <a:off x="5313423" y="799060"/>
          <a:ext cx="976864" cy="476621"/>
        </a:xfrm>
        <a:custGeom>
          <a:avLst/>
          <a:gdLst/>
          <a:ahLst/>
          <a:cxnLst/>
          <a:rect l="0" t="0" r="0" b="0"/>
          <a:pathLst>
            <a:path>
              <a:moveTo>
                <a:pt x="976864" y="0"/>
              </a:moveTo>
              <a:lnTo>
                <a:pt x="976864" y="238310"/>
              </a:lnTo>
              <a:lnTo>
                <a:pt x="0" y="238310"/>
              </a:lnTo>
              <a:lnTo>
                <a:pt x="0" y="476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D64DC-D828-4FFD-A67B-0D3EBAD4D1F8}">
      <dsp:nvSpPr>
        <dsp:cNvPr id="0" name=""/>
        <dsp:cNvSpPr/>
      </dsp:nvSpPr>
      <dsp:spPr>
        <a:xfrm>
          <a:off x="4376255" y="1275681"/>
          <a:ext cx="1874336" cy="1191552"/>
        </a:xfrm>
        <a:prstGeom prst="roundRect">
          <a:avLst>
            <a:gd name="adj" fmla="val 10000"/>
          </a:avLst>
        </a:prstGeom>
        <a:solidFill>
          <a:schemeClr val="accent6">
            <a:lumMod val="20000"/>
            <a:lumOff val="8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Well-led</a:t>
          </a:r>
        </a:p>
      </dsp:txBody>
      <dsp:txXfrm>
        <a:off x="4411154" y="1310580"/>
        <a:ext cx="1804538" cy="1121754"/>
      </dsp:txXfrm>
    </dsp:sp>
    <dsp:sp modelId="{DFF290B7-B758-4DD8-B5F0-062B6124963B}">
      <dsp:nvSpPr>
        <dsp:cNvPr id="0" name=""/>
        <dsp:cNvSpPr/>
      </dsp:nvSpPr>
      <dsp:spPr>
        <a:xfrm>
          <a:off x="6290287" y="799060"/>
          <a:ext cx="1423259" cy="476621"/>
        </a:xfrm>
        <a:custGeom>
          <a:avLst/>
          <a:gdLst/>
          <a:ahLst/>
          <a:cxnLst/>
          <a:rect l="0" t="0" r="0" b="0"/>
          <a:pathLst>
            <a:path>
              <a:moveTo>
                <a:pt x="0" y="0"/>
              </a:moveTo>
              <a:lnTo>
                <a:pt x="0" y="238310"/>
              </a:lnTo>
              <a:lnTo>
                <a:pt x="1423259" y="238310"/>
              </a:lnTo>
              <a:lnTo>
                <a:pt x="1423259" y="476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35F4A-E23A-44DC-A6F2-A9491A2C9B03}">
      <dsp:nvSpPr>
        <dsp:cNvPr id="0" name=""/>
        <dsp:cNvSpPr/>
      </dsp:nvSpPr>
      <dsp:spPr>
        <a:xfrm>
          <a:off x="6786790" y="1275681"/>
          <a:ext cx="1853513" cy="1191552"/>
        </a:xfrm>
        <a:prstGeom prst="roundRect">
          <a:avLst>
            <a:gd name="adj" fmla="val 10000"/>
          </a:avLst>
        </a:prstGeom>
        <a:solidFill>
          <a:schemeClr val="accent5">
            <a:lumMod val="20000"/>
            <a:lumOff val="8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Improving access to surgery</a:t>
          </a:r>
        </a:p>
      </dsp:txBody>
      <dsp:txXfrm>
        <a:off x="6821689" y="1310580"/>
        <a:ext cx="1783715" cy="1121754"/>
      </dsp:txXfrm>
    </dsp:sp>
    <dsp:sp modelId="{3AB62DA3-FA7C-45C2-93EA-EA5977479061}">
      <dsp:nvSpPr>
        <dsp:cNvPr id="0" name=""/>
        <dsp:cNvSpPr/>
      </dsp:nvSpPr>
      <dsp:spPr>
        <a:xfrm>
          <a:off x="6290287" y="799060"/>
          <a:ext cx="3748118" cy="476621"/>
        </a:xfrm>
        <a:custGeom>
          <a:avLst/>
          <a:gdLst/>
          <a:ahLst/>
          <a:cxnLst/>
          <a:rect l="0" t="0" r="0" b="0"/>
          <a:pathLst>
            <a:path>
              <a:moveTo>
                <a:pt x="0" y="0"/>
              </a:moveTo>
              <a:lnTo>
                <a:pt x="0" y="238310"/>
              </a:lnTo>
              <a:lnTo>
                <a:pt x="3748118" y="238310"/>
              </a:lnTo>
              <a:lnTo>
                <a:pt x="3748118" y="476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32862-B779-4704-BFB7-903697CF40BB}">
      <dsp:nvSpPr>
        <dsp:cNvPr id="0" name=""/>
        <dsp:cNvSpPr/>
      </dsp:nvSpPr>
      <dsp:spPr>
        <a:xfrm>
          <a:off x="9176502" y="1275681"/>
          <a:ext cx="1723807" cy="1191552"/>
        </a:xfrm>
        <a:prstGeom prst="roundRect">
          <a:avLst>
            <a:gd name="adj" fmla="val 10000"/>
          </a:avLst>
        </a:prstGeom>
        <a:solidFill>
          <a:schemeClr val="accent3">
            <a:lumMod val="20000"/>
            <a:lumOff val="8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2"/>
              </a:solidFill>
            </a:rPr>
            <a:t>Improving safety culture</a:t>
          </a:r>
        </a:p>
      </dsp:txBody>
      <dsp:txXfrm>
        <a:off x="9211401" y="1310580"/>
        <a:ext cx="1654009" cy="11217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65D6C-DEF3-2047-8C00-DECDF97F3A76}"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42E46-854E-C645-8965-B8BE8EDD3225}" type="slidenum">
              <a:rPr lang="en-US" smtClean="0"/>
              <a:t>‹#›</a:t>
            </a:fld>
            <a:endParaRPr lang="en-US"/>
          </a:p>
        </p:txBody>
      </p:sp>
    </p:spTree>
    <p:extLst>
      <p:ext uri="{BB962C8B-B14F-4D97-AF65-F5344CB8AC3E}">
        <p14:creationId xmlns:p14="http://schemas.microsoft.com/office/powerpoint/2010/main" val="745024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5D542E46-854E-C645-8965-B8BE8EDD3225}" type="slidenum">
              <a:rPr lang="en-US" smtClean="0"/>
              <a:t>2</a:t>
            </a:fld>
            <a:endParaRPr lang="en-US"/>
          </a:p>
        </p:txBody>
      </p:sp>
    </p:spTree>
    <p:extLst>
      <p:ext uri="{BB962C8B-B14F-4D97-AF65-F5344CB8AC3E}">
        <p14:creationId xmlns:p14="http://schemas.microsoft.com/office/powerpoint/2010/main" val="198828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5D542E46-854E-C645-8965-B8BE8EDD3225}" type="slidenum">
              <a:rPr lang="en-US" smtClean="0"/>
              <a:t>3</a:t>
            </a:fld>
            <a:endParaRPr lang="en-US"/>
          </a:p>
        </p:txBody>
      </p:sp>
    </p:spTree>
    <p:extLst>
      <p:ext uri="{BB962C8B-B14F-4D97-AF65-F5344CB8AC3E}">
        <p14:creationId xmlns:p14="http://schemas.microsoft.com/office/powerpoint/2010/main" val="416140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5D542E46-854E-C645-8965-B8BE8EDD3225}" type="slidenum">
              <a:rPr lang="en-US" smtClean="0"/>
              <a:t>4</a:t>
            </a:fld>
            <a:endParaRPr lang="en-US"/>
          </a:p>
        </p:txBody>
      </p:sp>
    </p:spTree>
    <p:extLst>
      <p:ext uri="{BB962C8B-B14F-4D97-AF65-F5344CB8AC3E}">
        <p14:creationId xmlns:p14="http://schemas.microsoft.com/office/powerpoint/2010/main" val="47896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5D542E46-854E-C645-8965-B8BE8EDD3225}" type="slidenum">
              <a:rPr lang="en-US" smtClean="0"/>
              <a:t>5</a:t>
            </a:fld>
            <a:endParaRPr lang="en-US"/>
          </a:p>
        </p:txBody>
      </p:sp>
    </p:spTree>
    <p:extLst>
      <p:ext uri="{BB962C8B-B14F-4D97-AF65-F5344CB8AC3E}">
        <p14:creationId xmlns:p14="http://schemas.microsoft.com/office/powerpoint/2010/main" val="71036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QSIP is a new quality and safety improvement programme that will give us - and our stakeholders - confidence in the fundamental standards of the care we provide.</a:t>
            </a:r>
            <a:endParaRPr kumimoji="0" lang="en-GB" sz="1200" b="0" i="0" u="none" strike="noStrike" kern="1200" cap="none" spc="0" normalizeH="0" baseline="0" noProof="0" dirty="0">
              <a:ln>
                <a:noFill/>
              </a:ln>
              <a:solidFill>
                <a:srgbClr val="00308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Some of its areas of focus are about bringing together our predecessor organisations and setting our new trust up for success (</a:t>
            </a:r>
            <a:r>
              <a:rPr kumimoji="0" lang="en-GB" sz="1200" b="0" i="0" u="none" strike="noStrike" kern="1200" cap="none" spc="0" normalizeH="0" baseline="0" noProof="0" dirty="0" err="1">
                <a:ln>
                  <a:noFill/>
                </a:ln>
                <a:solidFill>
                  <a:srgbClr val="003087"/>
                </a:solidFill>
                <a:effectLst/>
                <a:uLnTx/>
                <a:uFillTx/>
                <a:latin typeface="Arial" panose="020B0604020202020204"/>
                <a:ea typeface="+mn-lt"/>
                <a:cs typeface="Arial" panose="020B0604020202020204"/>
              </a:rPr>
              <a:t>eg</a:t>
            </a: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 governance and culture).</a:t>
            </a:r>
            <a:endParaRPr kumimoji="0" lang="en-GB" sz="1200" b="0" i="0" u="none" strike="noStrike" kern="1200" cap="none" spc="0" normalizeH="0" baseline="0" noProof="0" dirty="0">
              <a:ln>
                <a:noFill/>
              </a:ln>
              <a:solidFill>
                <a:srgbClr val="00308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Some are long-standing issues that we still need to resolve (</a:t>
            </a:r>
            <a:r>
              <a:rPr kumimoji="0" lang="en-GB" sz="1200" b="0" i="0" u="none" strike="noStrike" kern="1200" cap="none" spc="0" normalizeH="0" baseline="0" noProof="0" dirty="0" err="1">
                <a:ln>
                  <a:noFill/>
                </a:ln>
                <a:solidFill>
                  <a:srgbClr val="003087"/>
                </a:solidFill>
                <a:effectLst/>
                <a:uLnTx/>
                <a:uFillTx/>
                <a:latin typeface="Arial" panose="020B0604020202020204"/>
                <a:ea typeface="+mn-lt"/>
                <a:cs typeface="Arial" panose="020B0604020202020204"/>
              </a:rPr>
              <a:t>eg</a:t>
            </a: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 surgery).</a:t>
            </a:r>
            <a:endParaRPr kumimoji="0" lang="en-GB" sz="1200" b="0" i="0" u="none" strike="noStrike" kern="1200" cap="none" spc="0" normalizeH="0" baseline="0" noProof="0" dirty="0">
              <a:ln>
                <a:noFill/>
              </a:ln>
              <a:solidFill>
                <a:srgbClr val="00308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Others are things identified by the CQC and staff feedback (</a:t>
            </a:r>
            <a:r>
              <a:rPr kumimoji="0" lang="en-GB" sz="1200" b="0" i="0" u="none" strike="noStrike" kern="1200" cap="none" spc="0" normalizeH="0" baseline="0" noProof="0" dirty="0" err="1">
                <a:ln>
                  <a:noFill/>
                </a:ln>
                <a:solidFill>
                  <a:srgbClr val="003087"/>
                </a:solidFill>
                <a:effectLst/>
                <a:uLnTx/>
                <a:uFillTx/>
                <a:latin typeface="Arial" panose="020B0604020202020204"/>
                <a:ea typeface="+mn-lt"/>
                <a:cs typeface="Arial" panose="020B0604020202020204"/>
              </a:rPr>
              <a:t>eg</a:t>
            </a: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 leadership).</a:t>
            </a:r>
            <a:endParaRPr kumimoji="0" lang="en-GB" sz="1200" b="0" i="0" u="none" strike="noStrike" kern="1200" cap="none" spc="0" normalizeH="0" baseline="0" noProof="0" dirty="0">
              <a:ln>
                <a:noFill/>
              </a:ln>
              <a:solidFill>
                <a:srgbClr val="00308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QSIP gives us a framework for making these improvements - and permission to prioritise them in your teams.</a:t>
            </a:r>
            <a:endParaRPr kumimoji="0" lang="en-GB" sz="1200" b="0" i="0" u="none" strike="noStrike" kern="1200" cap="none" spc="0" normalizeH="0" baseline="0" noProof="0" dirty="0">
              <a:ln>
                <a:noFill/>
              </a:ln>
              <a:solidFill>
                <a:srgbClr val="00308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QSIP is an enabler to our Patient First programme – </a:t>
            </a:r>
            <a:r>
              <a:rPr lang="en-GB" noProof="0" dirty="0">
                <a:solidFill>
                  <a:srgbClr val="003087"/>
                </a:solidFill>
                <a:latin typeface="Arial" panose="020B0604020202020204"/>
                <a:ea typeface="+mn-lt"/>
                <a:cs typeface="Arial" panose="020B0604020202020204"/>
              </a:rPr>
              <a:t>it </a:t>
            </a: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will give us the strong foundations our new organisation needs to progress towards our True North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IMPROVING QUALITY GOVERANCE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3087"/>
                </a:solidFill>
                <a:effectLst/>
                <a:latin typeface="Arial"/>
              </a:rPr>
              <a:t>​</a:t>
            </a:r>
            <a:r>
              <a:rPr lang="en-GB" sz="1200" dirty="0">
                <a:solidFill>
                  <a:srgbClr val="003087"/>
                </a:solidFill>
                <a:latin typeface="+mn-lt"/>
                <a:ea typeface="+mn-lt"/>
                <a:cs typeface="Arial" panose="020B0604020202020204"/>
              </a:rPr>
              <a:t>We can’t provide safe, high-quality care if we don’t have consistent standards, policies and processes across our hospitals, or agreed ways of reporting compliance and responding to identified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mn-lt"/>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3087"/>
                </a:solidFill>
                <a:latin typeface="+mn-lt"/>
                <a:ea typeface="+mn-lt"/>
                <a:cs typeface="Arial" panose="020B0604020202020204"/>
              </a:rPr>
              <a:t>Bringing together two large organisations and seven hospitals has made this a difficult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The quality governance, risk management and assurance workstream will accelerate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It is creating a trust-wide quality governance framework, setting priority safety standards and metrics, and harmonising policies and procedures to support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Having these in place will improve patient safety and clinical outcomes, reduce mortality and risk, and give colleagues more confidence in their roles and responsibilities.</a:t>
            </a:r>
            <a:endParaRPr kumimoji="0" lang="en-GB" sz="1200" b="0" i="0" u="none" strike="noStrike" kern="1200" cap="none" spc="0" normalizeH="0" baseline="0" noProof="0" dirty="0">
              <a:ln>
                <a:noFill/>
              </a:ln>
              <a:solidFill>
                <a:srgbClr val="003087"/>
              </a:solidFill>
              <a:effectLst/>
              <a:uLnTx/>
              <a:uFillTx/>
              <a:latin typeface="Arial" panose="020B0604020202020204"/>
              <a:ea typeface="+mn-ea"/>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2. WELL-LED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The CQC’s most recent ‘well-led’ inspection rated us as ‘inadequate’ on this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The well-led workstream aims to make improvements that will enable a higher rating when next assessed.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ea"/>
                <a:cs typeface="Arial"/>
              </a:rPr>
              <a:t>Some of these are required by the CQC, others have been identified from our own staff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ea"/>
                <a:cs typeface="Arial"/>
              </a:rPr>
              <a:t>Areas of focus include leader visibility and support for colleagues, communication and engagement, staff willingness to raise concerns, and more inclusive leadership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ea"/>
                <a:cs typeface="Arial"/>
              </a:rPr>
              <a:t>Improvements made will support good leadership at all levels of the organisation, improve staff experience and contribute to the delivery of high-quality, sustainable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3. IMPROVING ACCESS TO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We’ve been working for some time to improve the leadership, culture and practice of general surgery at RSCH and PRH.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Many of the department’s issues stem from a mismatch between capacity and need that cannot be resolved by action at RSCH and PRH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This workstream is looking to better utilise theatre and workforce capacity across the trust to improve access to surgery and unlock quality and sustainability benefits of more integrated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Doing this will improve outcomes, reduce emergency surgery delays, cut waiting times and improve staff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4. IMPROVING SAFETY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rPr>
              <a:t>We are currently rated as requiring improvement under the CQC’s ‘safe’ domain, while some staff report that safety concerns are not listened to or acted upon.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We have been doing a lot of work encouraging colleagues to speak up on safety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This workstream widens that into a broader effort to improve incident reporting and give our people confidence that action will be taken, as well as embed safety considerations into 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087"/>
                </a:solidFill>
                <a:latin typeface="Arial" panose="020B0604020202020204"/>
                <a:ea typeface="+mn-lt"/>
                <a:cs typeface="Arial" panose="020B0604020202020204"/>
              </a:rPr>
              <a:t>As well as increasing the number of incidents reported, we will also be widening safety training and promoting the civil working environments known to reduce the errors and stress that can compromise safe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087"/>
              </a:solidFill>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3087"/>
                </a:solidFill>
                <a:effectLst/>
                <a:uLnTx/>
                <a:uFillTx/>
                <a:latin typeface="Arial" panose="020B0604020202020204"/>
                <a:ea typeface="+mn-ea"/>
                <a:cs typeface="+mn-cs"/>
              </a:rPr>
              <a:t>Achieving these goals will improve patient safety and staff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lt"/>
              <a:cs typeface="Arial" panose="020B0604020202020204"/>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dirty="0">
              <a:ln>
                <a:noFill/>
              </a:ln>
              <a:solidFill>
                <a:srgbClr val="003087"/>
              </a:solidFill>
              <a:effectLst/>
              <a:uLnTx/>
              <a:uFillTx/>
              <a:latin typeface="Arial" panose="020B0604020202020204"/>
              <a:ea typeface="+mn-ea"/>
              <a:cs typeface="Arial"/>
            </a:endParaRPr>
          </a:p>
          <a:p>
            <a:endParaRPr lang="en-GB" dirty="0"/>
          </a:p>
        </p:txBody>
      </p:sp>
      <p:sp>
        <p:nvSpPr>
          <p:cNvPr id="4" name="Slide Number Placeholder 3"/>
          <p:cNvSpPr>
            <a:spLocks noGrp="1"/>
          </p:cNvSpPr>
          <p:nvPr>
            <p:ph type="sldNum" sz="quarter" idx="5"/>
          </p:nvPr>
        </p:nvSpPr>
        <p:spPr/>
        <p:txBody>
          <a:bodyPr/>
          <a:lstStyle/>
          <a:p>
            <a:fld id="{5D542E46-854E-C645-8965-B8BE8EDD3225}" type="slidenum">
              <a:rPr lang="en-US" smtClean="0"/>
              <a:t>6</a:t>
            </a:fld>
            <a:endParaRPr lang="en-US"/>
          </a:p>
        </p:txBody>
      </p:sp>
    </p:spTree>
    <p:extLst>
      <p:ext uri="{BB962C8B-B14F-4D97-AF65-F5344CB8AC3E}">
        <p14:creationId xmlns:p14="http://schemas.microsoft.com/office/powerpoint/2010/main" val="403410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5D542E46-854E-C645-8965-B8BE8EDD3225}" type="slidenum">
              <a:rPr lang="en-US" smtClean="0"/>
              <a:t>7</a:t>
            </a:fld>
            <a:endParaRPr lang="en-US"/>
          </a:p>
        </p:txBody>
      </p:sp>
    </p:spTree>
    <p:extLst>
      <p:ext uri="{BB962C8B-B14F-4D97-AF65-F5344CB8AC3E}">
        <p14:creationId xmlns:p14="http://schemas.microsoft.com/office/powerpoint/2010/main" val="42307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fld id="{5D542E46-854E-C645-8965-B8BE8EDD3225}" type="slidenum">
              <a:rPr lang="en-US" smtClean="0"/>
              <a:t>8</a:t>
            </a:fld>
            <a:endParaRPr lang="en-US"/>
          </a:p>
        </p:txBody>
      </p:sp>
    </p:spTree>
    <p:extLst>
      <p:ext uri="{BB962C8B-B14F-4D97-AF65-F5344CB8AC3E}">
        <p14:creationId xmlns:p14="http://schemas.microsoft.com/office/powerpoint/2010/main" val="122709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D542E46-854E-C645-8965-B8BE8EDD3225}" type="slidenum">
              <a:rPr lang="en-US" smtClean="0"/>
              <a:t>9</a:t>
            </a:fld>
            <a:endParaRPr lang="en-US"/>
          </a:p>
        </p:txBody>
      </p:sp>
    </p:spTree>
    <p:extLst>
      <p:ext uri="{BB962C8B-B14F-4D97-AF65-F5344CB8AC3E}">
        <p14:creationId xmlns:p14="http://schemas.microsoft.com/office/powerpoint/2010/main" val="669964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917435DF-51F4-4A40-9E16-AE976C53C2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796" y="-99392"/>
            <a:ext cx="12521492" cy="7056784"/>
          </a:xfrm>
          <a:prstGeom prst="rect">
            <a:avLst/>
          </a:prstGeom>
        </p:spPr>
      </p:pic>
      <p:sp>
        <p:nvSpPr>
          <p:cNvPr id="10" name="Title 1">
            <a:extLst>
              <a:ext uri="{FF2B5EF4-FFF2-40B4-BE49-F238E27FC236}">
                <a16:creationId xmlns:a16="http://schemas.microsoft.com/office/drawing/2014/main" id="{3645DE1D-8097-F64D-A8B1-1F7C8555D1BB}"/>
              </a:ext>
            </a:extLst>
          </p:cNvPr>
          <p:cNvSpPr>
            <a:spLocks noGrp="1"/>
          </p:cNvSpPr>
          <p:nvPr>
            <p:ph type="ctrTitle"/>
          </p:nvPr>
        </p:nvSpPr>
        <p:spPr>
          <a:xfrm>
            <a:off x="914400" y="2130428"/>
            <a:ext cx="8570976" cy="1470025"/>
          </a:xfrm>
        </p:spPr>
        <p:txBody>
          <a:bodyPr/>
          <a:lstStyle>
            <a:lvl1pPr algn="l">
              <a:defRPr b="1">
                <a:solidFill>
                  <a:schemeClr val="bg1"/>
                </a:solidFill>
              </a:defRPr>
            </a:lvl1pPr>
          </a:lstStyle>
          <a:p>
            <a:r>
              <a:rPr lang="en-US"/>
              <a:t>Click to edit Master title style</a:t>
            </a:r>
            <a:endParaRPr lang="en-GB"/>
          </a:p>
        </p:txBody>
      </p:sp>
      <p:sp>
        <p:nvSpPr>
          <p:cNvPr id="11" name="Subtitle 2">
            <a:extLst>
              <a:ext uri="{FF2B5EF4-FFF2-40B4-BE49-F238E27FC236}">
                <a16:creationId xmlns:a16="http://schemas.microsoft.com/office/drawing/2014/main" id="{BA246E11-0474-FD40-91E1-4CCF4D51F019}"/>
              </a:ext>
            </a:extLst>
          </p:cNvPr>
          <p:cNvSpPr>
            <a:spLocks noGrp="1"/>
          </p:cNvSpPr>
          <p:nvPr>
            <p:ph type="subTitle" idx="1"/>
          </p:nvPr>
        </p:nvSpPr>
        <p:spPr>
          <a:xfrm>
            <a:off x="950976" y="3856122"/>
            <a:ext cx="7413276" cy="17575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Date Placeholder 3">
            <a:extLst>
              <a:ext uri="{FF2B5EF4-FFF2-40B4-BE49-F238E27FC236}">
                <a16:creationId xmlns:a16="http://schemas.microsoft.com/office/drawing/2014/main" id="{89D5C9B5-81A4-9744-A4C1-64C63F290F6E}"/>
              </a:ext>
            </a:extLst>
          </p:cNvPr>
          <p:cNvSpPr>
            <a:spLocks noGrp="1"/>
          </p:cNvSpPr>
          <p:nvPr>
            <p:ph type="dt" sz="half" idx="10"/>
          </p:nvPr>
        </p:nvSpPr>
        <p:spPr>
          <a:xfrm>
            <a:off x="914400" y="6356353"/>
            <a:ext cx="2844800" cy="365125"/>
          </a:xfrm>
          <a:prstGeom prst="rect">
            <a:avLst/>
          </a:prstGeom>
        </p:spPr>
        <p:txBody>
          <a:bodyPr/>
          <a:lstStyle>
            <a:lvl1pPr>
              <a:defRPr>
                <a:solidFill>
                  <a:schemeClr val="bg1"/>
                </a:solidFill>
              </a:defRPr>
            </a:lvl1pPr>
          </a:lstStyle>
          <a:p>
            <a:endParaRPr lang="en-GB"/>
          </a:p>
        </p:txBody>
      </p:sp>
      <p:pic>
        <p:nvPicPr>
          <p:cNvPr id="7" name="Picture 6" descr="Graphical user interface, text&#10;&#10;Description automatically generated">
            <a:extLst>
              <a:ext uri="{FF2B5EF4-FFF2-40B4-BE49-F238E27FC236}">
                <a16:creationId xmlns:a16="http://schemas.microsoft.com/office/drawing/2014/main" id="{3FE158A6-6A30-4632-8292-C25F63AC25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91608" y="369707"/>
            <a:ext cx="2902248" cy="1043071"/>
          </a:xfrm>
          <a:prstGeom prst="rect">
            <a:avLst/>
          </a:prstGeom>
        </p:spPr>
      </p:pic>
    </p:spTree>
    <p:extLst>
      <p:ext uri="{BB962C8B-B14F-4D97-AF65-F5344CB8AC3E}">
        <p14:creationId xmlns:p14="http://schemas.microsoft.com/office/powerpoint/2010/main" val="4182161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bg1"/>
                </a:solidFill>
              </a:defRPr>
            </a:lvl1pPr>
          </a:lstStyle>
          <a:p>
            <a:fld id="{3CBAF558-993E-F24D-8CA0-AE83BF0134CC}" type="slidenum">
              <a:rPr lang="en-GB" smtClean="0"/>
              <a:pPr/>
              <a:t>‹#›</a:t>
            </a:fld>
            <a:endParaRPr lang="en-GB"/>
          </a:p>
        </p:txBody>
      </p:sp>
      <p:pic>
        <p:nvPicPr>
          <p:cNvPr id="9" name="Picture 8" descr="Graphical user interface, text&#10;&#10;Description automatically generated">
            <a:extLst>
              <a:ext uri="{FF2B5EF4-FFF2-40B4-BE49-F238E27FC236}">
                <a16:creationId xmlns:a16="http://schemas.microsoft.com/office/drawing/2014/main" id="{0F154D06-4437-4857-B898-1245F22FF3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230133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FC3B7B-FC7F-E647-92B7-0FFD1586735D}"/>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9" name="Footer Placeholder 4">
            <a:extLst>
              <a:ext uri="{FF2B5EF4-FFF2-40B4-BE49-F238E27FC236}">
                <a16:creationId xmlns:a16="http://schemas.microsoft.com/office/drawing/2014/main" id="{EFDB3F4C-AEF3-4C4A-A49B-DCC1AEB1128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0" name="Picture 9" descr="Graphical user interface&#10;&#10;Description automatically generated">
            <a:extLst>
              <a:ext uri="{FF2B5EF4-FFF2-40B4-BE49-F238E27FC236}">
                <a16:creationId xmlns:a16="http://schemas.microsoft.com/office/drawing/2014/main" id="{EA8C8A16-5E85-450B-B587-95B6D3CD99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A4C297E0-4496-4413-8A26-042BDC46E3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26298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002E60B1-EB2D-9B46-9235-5CA67B749F6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2" name="Footer Placeholder 4">
            <a:extLst>
              <a:ext uri="{FF2B5EF4-FFF2-40B4-BE49-F238E27FC236}">
                <a16:creationId xmlns:a16="http://schemas.microsoft.com/office/drawing/2014/main" id="{561A17C4-8E3F-4C45-B260-894C4B14C4CE}"/>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8" name="Picture 7">
            <a:extLst>
              <a:ext uri="{FF2B5EF4-FFF2-40B4-BE49-F238E27FC236}">
                <a16:creationId xmlns:a16="http://schemas.microsoft.com/office/drawing/2014/main" id="{FDA61BD6-8810-4E76-9B2E-8A9DCD38C5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252115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232"/>
            <a:ext cx="12192000" cy="6379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9" name="Slide Number Placeholder 5">
            <a:extLst>
              <a:ext uri="{FF2B5EF4-FFF2-40B4-BE49-F238E27FC236}">
                <a16:creationId xmlns:a16="http://schemas.microsoft.com/office/drawing/2014/main" id="{0976F18B-7050-954C-B108-48CE9AB5046E}"/>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6" name="Text Placeholder 5">
            <a:extLst>
              <a:ext uri="{FF2B5EF4-FFF2-40B4-BE49-F238E27FC236}">
                <a16:creationId xmlns:a16="http://schemas.microsoft.com/office/drawing/2014/main" id="{8C3EBF02-6C14-3247-AF5B-B6AD7C836CFD}"/>
              </a:ext>
            </a:extLst>
          </p:cNvPr>
          <p:cNvSpPr>
            <a:spLocks noGrp="1"/>
          </p:cNvSpPr>
          <p:nvPr>
            <p:ph type="body" sz="quarter" idx="13" hasCustomPrompt="1"/>
          </p:nvPr>
        </p:nvSpPr>
        <p:spPr>
          <a:xfrm>
            <a:off x="614250" y="6413248"/>
            <a:ext cx="5382268" cy="351159"/>
          </a:xfrm>
        </p:spPr>
        <p:txBody>
          <a:bodyPr>
            <a:noAutofit/>
          </a:bodyPr>
          <a:lstStyle>
            <a:lvl2pPr marL="360362" indent="0" rtl="0">
              <a:buFont typeface="Arial" panose="020B0604020202020204" pitchFamily="34" charset="0"/>
              <a:buNone/>
              <a:defRPr>
                <a:solidFill>
                  <a:schemeClr val="tx2"/>
                </a:solidFill>
              </a:defRPr>
            </a:lvl2pPr>
          </a:lstStyle>
          <a:p>
            <a:pPr lvl="1"/>
            <a:r>
              <a:rPr lang="en-US"/>
              <a:t>Caption goes here</a:t>
            </a:r>
          </a:p>
        </p:txBody>
      </p:sp>
    </p:spTree>
    <p:extLst>
      <p:ext uri="{BB962C8B-B14F-4D97-AF65-F5344CB8AC3E}">
        <p14:creationId xmlns:p14="http://schemas.microsoft.com/office/powerpoint/2010/main" val="157607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EFD8C1A2-A2FD-2842-80B9-7ABB228099D4}"/>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363048B8-5C39-F64B-971B-14DDF87F0F6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7" name="Picture 6">
            <a:extLst>
              <a:ext uri="{FF2B5EF4-FFF2-40B4-BE49-F238E27FC236}">
                <a16:creationId xmlns:a16="http://schemas.microsoft.com/office/drawing/2014/main" id="{03861268-ECA8-4D04-ABF7-8F5DFEAB97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6180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16480" y="274641"/>
            <a:ext cx="116592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931979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95C16C49-EBF4-274A-A299-62B2F145441A}"/>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22D15E20-06EB-5E48-B32E-FB95993FA524}"/>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7" name="Picture 6">
            <a:extLst>
              <a:ext uri="{FF2B5EF4-FFF2-40B4-BE49-F238E27FC236}">
                <a16:creationId xmlns:a16="http://schemas.microsoft.com/office/drawing/2014/main" id="{EC0144D6-A759-4C4D-A12E-1E22D7C32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09772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8728"/>
            <a:ext cx="7790656" cy="906215"/>
          </a:xfrm>
        </p:spPr>
        <p:txBody>
          <a:bodyPr/>
          <a:lstStyle>
            <a:lvl1pPr algn="l">
              <a:defRPr/>
            </a:lvl1pPr>
          </a:lstStyle>
          <a:p>
            <a:r>
              <a:rPr lang="en-US"/>
              <a:t>Click to edit Master title style</a:t>
            </a:r>
            <a:endParaRPr lang="en-GB"/>
          </a:p>
        </p:txBody>
      </p:sp>
      <p:sp>
        <p:nvSpPr>
          <p:cNvPr id="3" name="Content Placeholder 2"/>
          <p:cNvSpPr>
            <a:spLocks noGrp="1"/>
          </p:cNvSpPr>
          <p:nvPr>
            <p:ph idx="1"/>
          </p:nvPr>
        </p:nvSpPr>
        <p:spPr>
          <a:xfrm>
            <a:off x="609600" y="1556793"/>
            <a:ext cx="8114692" cy="456937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7515335" y="6502105"/>
            <a:ext cx="2414059" cy="365125"/>
          </a:xfrm>
        </p:spPr>
        <p:txBody>
          <a:bodyPr/>
          <a:lstStyle>
            <a:lvl1pPr algn="l">
              <a:defRPr sz="1000">
                <a:solidFill>
                  <a:schemeClr val="accent2"/>
                </a:solidFill>
                <a:latin typeface="Arial" panose="020B0604020202020204" pitchFamily="34" charset="0"/>
                <a:cs typeface="Arial" panose="020B0604020202020204" pitchFamily="34" charset="0"/>
              </a:defRPr>
            </a:lvl1pPr>
          </a:lstStyle>
          <a:p>
            <a:r>
              <a:rPr lang="en-GB"/>
              <a:t>Presentation Title</a:t>
            </a:r>
          </a:p>
        </p:txBody>
      </p:sp>
      <p:sp>
        <p:nvSpPr>
          <p:cNvPr id="6" name="Slide Number Placeholder 5"/>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pic>
        <p:nvPicPr>
          <p:cNvPr id="8" name="Picture 7" descr="Graphical user interface&#10;&#10;Description automatically generated">
            <a:extLst>
              <a:ext uri="{FF2B5EF4-FFF2-40B4-BE49-F238E27FC236}">
                <a16:creationId xmlns:a16="http://schemas.microsoft.com/office/drawing/2014/main" id="{920E5B99-DB8E-4E19-8EA8-64B9C6AC71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1" name="Picture 10">
            <a:extLst>
              <a:ext uri="{FF2B5EF4-FFF2-40B4-BE49-F238E27FC236}">
                <a16:creationId xmlns:a16="http://schemas.microsoft.com/office/drawing/2014/main" id="{87AE9300-E43A-4477-9944-3BAC954F9E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90858945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8D6DA2D1-3BBE-43C9-9BE2-CFCFCCAAD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4" name="Text Placeholder 2">
            <a:extLst>
              <a:ext uri="{FF2B5EF4-FFF2-40B4-BE49-F238E27FC236}">
                <a16:creationId xmlns:a16="http://schemas.microsoft.com/office/drawing/2014/main" id="{7B1FCEC3-9987-BE4C-A453-3556C8481AF4}"/>
              </a:ext>
            </a:extLst>
          </p:cNvPr>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C2933F88-8C6E-374A-A091-063FDD44166A}"/>
              </a:ext>
            </a:extLst>
          </p:cNvPr>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0185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CD27D24-DC52-438A-AFE9-0B632C16B3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55" y="-72008"/>
            <a:ext cx="12273235" cy="6957392"/>
          </a:xfrm>
          <a:prstGeom prst="rect">
            <a:avLst/>
          </a:prstGeom>
        </p:spPr>
      </p:pic>
      <p:sp>
        <p:nvSpPr>
          <p:cNvPr id="3" name="Text Placeholder 2"/>
          <p:cNvSpPr>
            <a:spLocks noGrp="1"/>
          </p:cNvSpPr>
          <p:nvPr>
            <p:ph type="body" idx="1"/>
          </p:nvPr>
        </p:nvSpPr>
        <p:spPr>
          <a:xfrm>
            <a:off x="963085" y="3278908"/>
            <a:ext cx="6861107" cy="1500187"/>
          </a:xfrm>
        </p:spPr>
        <p:txBody>
          <a:bodyPr anchor="t">
            <a:norm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963085" y="1916833"/>
            <a:ext cx="7245151" cy="1362075"/>
          </a:xfrm>
        </p:spPr>
        <p:txBody>
          <a:bodyPr anchor="b"/>
          <a:lstStyle>
            <a:lvl1pPr algn="l">
              <a:defRPr sz="2800" b="1"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6764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556793"/>
            <a:ext cx="5112000" cy="4525963"/>
          </a:xfrm>
        </p:spPr>
        <p:txBody>
          <a:bodyPr/>
          <a:lstStyle>
            <a:lvl1pPr>
              <a:defRPr sz="2000"/>
            </a:lvl1pPr>
            <a:lvl2pPr marL="625475" indent="-265113">
              <a:defRPr sz="1600"/>
            </a:lvl2pPr>
            <a:lvl3pPr marL="896938" indent="-271463">
              <a:defRPr sz="1600"/>
            </a:lvl3pPr>
            <a:lvl4pPr marL="1166813" indent="-269875">
              <a:defRPr sz="1600"/>
            </a:lvl4pPr>
            <a:lvl5pPr marL="1438275" indent="-27146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61056" y="1556793"/>
            <a:ext cx="51120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a:extLst>
              <a:ext uri="{FF2B5EF4-FFF2-40B4-BE49-F238E27FC236}">
                <a16:creationId xmlns:a16="http://schemas.microsoft.com/office/drawing/2014/main" id="{71A24319-AEC0-0A4C-9E00-0FDCBF724778}"/>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4" name="Footer Placeholder 4">
            <a:extLst>
              <a:ext uri="{FF2B5EF4-FFF2-40B4-BE49-F238E27FC236}">
                <a16:creationId xmlns:a16="http://schemas.microsoft.com/office/drawing/2014/main" id="{A1BBAC9F-D677-4C47-8431-702784772502}"/>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0" name="Picture 9" descr="Graphical user interface&#10;&#10;Description automatically generated">
            <a:extLst>
              <a:ext uri="{FF2B5EF4-FFF2-40B4-BE49-F238E27FC236}">
                <a16:creationId xmlns:a16="http://schemas.microsoft.com/office/drawing/2014/main" id="{68108CE2-4560-4A4F-BD2D-D1A897D772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2" name="Picture 11">
            <a:extLst>
              <a:ext uri="{FF2B5EF4-FFF2-40B4-BE49-F238E27FC236}">
                <a16:creationId xmlns:a16="http://schemas.microsoft.com/office/drawing/2014/main" id="{542FA783-6E5A-4C37-B4FC-E1FA91C92B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787784269"/>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886667" cy="9103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112000"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1120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a:extLst>
              <a:ext uri="{FF2B5EF4-FFF2-40B4-BE49-F238E27FC236}">
                <a16:creationId xmlns:a16="http://schemas.microsoft.com/office/drawing/2014/main" id="{EDD606DF-ECB2-AB44-94AC-CC4D4E117809}"/>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6" name="Footer Placeholder 4">
            <a:extLst>
              <a:ext uri="{FF2B5EF4-FFF2-40B4-BE49-F238E27FC236}">
                <a16:creationId xmlns:a16="http://schemas.microsoft.com/office/drawing/2014/main" id="{9EE37E1A-8B9E-E848-80EC-8EBC76D1909B}"/>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12" name="Picture 11" descr="Graphical user interface&#10;&#10;Description automatically generated">
            <a:extLst>
              <a:ext uri="{FF2B5EF4-FFF2-40B4-BE49-F238E27FC236}">
                <a16:creationId xmlns:a16="http://schemas.microsoft.com/office/drawing/2014/main" id="{3CEDAC4C-24DC-4463-A5F0-9E6231D01D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pic>
        <p:nvPicPr>
          <p:cNvPr id="14" name="Picture 13">
            <a:extLst>
              <a:ext uri="{FF2B5EF4-FFF2-40B4-BE49-F238E27FC236}">
                <a16:creationId xmlns:a16="http://schemas.microsoft.com/office/drawing/2014/main" id="{5D6C069A-47A1-441C-867F-F70C0623AC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31996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9A1C5231-E424-DB4B-AEBF-D743E8E74CA0}"/>
              </a:ext>
            </a:extLst>
          </p:cNvPr>
          <p:cNvSpPr>
            <a:spLocks noGrp="1"/>
          </p:cNvSpPr>
          <p:nvPr>
            <p:ph type="sldNum" sz="quarter" idx="12"/>
          </p:nvPr>
        </p:nvSpPr>
        <p:spPr>
          <a:xfrm>
            <a:off x="11582401" y="6492878"/>
            <a:ext cx="487627" cy="365125"/>
          </a:xfrm>
        </p:spPr>
        <p:txBody>
          <a:bodyPr/>
          <a:lstStyle>
            <a:lvl1pPr>
              <a:defRPr sz="1000">
                <a:solidFill>
                  <a:schemeClr val="accent2"/>
                </a:solidFill>
              </a:defRPr>
            </a:lvl1pPr>
          </a:lstStyle>
          <a:p>
            <a:fld id="{3CBAF558-993E-F24D-8CA0-AE83BF0134CC}" type="slidenum">
              <a:rPr lang="en-GB" smtClean="0"/>
              <a:pPr/>
              <a:t>‹#›</a:t>
            </a:fld>
            <a:endParaRPr lang="en-GB"/>
          </a:p>
        </p:txBody>
      </p:sp>
      <p:sp>
        <p:nvSpPr>
          <p:cNvPr id="11" name="Footer Placeholder 4">
            <a:extLst>
              <a:ext uri="{FF2B5EF4-FFF2-40B4-BE49-F238E27FC236}">
                <a16:creationId xmlns:a16="http://schemas.microsoft.com/office/drawing/2014/main" id="{FB7A769C-5915-014B-A8BF-86F368A89BBF}"/>
              </a:ext>
            </a:extLst>
          </p:cNvPr>
          <p:cNvSpPr>
            <a:spLocks noGrp="1"/>
          </p:cNvSpPr>
          <p:nvPr>
            <p:ph type="ftr" sz="quarter" idx="11"/>
          </p:nvPr>
        </p:nvSpPr>
        <p:spPr>
          <a:xfrm>
            <a:off x="7515335" y="6502105"/>
            <a:ext cx="2414059" cy="365125"/>
          </a:xfrm>
        </p:spPr>
        <p:txBody>
          <a:bodyPr/>
          <a:lstStyle>
            <a:lvl1pPr algn="l">
              <a:defRPr sz="1000">
                <a:solidFill>
                  <a:srgbClr val="003087"/>
                </a:solidFill>
                <a:latin typeface="Arial" panose="020B0604020202020204" pitchFamily="34" charset="0"/>
                <a:cs typeface="Arial" panose="020B0604020202020204" pitchFamily="34" charset="0"/>
              </a:defRPr>
            </a:lvl1pPr>
          </a:lstStyle>
          <a:p>
            <a:r>
              <a:rPr lang="en-GB"/>
              <a:t>Presentation Title</a:t>
            </a:r>
          </a:p>
        </p:txBody>
      </p:sp>
      <p:pic>
        <p:nvPicPr>
          <p:cNvPr id="6" name="Picture 5">
            <a:extLst>
              <a:ext uri="{FF2B5EF4-FFF2-40B4-BE49-F238E27FC236}">
                <a16:creationId xmlns:a16="http://schemas.microsoft.com/office/drawing/2014/main" id="{F2538F54-B4B4-419A-B29B-136FF26371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18"/>
          <a:stretch/>
        </p:blipFill>
        <p:spPr>
          <a:xfrm>
            <a:off x="-24680" y="6558693"/>
            <a:ext cx="7560543" cy="299307"/>
          </a:xfrm>
          <a:prstGeom prst="rect">
            <a:avLst/>
          </a:prstGeom>
        </p:spPr>
      </p:pic>
    </p:spTree>
    <p:extLst>
      <p:ext uri="{BB962C8B-B14F-4D97-AF65-F5344CB8AC3E}">
        <p14:creationId xmlns:p14="http://schemas.microsoft.com/office/powerpoint/2010/main" val="153229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DCC384-93D3-4145-802F-C899FEB631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bg1"/>
                </a:solidFill>
              </a:defRPr>
            </a:lvl1pPr>
          </a:lstStyle>
          <a:p>
            <a:r>
              <a:rPr lang="en-US"/>
              <a:t>“Click to add a quote, statement or statistic”</a:t>
            </a:r>
            <a:endParaRPr lang="en-GB"/>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91296B26-AA72-4E4B-84EF-9E77B876C7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46101" y="368660"/>
            <a:ext cx="1642732" cy="590400"/>
          </a:xfrm>
          <a:prstGeom prst="rect">
            <a:avLst/>
          </a:prstGeom>
        </p:spPr>
      </p:pic>
    </p:spTree>
    <p:extLst>
      <p:ext uri="{BB962C8B-B14F-4D97-AF65-F5344CB8AC3E}">
        <p14:creationId xmlns:p14="http://schemas.microsoft.com/office/powerpoint/2010/main" val="392981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C425169-C5E7-4F5F-956C-D1D7C1302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6" y="0"/>
            <a:ext cx="12177288" cy="6858000"/>
          </a:xfrm>
          <a:prstGeom prst="rect">
            <a:avLst/>
          </a:prstGeom>
        </p:spPr>
      </p:pic>
      <p:sp>
        <p:nvSpPr>
          <p:cNvPr id="8" name="Title 1">
            <a:extLst>
              <a:ext uri="{FF2B5EF4-FFF2-40B4-BE49-F238E27FC236}">
                <a16:creationId xmlns:a16="http://schemas.microsoft.com/office/drawing/2014/main" id="{33D177F5-E6CE-4D3C-915E-4BF6F4F07578}"/>
              </a:ext>
            </a:extLst>
          </p:cNvPr>
          <p:cNvSpPr>
            <a:spLocks noGrp="1"/>
          </p:cNvSpPr>
          <p:nvPr>
            <p:ph type="title" hasCustomPrompt="1"/>
          </p:nvPr>
        </p:nvSpPr>
        <p:spPr>
          <a:xfrm>
            <a:off x="1055442" y="1268760"/>
            <a:ext cx="10129125" cy="3816424"/>
          </a:xfrm>
        </p:spPr>
        <p:txBody>
          <a:bodyPr anchor="ctr" anchorCtr="0">
            <a:noAutofit/>
          </a:bodyPr>
          <a:lstStyle>
            <a:lvl1pPr algn="ctr">
              <a:defRPr sz="2800">
                <a:solidFill>
                  <a:schemeClr val="accent2"/>
                </a:solidFill>
              </a:defRPr>
            </a:lvl1pPr>
          </a:lstStyle>
          <a:p>
            <a:r>
              <a:rPr lang="en-US"/>
              <a:t>“Click to add a quote, statement or statistic”</a:t>
            </a:r>
            <a:endParaRPr lang="en-GB"/>
          </a:p>
        </p:txBody>
      </p:sp>
      <p:sp>
        <p:nvSpPr>
          <p:cNvPr id="9" name="Text Placeholder 5">
            <a:extLst>
              <a:ext uri="{FF2B5EF4-FFF2-40B4-BE49-F238E27FC236}">
                <a16:creationId xmlns:a16="http://schemas.microsoft.com/office/drawing/2014/main" id="{C005B2CC-1794-43C0-A92E-E9E2342E0521}"/>
              </a:ext>
            </a:extLst>
          </p:cNvPr>
          <p:cNvSpPr>
            <a:spLocks noGrp="1"/>
          </p:cNvSpPr>
          <p:nvPr>
            <p:ph type="body" sz="quarter" idx="10" hasCustomPrompt="1"/>
          </p:nvPr>
        </p:nvSpPr>
        <p:spPr>
          <a:xfrm>
            <a:off x="1055442" y="5157192"/>
            <a:ext cx="10129125" cy="980736"/>
          </a:xfrm>
        </p:spPr>
        <p:txBody>
          <a:bodyPr>
            <a:noAutofit/>
          </a:bodyPr>
          <a:lstStyle>
            <a:lvl1pPr marL="0" indent="0" algn="ctr">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the name of the person quoted </a:t>
            </a:r>
          </a:p>
        </p:txBody>
      </p:sp>
      <p:pic>
        <p:nvPicPr>
          <p:cNvPr id="10" name="Picture 9" descr="Graphical user interface, text&#10;&#10;Description automatically generated">
            <a:extLst>
              <a:ext uri="{FF2B5EF4-FFF2-40B4-BE49-F238E27FC236}">
                <a16:creationId xmlns:a16="http://schemas.microsoft.com/office/drawing/2014/main" id="{7437FB5E-0FFC-4E48-B471-1D35E63479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294" y="368660"/>
            <a:ext cx="2964932" cy="7992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819C2FE8-3612-4A71-AEE9-1AB0D4DD4DC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51748" y="369706"/>
            <a:ext cx="1642108" cy="590175"/>
          </a:xfrm>
          <a:prstGeom prst="rect">
            <a:avLst/>
          </a:prstGeom>
        </p:spPr>
      </p:pic>
    </p:spTree>
    <p:extLst>
      <p:ext uri="{BB962C8B-B14F-4D97-AF65-F5344CB8AC3E}">
        <p14:creationId xmlns:p14="http://schemas.microsoft.com/office/powerpoint/2010/main" val="232097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7742"/>
            <a:ext cx="8150696" cy="9072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09600" y="1556793"/>
            <a:ext cx="815069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7516544" y="6502105"/>
            <a:ext cx="3860800" cy="365125"/>
          </a:xfrm>
          <a:prstGeom prst="rect">
            <a:avLst/>
          </a:prstGeom>
        </p:spPr>
        <p:txBody>
          <a:bodyPr vert="horz" lIns="91440" tIns="45720" rIns="91440" bIns="45720" rtlCol="0" anchor="t"/>
          <a:lstStyle>
            <a:lvl1pPr algn="l">
              <a:defRPr sz="1000">
                <a:solidFill>
                  <a:schemeClr val="accent2"/>
                </a:solidFill>
              </a:defRPr>
            </a:lvl1pPr>
          </a:lstStyle>
          <a:p>
            <a:r>
              <a:rPr lang="en-GB"/>
              <a:t>Presentation Title</a:t>
            </a:r>
          </a:p>
        </p:txBody>
      </p:sp>
      <p:sp>
        <p:nvSpPr>
          <p:cNvPr id="6" name="Slide Number Placeholder 5"/>
          <p:cNvSpPr>
            <a:spLocks noGrp="1"/>
          </p:cNvSpPr>
          <p:nvPr>
            <p:ph type="sldNum" sz="quarter" idx="4"/>
          </p:nvPr>
        </p:nvSpPr>
        <p:spPr>
          <a:xfrm>
            <a:off x="9225228" y="6502105"/>
            <a:ext cx="2844800" cy="365125"/>
          </a:xfrm>
          <a:prstGeom prst="rect">
            <a:avLst/>
          </a:prstGeom>
        </p:spPr>
        <p:txBody>
          <a:bodyPr vert="horz" lIns="91440" tIns="45720" rIns="91440" bIns="45720" rtlCol="0" anchor="t"/>
          <a:lstStyle>
            <a:lvl1pPr algn="r">
              <a:defRPr sz="1000">
                <a:solidFill>
                  <a:schemeClr val="accent2"/>
                </a:solidFill>
              </a:defRPr>
            </a:lvl1pPr>
          </a:lstStyle>
          <a:p>
            <a:fld id="{BB3AFCCC-71A5-4408-830D-58B47C3A6164}" type="slidenum">
              <a:rPr lang="en-GB" smtClean="0"/>
              <a:pPr/>
              <a:t>‹#›</a:t>
            </a:fld>
            <a:endParaRPr lang="en-GB"/>
          </a:p>
        </p:txBody>
      </p:sp>
    </p:spTree>
    <p:extLst>
      <p:ext uri="{BB962C8B-B14F-4D97-AF65-F5344CB8AC3E}">
        <p14:creationId xmlns:p14="http://schemas.microsoft.com/office/powerpoint/2010/main" val="253419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4361" r:id="rId3"/>
    <p:sldLayoutId id="2147484362" r:id="rId4"/>
    <p:sldLayoutId id="2147483652" r:id="rId5"/>
    <p:sldLayoutId id="2147483653" r:id="rId6"/>
    <p:sldLayoutId id="2147483654" r:id="rId7"/>
    <p:sldLayoutId id="2147484358" r:id="rId8"/>
    <p:sldLayoutId id="2147484360" r:id="rId9"/>
    <p:sldLayoutId id="2147484359" r:id="rId10"/>
    <p:sldLayoutId id="2147483655" r:id="rId11"/>
    <p:sldLayoutId id="2147483656" r:id="rId12"/>
    <p:sldLayoutId id="2147483657" r:id="rId13"/>
    <p:sldLayoutId id="2147483658" r:id="rId14"/>
    <p:sldLayoutId id="2147483659" r:id="rId15"/>
  </p:sldLayoutIdLst>
  <p:hf hdr="0" dt="0"/>
  <p:txStyles>
    <p:titleStyle>
      <a:lvl1pPr algn="l" defTabSz="914400" rtl="0" eaLnBrk="1" latinLnBrk="0" hangingPunct="1">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14000"/>
        </a:lnSpc>
        <a:spcBef>
          <a:spcPct val="20000"/>
        </a:spcBef>
        <a:buClr>
          <a:schemeClr val="accent1"/>
        </a:buClr>
        <a:buSzPct val="8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625475" indent="-265113" algn="l" defTabSz="914400" rtl="0" eaLnBrk="1" latinLnBrk="0" hangingPunct="1">
        <a:lnSpc>
          <a:spcPct val="114000"/>
        </a:lnSpc>
        <a:spcBef>
          <a:spcPct val="20000"/>
        </a:spcBef>
        <a:buClr>
          <a:schemeClr val="accent1"/>
        </a:buClr>
        <a:buSzPct val="7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896938"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66813" indent="-269875"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438275" indent="-271463" algn="l" defTabSz="914400" rtl="0" eaLnBrk="1" latinLnBrk="0" hangingPunct="1">
        <a:lnSpc>
          <a:spcPct val="114000"/>
        </a:lnSpc>
        <a:spcBef>
          <a:spcPct val="20000"/>
        </a:spcBef>
        <a:buClr>
          <a:schemeClr val="accent1"/>
        </a:buClr>
        <a:buSzPct val="8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976" y="2266865"/>
            <a:ext cx="10363200" cy="1470025"/>
          </a:xfrm>
        </p:spPr>
        <p:txBody>
          <a:bodyPr>
            <a:normAutofit/>
          </a:bodyPr>
          <a:lstStyle/>
          <a:p>
            <a:r>
              <a:rPr lang="en-GB" sz="4000" dirty="0">
                <a:latin typeface="Arial"/>
                <a:cs typeface="Arial"/>
              </a:rPr>
              <a:t>Healthwatch (Sussex)</a:t>
            </a:r>
            <a:endParaRPr lang="en-GB" sz="4000" dirty="0"/>
          </a:p>
        </p:txBody>
      </p:sp>
      <p:sp>
        <p:nvSpPr>
          <p:cNvPr id="3" name="Subtitle 2"/>
          <p:cNvSpPr>
            <a:spLocks noGrp="1"/>
          </p:cNvSpPr>
          <p:nvPr>
            <p:ph type="subTitle" idx="1"/>
          </p:nvPr>
        </p:nvSpPr>
        <p:spPr>
          <a:xfrm>
            <a:off x="950976" y="3856122"/>
            <a:ext cx="8534400" cy="1757527"/>
          </a:xfrm>
        </p:spPr>
        <p:txBody>
          <a:bodyPr vert="horz" lIns="91440" tIns="45720" rIns="91440" bIns="45720" rtlCol="0" anchor="t">
            <a:normAutofit/>
          </a:bodyPr>
          <a:lstStyle/>
          <a:p>
            <a:r>
              <a:rPr lang="en-GB" dirty="0">
                <a:latin typeface="Arial"/>
                <a:cs typeface="Arial"/>
              </a:rPr>
              <a:t>Dr George Findlay | Chief Executive Officer</a:t>
            </a:r>
            <a:endParaRPr lang="en-GB" dirty="0"/>
          </a:p>
          <a:p>
            <a:r>
              <a:rPr lang="en-GB" dirty="0">
                <a:latin typeface="Arial"/>
                <a:cs typeface="Arial"/>
              </a:rPr>
              <a:t>Monday 15 January 2024</a:t>
            </a:r>
            <a:endParaRPr lang="en-GB" dirty="0"/>
          </a:p>
        </p:txBody>
      </p:sp>
    </p:spTree>
    <p:extLst>
      <p:ext uri="{BB962C8B-B14F-4D97-AF65-F5344CB8AC3E}">
        <p14:creationId xmlns:p14="http://schemas.microsoft.com/office/powerpoint/2010/main" val="377397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609600" y="278728"/>
            <a:ext cx="7790656" cy="906215"/>
          </a:xfrm>
        </p:spPr>
        <p:txBody>
          <a:bodyPr/>
          <a:lstStyle/>
          <a:p>
            <a:r>
              <a:rPr lang="en-GB" sz="3600" dirty="0">
                <a:latin typeface="Arial"/>
                <a:cs typeface="Arial"/>
              </a:rPr>
              <a:t>Contents</a:t>
            </a:r>
            <a:endParaRPr lang="en-GB" sz="36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pPr/>
              <a:t>2</a:t>
            </a:fld>
            <a:endParaRPr lang="en-GB"/>
          </a:p>
        </p:txBody>
      </p:sp>
      <p:sp>
        <p:nvSpPr>
          <p:cNvPr id="3" name="Content Placeholder 2">
            <a:extLst>
              <a:ext uri="{FF2B5EF4-FFF2-40B4-BE49-F238E27FC236}">
                <a16:creationId xmlns:a16="http://schemas.microsoft.com/office/drawing/2014/main" id="{E9ECE458-5C2B-3516-7F34-24912C52E35E}"/>
              </a:ext>
            </a:extLst>
          </p:cNvPr>
          <p:cNvSpPr>
            <a:spLocks noGrp="1"/>
          </p:cNvSpPr>
          <p:nvPr>
            <p:ph idx="1"/>
          </p:nvPr>
        </p:nvSpPr>
        <p:spPr>
          <a:xfrm>
            <a:off x="609600" y="1641231"/>
            <a:ext cx="8114692" cy="4569373"/>
          </a:xfrm>
        </p:spPr>
        <p:txBody>
          <a:bodyPr>
            <a:normAutofit/>
          </a:bodyPr>
          <a:lstStyle/>
          <a:p>
            <a:pPr>
              <a:lnSpc>
                <a:spcPct val="150000"/>
              </a:lnSpc>
            </a:pPr>
            <a:r>
              <a:rPr lang="en-GB" sz="2400" dirty="0"/>
              <a:t>Performance</a:t>
            </a:r>
          </a:p>
          <a:p>
            <a:pPr>
              <a:lnSpc>
                <a:spcPct val="150000"/>
              </a:lnSpc>
            </a:pPr>
            <a:r>
              <a:rPr lang="en-GB" sz="2400" dirty="0"/>
              <a:t>Challenges</a:t>
            </a:r>
          </a:p>
          <a:p>
            <a:pPr>
              <a:lnSpc>
                <a:spcPct val="150000"/>
              </a:lnSpc>
            </a:pPr>
            <a:r>
              <a:rPr lang="en-GB" sz="2400" dirty="0"/>
              <a:t>CQC </a:t>
            </a:r>
          </a:p>
          <a:p>
            <a:pPr>
              <a:lnSpc>
                <a:spcPct val="150000"/>
              </a:lnSpc>
            </a:pPr>
            <a:r>
              <a:rPr lang="en-GB" sz="2400" dirty="0"/>
              <a:t>QSIP</a:t>
            </a:r>
          </a:p>
          <a:p>
            <a:pPr>
              <a:lnSpc>
                <a:spcPct val="150000"/>
              </a:lnSpc>
            </a:pPr>
            <a:r>
              <a:rPr lang="en-GB" sz="2400" dirty="0"/>
              <a:t>Looking ahead</a:t>
            </a:r>
          </a:p>
          <a:p>
            <a:pPr>
              <a:lnSpc>
                <a:spcPct val="150000"/>
              </a:lnSpc>
            </a:pPr>
            <a:r>
              <a:rPr lang="en-GB" sz="2400" dirty="0"/>
              <a:t>Thank you</a:t>
            </a:r>
          </a:p>
        </p:txBody>
      </p:sp>
      <p:pic>
        <p:nvPicPr>
          <p:cNvPr id="4" name="Picture 3">
            <a:extLst>
              <a:ext uri="{FF2B5EF4-FFF2-40B4-BE49-F238E27FC236}">
                <a16:creationId xmlns:a16="http://schemas.microsoft.com/office/drawing/2014/main" id="{CC214BB5-EB66-FEA9-7B90-EE9AC566D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383" y="1456035"/>
            <a:ext cx="7741831" cy="4423903"/>
          </a:xfrm>
          <a:prstGeom prst="rect">
            <a:avLst/>
          </a:prstGeom>
        </p:spPr>
      </p:pic>
    </p:spTree>
    <p:extLst>
      <p:ext uri="{BB962C8B-B14F-4D97-AF65-F5344CB8AC3E}">
        <p14:creationId xmlns:p14="http://schemas.microsoft.com/office/powerpoint/2010/main" val="162242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830F4-269E-B906-F275-CC37E031D1AF}"/>
              </a:ext>
            </a:extLst>
          </p:cNvPr>
          <p:cNvPicPr>
            <a:picLocks noChangeAspect="1"/>
          </p:cNvPicPr>
          <p:nvPr/>
        </p:nvPicPr>
        <p:blipFill>
          <a:blip r:embed="rId3"/>
          <a:stretch>
            <a:fillRect/>
          </a:stretch>
        </p:blipFill>
        <p:spPr>
          <a:xfrm>
            <a:off x="7836866" y="682908"/>
            <a:ext cx="3720345" cy="2867172"/>
          </a:xfrm>
          <a:prstGeom prst="rect">
            <a:avLst/>
          </a:prstGeom>
        </p:spPr>
      </p:pic>
      <p:sp>
        <p:nvSpPr>
          <p:cNvPr id="9" name="Rectangle 8">
            <a:extLst>
              <a:ext uri="{FF2B5EF4-FFF2-40B4-BE49-F238E27FC236}">
                <a16:creationId xmlns:a16="http://schemas.microsoft.com/office/drawing/2014/main" id="{C229560D-476D-A628-2925-A7CD11B448B6}"/>
              </a:ext>
            </a:extLst>
          </p:cNvPr>
          <p:cNvSpPr/>
          <p:nvPr/>
        </p:nvSpPr>
        <p:spPr>
          <a:xfrm>
            <a:off x="7785618" y="278728"/>
            <a:ext cx="4101582" cy="554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609600" y="278728"/>
            <a:ext cx="7790656" cy="906215"/>
          </a:xfrm>
        </p:spPr>
        <p:txBody>
          <a:bodyPr/>
          <a:lstStyle/>
          <a:p>
            <a:r>
              <a:rPr lang="en-GB" sz="3600" dirty="0">
                <a:latin typeface="Arial"/>
                <a:cs typeface="Arial"/>
              </a:rPr>
              <a:t>Performance</a:t>
            </a:r>
            <a:endParaRPr lang="en-GB" sz="36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pPr/>
              <a:t>3</a:t>
            </a:fld>
            <a:endParaRPr lang="en-GB"/>
          </a:p>
        </p:txBody>
      </p:sp>
      <p:sp>
        <p:nvSpPr>
          <p:cNvPr id="3" name="Content Placeholder 2">
            <a:extLst>
              <a:ext uri="{FF2B5EF4-FFF2-40B4-BE49-F238E27FC236}">
                <a16:creationId xmlns:a16="http://schemas.microsoft.com/office/drawing/2014/main" id="{E9ECE458-5C2B-3516-7F34-24912C52E35E}"/>
              </a:ext>
            </a:extLst>
          </p:cNvPr>
          <p:cNvSpPr>
            <a:spLocks noGrp="1"/>
          </p:cNvSpPr>
          <p:nvPr>
            <p:ph idx="1"/>
          </p:nvPr>
        </p:nvSpPr>
        <p:spPr>
          <a:xfrm>
            <a:off x="609599" y="1348447"/>
            <a:ext cx="7097729" cy="4936085"/>
          </a:xfrm>
        </p:spPr>
        <p:txBody>
          <a:bodyPr>
            <a:normAutofit fontScale="92500" lnSpcReduction="10000"/>
          </a:bodyPr>
          <a:lstStyle/>
          <a:p>
            <a:pPr marL="0" indent="0" algn="l" fontAlgn="base">
              <a:buNone/>
            </a:pPr>
            <a:r>
              <a:rPr lang="en-GB" sz="2400" b="1" i="0" dirty="0">
                <a:solidFill>
                  <a:schemeClr val="accent1"/>
                </a:solidFill>
                <a:effectLst/>
              </a:rPr>
              <a:t>Waiting list </a:t>
            </a:r>
            <a:r>
              <a:rPr lang="en-GB" sz="2400" b="1" dirty="0">
                <a:solidFill>
                  <a:schemeClr val="accent1"/>
                </a:solidFill>
                <a:latin typeface="Aptos" panose="020B0004020202020204" pitchFamily="34" charset="0"/>
              </a:rPr>
              <a:t>- </a:t>
            </a:r>
            <a:r>
              <a:rPr lang="en-GB" sz="2400" b="0" i="0" dirty="0">
                <a:solidFill>
                  <a:srgbClr val="000000"/>
                </a:solidFill>
                <a:effectLst/>
              </a:rPr>
              <a:t>before recent strike action and annual Christmas disruption, we had reduced total waiting list by 11,000 patients in 11 weeks.</a:t>
            </a:r>
          </a:p>
          <a:p>
            <a:pPr marL="0" indent="0" algn="l" fontAlgn="base">
              <a:buNone/>
            </a:pPr>
            <a:endParaRPr lang="en-GB" sz="2400" dirty="0">
              <a:solidFill>
                <a:srgbClr val="000000"/>
              </a:solidFill>
            </a:endParaRPr>
          </a:p>
          <a:p>
            <a:pPr marL="0" indent="0" algn="l" fontAlgn="base">
              <a:buNone/>
            </a:pPr>
            <a:r>
              <a:rPr lang="en-GB" sz="2400" b="1" dirty="0">
                <a:solidFill>
                  <a:schemeClr val="accent1"/>
                </a:solidFill>
              </a:rPr>
              <a:t>Cancer </a:t>
            </a:r>
            <a:r>
              <a:rPr lang="en-GB" sz="2400" b="1" dirty="0">
                <a:solidFill>
                  <a:schemeClr val="accent1"/>
                </a:solidFill>
                <a:latin typeface="Aptos" panose="020B0004020202020204" pitchFamily="34" charset="0"/>
              </a:rPr>
              <a:t>-</a:t>
            </a:r>
            <a:r>
              <a:rPr lang="en-GB" sz="2400" b="1" dirty="0">
                <a:solidFill>
                  <a:schemeClr val="accent1"/>
                </a:solidFill>
              </a:rPr>
              <a:t> </a:t>
            </a:r>
            <a:r>
              <a:rPr lang="en-GB" sz="2400" dirty="0">
                <a:solidFill>
                  <a:srgbClr val="000000"/>
                </a:solidFill>
              </a:rPr>
              <a:t>total waiting list continues to reduce - as of 17 December = c5,700 - which is lower than June 2023 and nearer long-term average = c5,500 - but recent strikes have impacted improving trend.</a:t>
            </a:r>
            <a:endParaRPr lang="en-GB" sz="2400" b="0" i="0" dirty="0">
              <a:solidFill>
                <a:srgbClr val="000000"/>
              </a:solidFill>
              <a:effectLst/>
            </a:endParaRPr>
          </a:p>
          <a:p>
            <a:pPr marL="0" indent="0" algn="l" fontAlgn="base">
              <a:buNone/>
            </a:pPr>
            <a:endParaRPr lang="en-GB" sz="2400" b="1" i="0" dirty="0">
              <a:solidFill>
                <a:schemeClr val="accent1"/>
              </a:solidFill>
              <a:effectLst/>
            </a:endParaRPr>
          </a:p>
          <a:p>
            <a:pPr marL="0" indent="0" algn="l" fontAlgn="base">
              <a:buNone/>
            </a:pPr>
            <a:r>
              <a:rPr lang="en-GB" sz="2400" b="1" i="0" dirty="0">
                <a:solidFill>
                  <a:schemeClr val="accent1"/>
                </a:solidFill>
                <a:effectLst/>
              </a:rPr>
              <a:t>A&amp;E </a:t>
            </a:r>
            <a:r>
              <a:rPr lang="en-GB" sz="2400" b="1" dirty="0">
                <a:solidFill>
                  <a:schemeClr val="accent1"/>
                </a:solidFill>
              </a:rPr>
              <a:t>-</a:t>
            </a:r>
            <a:r>
              <a:rPr lang="en-GB" sz="2400" b="1" i="0" dirty="0">
                <a:solidFill>
                  <a:schemeClr val="accent1"/>
                </a:solidFill>
                <a:effectLst/>
              </a:rPr>
              <a:t> </a:t>
            </a:r>
            <a:r>
              <a:rPr lang="en-GB" sz="2400" i="0" dirty="0">
                <a:effectLst/>
              </a:rPr>
              <a:t>Average 63% against 4-hour target in December. </a:t>
            </a:r>
            <a:r>
              <a:rPr lang="en-GB" sz="2400" dirty="0"/>
              <a:t>I</a:t>
            </a:r>
            <a:r>
              <a:rPr lang="en-GB" sz="2400" i="0" dirty="0">
                <a:effectLst/>
              </a:rPr>
              <a:t>ncreasing demand is exacerbated by huge numbers of medically ready for discharge patients </a:t>
            </a:r>
            <a:r>
              <a:rPr lang="en-GB" sz="2400" dirty="0"/>
              <a:t>remaining in hospital while waiting for packages of care to go home.</a:t>
            </a:r>
            <a:endParaRPr lang="en-GB" sz="2400" i="0" dirty="0">
              <a:effectLst/>
            </a:endParaRPr>
          </a:p>
          <a:p>
            <a:pPr marL="0" indent="0" algn="l" fontAlgn="base">
              <a:buNone/>
            </a:pPr>
            <a:endParaRPr lang="en-GB" sz="2400" b="1" dirty="0">
              <a:solidFill>
                <a:schemeClr val="accent1"/>
              </a:solidFill>
            </a:endParaRPr>
          </a:p>
        </p:txBody>
      </p:sp>
      <p:sp>
        <p:nvSpPr>
          <p:cNvPr id="4" name="TextBox 3">
            <a:extLst>
              <a:ext uri="{FF2B5EF4-FFF2-40B4-BE49-F238E27FC236}">
                <a16:creationId xmlns:a16="http://schemas.microsoft.com/office/drawing/2014/main" id="{C4DBD0BC-533D-EF53-DEDB-3C0A6C5DC0C9}"/>
              </a:ext>
            </a:extLst>
          </p:cNvPr>
          <p:cNvSpPr txBox="1"/>
          <p:nvPr/>
        </p:nvSpPr>
        <p:spPr>
          <a:xfrm>
            <a:off x="7785618" y="500420"/>
            <a:ext cx="3796782" cy="369332"/>
          </a:xfrm>
          <a:prstGeom prst="rect">
            <a:avLst/>
          </a:prstGeom>
          <a:noFill/>
        </p:spPr>
        <p:txBody>
          <a:bodyPr wrap="square" rtlCol="0">
            <a:spAutoFit/>
          </a:bodyPr>
          <a:lstStyle/>
          <a:p>
            <a:r>
              <a:rPr lang="en-GB" dirty="0"/>
              <a:t>Total 78-week waits - Oct-Dec 2023</a:t>
            </a:r>
          </a:p>
        </p:txBody>
      </p:sp>
      <p:pic>
        <p:nvPicPr>
          <p:cNvPr id="5" name="Picture 4">
            <a:extLst>
              <a:ext uri="{FF2B5EF4-FFF2-40B4-BE49-F238E27FC236}">
                <a16:creationId xmlns:a16="http://schemas.microsoft.com/office/drawing/2014/main" id="{1CDFD8B8-3F98-D994-EFBA-6F532F57E6D4}"/>
              </a:ext>
            </a:extLst>
          </p:cNvPr>
          <p:cNvPicPr>
            <a:picLocks noChangeAspect="1"/>
          </p:cNvPicPr>
          <p:nvPr/>
        </p:nvPicPr>
        <p:blipFill>
          <a:blip r:embed="rId4"/>
          <a:stretch>
            <a:fillRect/>
          </a:stretch>
        </p:blipFill>
        <p:spPr>
          <a:xfrm>
            <a:off x="7834568" y="3990307"/>
            <a:ext cx="3724939" cy="2745683"/>
          </a:xfrm>
          <a:prstGeom prst="rect">
            <a:avLst/>
          </a:prstGeom>
        </p:spPr>
      </p:pic>
      <p:sp>
        <p:nvSpPr>
          <p:cNvPr id="7" name="TextBox 6">
            <a:extLst>
              <a:ext uri="{FF2B5EF4-FFF2-40B4-BE49-F238E27FC236}">
                <a16:creationId xmlns:a16="http://schemas.microsoft.com/office/drawing/2014/main" id="{FE166111-F09B-79A1-38B9-6A5F8C7EF227}"/>
              </a:ext>
            </a:extLst>
          </p:cNvPr>
          <p:cNvSpPr txBox="1"/>
          <p:nvPr/>
        </p:nvSpPr>
        <p:spPr>
          <a:xfrm>
            <a:off x="7785618" y="3667232"/>
            <a:ext cx="4014482" cy="369332"/>
          </a:xfrm>
          <a:prstGeom prst="rect">
            <a:avLst/>
          </a:prstGeom>
          <a:noFill/>
        </p:spPr>
        <p:txBody>
          <a:bodyPr wrap="square" rtlCol="0">
            <a:spAutoFit/>
          </a:bodyPr>
          <a:lstStyle/>
          <a:p>
            <a:r>
              <a:rPr lang="en-GB" dirty="0"/>
              <a:t>Cancer waiting list - June-Dec 2023</a:t>
            </a:r>
          </a:p>
        </p:txBody>
      </p:sp>
    </p:spTree>
    <p:extLst>
      <p:ext uri="{BB962C8B-B14F-4D97-AF65-F5344CB8AC3E}">
        <p14:creationId xmlns:p14="http://schemas.microsoft.com/office/powerpoint/2010/main" val="1854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609600" y="278728"/>
            <a:ext cx="7790656" cy="906215"/>
          </a:xfrm>
        </p:spPr>
        <p:txBody>
          <a:bodyPr/>
          <a:lstStyle/>
          <a:p>
            <a:r>
              <a:rPr lang="en-GB" sz="3600" dirty="0">
                <a:latin typeface="Arial"/>
                <a:cs typeface="Arial"/>
              </a:rPr>
              <a:t>Challenges</a:t>
            </a:r>
            <a:endParaRPr lang="en-GB" sz="36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pPr/>
              <a:t>4</a:t>
            </a:fld>
            <a:endParaRPr lang="en-GB"/>
          </a:p>
        </p:txBody>
      </p:sp>
      <p:sp>
        <p:nvSpPr>
          <p:cNvPr id="3" name="Content Placeholder 2">
            <a:extLst>
              <a:ext uri="{FF2B5EF4-FFF2-40B4-BE49-F238E27FC236}">
                <a16:creationId xmlns:a16="http://schemas.microsoft.com/office/drawing/2014/main" id="{E9ECE458-5C2B-3516-7F34-24912C52E35E}"/>
              </a:ext>
            </a:extLst>
          </p:cNvPr>
          <p:cNvSpPr>
            <a:spLocks noGrp="1"/>
          </p:cNvSpPr>
          <p:nvPr>
            <p:ph idx="1"/>
          </p:nvPr>
        </p:nvSpPr>
        <p:spPr>
          <a:xfrm>
            <a:off x="609599" y="1556793"/>
            <a:ext cx="11300750" cy="4569373"/>
          </a:xfrm>
        </p:spPr>
        <p:txBody>
          <a:bodyPr>
            <a:normAutofit fontScale="85000" lnSpcReduction="20000"/>
          </a:bodyPr>
          <a:lstStyle/>
          <a:p>
            <a:pPr marL="0" indent="0" algn="l" fontAlgn="base">
              <a:buNone/>
            </a:pPr>
            <a:r>
              <a:rPr lang="en-GB" sz="2400" b="1" i="0" dirty="0">
                <a:solidFill>
                  <a:schemeClr val="accent1"/>
                </a:solidFill>
                <a:effectLst/>
              </a:rPr>
              <a:t>Staffing – </a:t>
            </a:r>
            <a:r>
              <a:rPr lang="en-GB" sz="2400" i="0" dirty="0">
                <a:effectLst/>
              </a:rPr>
              <a:t>recruitment and retention | health and wellbeing | morale and fatigue</a:t>
            </a:r>
            <a:endParaRPr lang="en-GB" sz="2400" dirty="0"/>
          </a:p>
          <a:p>
            <a:pPr marL="0" indent="0" algn="l" fontAlgn="base">
              <a:buNone/>
            </a:pPr>
            <a:endParaRPr lang="en-GB" sz="2400" b="1" dirty="0">
              <a:solidFill>
                <a:schemeClr val="accent1"/>
              </a:solidFill>
            </a:endParaRPr>
          </a:p>
          <a:p>
            <a:pPr marL="0" indent="0" algn="l" fontAlgn="base">
              <a:buNone/>
            </a:pPr>
            <a:r>
              <a:rPr lang="en-GB" sz="2400" b="1" i="0" dirty="0">
                <a:solidFill>
                  <a:schemeClr val="accent1"/>
                </a:solidFill>
                <a:effectLst/>
              </a:rPr>
              <a:t>Resources – </a:t>
            </a:r>
            <a:r>
              <a:rPr lang="en-GB" sz="2400" i="0" dirty="0">
                <a:effectLst/>
              </a:rPr>
              <a:t>no more money this year, e.g. winter funding, from Treasury</a:t>
            </a:r>
          </a:p>
          <a:p>
            <a:pPr marL="0" indent="0" algn="l" fontAlgn="base">
              <a:buNone/>
            </a:pPr>
            <a:endParaRPr lang="en-GB" sz="2400" dirty="0">
              <a:solidFill>
                <a:srgbClr val="000000"/>
              </a:solidFill>
            </a:endParaRPr>
          </a:p>
          <a:p>
            <a:pPr marL="0" indent="0" algn="l" fontAlgn="base">
              <a:buNone/>
            </a:pPr>
            <a:r>
              <a:rPr lang="en-GB" sz="2400" b="1" i="0" dirty="0">
                <a:solidFill>
                  <a:schemeClr val="accent1"/>
                </a:solidFill>
                <a:effectLst/>
              </a:rPr>
              <a:t>Efficiency requirements – </a:t>
            </a:r>
            <a:r>
              <a:rPr lang="en-GB" sz="2400" i="0" dirty="0">
                <a:effectLst/>
              </a:rPr>
              <a:t>challenging demand to continue to find savings</a:t>
            </a:r>
            <a:endParaRPr lang="en-GB" sz="2400" dirty="0"/>
          </a:p>
          <a:p>
            <a:pPr marL="0" indent="0" algn="l" fontAlgn="base">
              <a:buNone/>
            </a:pPr>
            <a:endParaRPr lang="en-GB" sz="2400" b="0" i="0" dirty="0">
              <a:solidFill>
                <a:srgbClr val="000000"/>
              </a:solidFill>
              <a:effectLst/>
            </a:endParaRPr>
          </a:p>
          <a:p>
            <a:pPr marL="0" indent="0" algn="l" fontAlgn="base">
              <a:buNone/>
            </a:pPr>
            <a:r>
              <a:rPr lang="en-GB" sz="2400" b="1" dirty="0">
                <a:solidFill>
                  <a:schemeClr val="accent1"/>
                </a:solidFill>
              </a:rPr>
              <a:t>Productivity </a:t>
            </a:r>
            <a:r>
              <a:rPr lang="en-GB" sz="2400" b="1" i="0" dirty="0">
                <a:solidFill>
                  <a:schemeClr val="accent1"/>
                </a:solidFill>
                <a:effectLst/>
              </a:rPr>
              <a:t>– </a:t>
            </a:r>
            <a:r>
              <a:rPr lang="en-GB" sz="2400" i="0" dirty="0">
                <a:effectLst/>
              </a:rPr>
              <a:t>difficulty returning performance to pre-pandemic levels</a:t>
            </a:r>
            <a:r>
              <a:rPr lang="en-GB" sz="2400" dirty="0"/>
              <a:t> </a:t>
            </a:r>
          </a:p>
          <a:p>
            <a:pPr marL="0" indent="0" algn="l" fontAlgn="base">
              <a:buNone/>
            </a:pPr>
            <a:endParaRPr lang="en-GB" sz="2400" b="1" dirty="0">
              <a:solidFill>
                <a:schemeClr val="accent1"/>
              </a:solidFill>
            </a:endParaRPr>
          </a:p>
          <a:p>
            <a:pPr marL="0" indent="0" algn="l" fontAlgn="base">
              <a:buNone/>
            </a:pPr>
            <a:r>
              <a:rPr lang="en-GB" sz="2400" b="1" dirty="0">
                <a:solidFill>
                  <a:schemeClr val="accent1"/>
                </a:solidFill>
              </a:rPr>
              <a:t>Winter pressures – </a:t>
            </a:r>
            <a:r>
              <a:rPr lang="en-GB" sz="2400" dirty="0"/>
              <a:t>seasonal pressures as acute as ever </a:t>
            </a:r>
            <a:endParaRPr lang="en-GB" sz="2400" i="0" dirty="0">
              <a:effectLst/>
            </a:endParaRPr>
          </a:p>
          <a:p>
            <a:pPr marL="0" indent="0" algn="l" fontAlgn="base">
              <a:buNone/>
            </a:pPr>
            <a:endParaRPr lang="en-GB" sz="2400" b="1" dirty="0">
              <a:solidFill>
                <a:schemeClr val="accent1"/>
              </a:solidFill>
            </a:endParaRPr>
          </a:p>
          <a:p>
            <a:pPr marL="0" indent="0" fontAlgn="base">
              <a:buNone/>
            </a:pPr>
            <a:r>
              <a:rPr lang="en-GB" sz="2400" b="1" dirty="0">
                <a:solidFill>
                  <a:schemeClr val="accent1"/>
                </a:solidFill>
              </a:rPr>
              <a:t>Scrutiny – </a:t>
            </a:r>
            <a:r>
              <a:rPr lang="en-GB" sz="2400" dirty="0"/>
              <a:t>intense levels of scrutiny from regulators, public, media and Operation Bramber</a:t>
            </a:r>
            <a:endParaRPr lang="en-GB" sz="2400" i="0" dirty="0">
              <a:effectLst/>
            </a:endParaRPr>
          </a:p>
          <a:p>
            <a:pPr marL="0" indent="0" algn="l" fontAlgn="base">
              <a:buNone/>
            </a:pPr>
            <a:endParaRPr lang="en-GB" sz="2400" b="1" dirty="0">
              <a:solidFill>
                <a:schemeClr val="accent1"/>
              </a:solidFill>
            </a:endParaRPr>
          </a:p>
          <a:p>
            <a:pPr marL="0" indent="0" algn="l" fontAlgn="base">
              <a:buNone/>
            </a:pPr>
            <a:r>
              <a:rPr lang="en-GB" sz="2400" b="1" dirty="0">
                <a:solidFill>
                  <a:schemeClr val="accent1"/>
                </a:solidFill>
              </a:rPr>
              <a:t>Industrial action – </a:t>
            </a:r>
            <a:r>
              <a:rPr lang="en-GB" sz="2400" dirty="0"/>
              <a:t>strikes continue to exacerbate all other issues </a:t>
            </a:r>
          </a:p>
          <a:p>
            <a:pPr marL="0" indent="0" algn="l" fontAlgn="base">
              <a:buNone/>
            </a:pPr>
            <a:endParaRPr lang="en-GB" sz="2400" i="0" dirty="0">
              <a:effectLst/>
            </a:endParaRPr>
          </a:p>
        </p:txBody>
      </p:sp>
    </p:spTree>
    <p:extLst>
      <p:ext uri="{BB962C8B-B14F-4D97-AF65-F5344CB8AC3E}">
        <p14:creationId xmlns:p14="http://schemas.microsoft.com/office/powerpoint/2010/main" val="256729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609600" y="278728"/>
            <a:ext cx="7790656" cy="906215"/>
          </a:xfrm>
        </p:spPr>
        <p:txBody>
          <a:bodyPr/>
          <a:lstStyle/>
          <a:p>
            <a:r>
              <a:rPr lang="en-GB" sz="3600" dirty="0">
                <a:latin typeface="Arial"/>
                <a:cs typeface="Arial"/>
              </a:rPr>
              <a:t>Care Quality Commission</a:t>
            </a:r>
            <a:endParaRPr lang="en-GB" sz="36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pPr/>
              <a:t>5</a:t>
            </a:fld>
            <a:endParaRPr lang="en-GB"/>
          </a:p>
        </p:txBody>
      </p:sp>
      <p:sp>
        <p:nvSpPr>
          <p:cNvPr id="2" name="Content Placeholder 2">
            <a:extLst>
              <a:ext uri="{FF2B5EF4-FFF2-40B4-BE49-F238E27FC236}">
                <a16:creationId xmlns:a16="http://schemas.microsoft.com/office/drawing/2014/main" id="{74F64A3F-ECB9-4F6E-2A1C-211A69259210}"/>
              </a:ext>
            </a:extLst>
          </p:cNvPr>
          <p:cNvSpPr>
            <a:spLocks noGrp="1"/>
          </p:cNvSpPr>
          <p:nvPr>
            <p:ph idx="1"/>
          </p:nvPr>
        </p:nvSpPr>
        <p:spPr>
          <a:xfrm>
            <a:off x="609600" y="1556793"/>
            <a:ext cx="11460427" cy="4569373"/>
          </a:xfrm>
        </p:spPr>
        <p:txBody>
          <a:bodyPr>
            <a:normAutofit/>
          </a:bodyPr>
          <a:lstStyle/>
          <a:p>
            <a:r>
              <a:rPr lang="en-GB" sz="2400" dirty="0"/>
              <a:t>August 2023 – CQC inspected each of our main hospitals, with a focus on Emergency Care, Medicine and Surgery</a:t>
            </a:r>
          </a:p>
          <a:p>
            <a:pPr marL="0" indent="0">
              <a:buNone/>
            </a:pPr>
            <a:endParaRPr lang="en-GB" sz="2400" dirty="0"/>
          </a:p>
          <a:p>
            <a:r>
              <a:rPr lang="en-GB" sz="2400" dirty="0"/>
              <a:t>Inspection report not published yet by CQC – but expected in coming weeks </a:t>
            </a:r>
          </a:p>
          <a:p>
            <a:endParaRPr lang="en-GB" sz="2400" dirty="0"/>
          </a:p>
          <a:p>
            <a:r>
              <a:rPr lang="en-GB" sz="2400" dirty="0"/>
              <a:t>Staff, stakeholders, patients and public will be briefed on details</a:t>
            </a:r>
          </a:p>
          <a:p>
            <a:endParaRPr lang="en-GB" sz="2400" dirty="0"/>
          </a:p>
          <a:p>
            <a:r>
              <a:rPr lang="en-GB" sz="2400" dirty="0"/>
              <a:t>All ‘must do’ actions and regulatory requirements will be prioritised and addressed through our new Quality and Safety Improvement Programme (QSIP)</a:t>
            </a:r>
          </a:p>
        </p:txBody>
      </p:sp>
    </p:spTree>
    <p:extLst>
      <p:ext uri="{BB962C8B-B14F-4D97-AF65-F5344CB8AC3E}">
        <p14:creationId xmlns:p14="http://schemas.microsoft.com/office/powerpoint/2010/main" val="333581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AF558-993E-F24D-8CA0-AE83BF0134CC}" type="slidenum">
              <a:rPr kumimoji="0" lang="en-GB" sz="1000" b="0" i="0" u="none" strike="noStrike" kern="1200" cap="none" spc="0" normalizeH="0" baseline="0" noProof="0" smtClean="0">
                <a:ln>
                  <a:noFill/>
                </a:ln>
                <a:solidFill>
                  <a:srgbClr val="00308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srgbClr val="003087"/>
              </a:solidFill>
              <a:effectLst/>
              <a:uLnTx/>
              <a:uFillTx/>
              <a:latin typeface="Arial" panose="020B0604020202020204"/>
              <a:ea typeface="+mn-ea"/>
              <a:cs typeface="+mn-cs"/>
            </a:endParaRPr>
          </a:p>
        </p:txBody>
      </p:sp>
      <p:graphicFrame>
        <p:nvGraphicFramePr>
          <p:cNvPr id="17" name="Diagram 16">
            <a:extLst>
              <a:ext uri="{FF2B5EF4-FFF2-40B4-BE49-F238E27FC236}">
                <a16:creationId xmlns:a16="http://schemas.microsoft.com/office/drawing/2014/main" id="{268A3247-C0F8-0CEC-AE1B-3C90D9E4D41F}"/>
              </a:ext>
            </a:extLst>
          </p:cNvPr>
          <p:cNvGraphicFramePr/>
          <p:nvPr>
            <p:extLst>
              <p:ext uri="{D42A27DB-BD31-4B8C-83A1-F6EECF244321}">
                <p14:modId xmlns:p14="http://schemas.microsoft.com/office/powerpoint/2010/main" val="1994322174"/>
              </p:ext>
            </p:extLst>
          </p:nvPr>
        </p:nvGraphicFramePr>
        <p:xfrm>
          <a:off x="102973" y="89554"/>
          <a:ext cx="12580576" cy="2598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7577F11E-41AB-2266-DFAF-22EC48A898BD}"/>
              </a:ext>
            </a:extLst>
          </p:cNvPr>
          <p:cNvGrpSpPr/>
          <p:nvPr/>
        </p:nvGrpSpPr>
        <p:grpSpPr>
          <a:xfrm>
            <a:off x="1951406" y="2834944"/>
            <a:ext cx="8901321" cy="385789"/>
            <a:chOff x="2238673" y="964141"/>
            <a:chExt cx="1988885" cy="900910"/>
          </a:xfrm>
          <a:solidFill>
            <a:schemeClr val="bg1">
              <a:lumMod val="95000"/>
            </a:schemeClr>
          </a:solidFill>
        </p:grpSpPr>
        <p:sp>
          <p:nvSpPr>
            <p:cNvPr id="3" name="Rectangle: Rounded Corners 2">
              <a:extLst>
                <a:ext uri="{FF2B5EF4-FFF2-40B4-BE49-F238E27FC236}">
                  <a16:creationId xmlns:a16="http://schemas.microsoft.com/office/drawing/2014/main" id="{5D092A60-8F1D-C72B-7B47-0689B5A054A7}"/>
                </a:ext>
              </a:extLst>
            </p:cNvPr>
            <p:cNvSpPr/>
            <p:nvPr/>
          </p:nvSpPr>
          <p:spPr>
            <a:xfrm>
              <a:off x="2238673" y="964141"/>
              <a:ext cx="1988885" cy="900910"/>
            </a:xfrm>
            <a:prstGeom prst="roundRect">
              <a:avLst>
                <a:gd name="adj" fmla="val 10000"/>
              </a:avLst>
            </a:prstGeom>
            <a:grpFill/>
          </p:spPr>
          <p:style>
            <a:lnRef idx="2">
              <a:schemeClr val="accent3"/>
            </a:lnRef>
            <a:fillRef idx="1">
              <a:schemeClr val="lt1"/>
            </a:fillRef>
            <a:effectRef idx="0">
              <a:schemeClr val="accent3"/>
            </a:effectRef>
            <a:fontRef idx="minor">
              <a:schemeClr val="dk1"/>
            </a:fontRef>
          </p:style>
          <p:txBody>
            <a:bodyPr/>
            <a:lstStyle/>
            <a:p>
              <a:endParaRPr lang="en-GB" dirty="0"/>
            </a:p>
          </p:txBody>
        </p:sp>
        <p:sp>
          <p:nvSpPr>
            <p:cNvPr id="4" name="Rectangle: Rounded Corners 4">
              <a:extLst>
                <a:ext uri="{FF2B5EF4-FFF2-40B4-BE49-F238E27FC236}">
                  <a16:creationId xmlns:a16="http://schemas.microsoft.com/office/drawing/2014/main" id="{06ED7FED-1715-A203-C904-D9035B30C425}"/>
                </a:ext>
              </a:extLst>
            </p:cNvPr>
            <p:cNvSpPr txBox="1"/>
            <p:nvPr/>
          </p:nvSpPr>
          <p:spPr>
            <a:xfrm>
              <a:off x="2265060" y="990528"/>
              <a:ext cx="1936111" cy="84813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600" b="1" kern="1200" dirty="0">
                  <a:solidFill>
                    <a:schemeClr val="tx2"/>
                  </a:solidFill>
                </a:rPr>
                <a:t>Engagement</a:t>
              </a:r>
            </a:p>
          </p:txBody>
        </p:sp>
      </p:grpSp>
      <p:grpSp>
        <p:nvGrpSpPr>
          <p:cNvPr id="5" name="Group 4">
            <a:extLst>
              <a:ext uri="{FF2B5EF4-FFF2-40B4-BE49-F238E27FC236}">
                <a16:creationId xmlns:a16="http://schemas.microsoft.com/office/drawing/2014/main" id="{27ED23A2-67A3-B049-50E2-C75C33183D1A}"/>
              </a:ext>
            </a:extLst>
          </p:cNvPr>
          <p:cNvGrpSpPr/>
          <p:nvPr/>
        </p:nvGrpSpPr>
        <p:grpSpPr>
          <a:xfrm>
            <a:off x="1951406" y="3413760"/>
            <a:ext cx="8901321" cy="385789"/>
            <a:chOff x="2238673" y="964141"/>
            <a:chExt cx="1988885" cy="900910"/>
          </a:xfrm>
          <a:solidFill>
            <a:schemeClr val="bg1">
              <a:lumMod val="95000"/>
            </a:schemeClr>
          </a:solidFill>
        </p:grpSpPr>
        <p:sp>
          <p:nvSpPr>
            <p:cNvPr id="7" name="Rectangle: Rounded Corners 6">
              <a:extLst>
                <a:ext uri="{FF2B5EF4-FFF2-40B4-BE49-F238E27FC236}">
                  <a16:creationId xmlns:a16="http://schemas.microsoft.com/office/drawing/2014/main" id="{557311B2-5911-BB2C-749A-F183E8DFCE4F}"/>
                </a:ext>
              </a:extLst>
            </p:cNvPr>
            <p:cNvSpPr/>
            <p:nvPr/>
          </p:nvSpPr>
          <p:spPr>
            <a:xfrm>
              <a:off x="2238673" y="964141"/>
              <a:ext cx="1988885" cy="900910"/>
            </a:xfrm>
            <a:prstGeom prst="roundRect">
              <a:avLst>
                <a:gd name="adj" fmla="val 10000"/>
              </a:avLst>
            </a:prstGeom>
            <a:grpFill/>
          </p:spPr>
          <p:style>
            <a:lnRef idx="2">
              <a:schemeClr val="accent3"/>
            </a:lnRef>
            <a:fillRef idx="1">
              <a:schemeClr val="lt1"/>
            </a:fillRef>
            <a:effectRef idx="0">
              <a:schemeClr val="accent3"/>
            </a:effectRef>
            <a:fontRef idx="minor">
              <a:schemeClr val="dk1"/>
            </a:fontRef>
          </p:style>
          <p:txBody>
            <a:bodyPr/>
            <a:lstStyle/>
            <a:p>
              <a:endParaRPr lang="en-GB" dirty="0"/>
            </a:p>
          </p:txBody>
        </p:sp>
        <p:sp>
          <p:nvSpPr>
            <p:cNvPr id="9" name="Rectangle: Rounded Corners 4">
              <a:extLst>
                <a:ext uri="{FF2B5EF4-FFF2-40B4-BE49-F238E27FC236}">
                  <a16:creationId xmlns:a16="http://schemas.microsoft.com/office/drawing/2014/main" id="{1B90CC79-3C0F-8655-ABF3-697A6E79F80D}"/>
                </a:ext>
              </a:extLst>
            </p:cNvPr>
            <p:cNvSpPr txBox="1"/>
            <p:nvPr/>
          </p:nvSpPr>
          <p:spPr>
            <a:xfrm>
              <a:off x="2265060" y="990528"/>
              <a:ext cx="1936111" cy="84813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600" b="1" kern="1200" dirty="0">
                  <a:solidFill>
                    <a:schemeClr val="tx2"/>
                  </a:solidFill>
                </a:rPr>
                <a:t>Communications</a:t>
              </a:r>
            </a:p>
          </p:txBody>
        </p:sp>
      </p:grpSp>
      <p:sp>
        <p:nvSpPr>
          <p:cNvPr id="10" name="Left Brace 9">
            <a:extLst>
              <a:ext uri="{FF2B5EF4-FFF2-40B4-BE49-F238E27FC236}">
                <a16:creationId xmlns:a16="http://schemas.microsoft.com/office/drawing/2014/main" id="{044CD8F8-DBF1-D1B3-9504-E439CCE298C7}"/>
              </a:ext>
            </a:extLst>
          </p:cNvPr>
          <p:cNvSpPr/>
          <p:nvPr/>
        </p:nvSpPr>
        <p:spPr>
          <a:xfrm>
            <a:off x="1431368" y="2985131"/>
            <a:ext cx="396709" cy="741690"/>
          </a:xfrm>
          <a:prstGeom prst="leftBrace">
            <a:avLst/>
          </a:prstGeom>
          <a:ln>
            <a:solidFill>
              <a:schemeClr val="accent3"/>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dirty="0"/>
          </a:p>
        </p:txBody>
      </p:sp>
      <p:sp>
        <p:nvSpPr>
          <p:cNvPr id="21" name="TextBox 20">
            <a:extLst>
              <a:ext uri="{FF2B5EF4-FFF2-40B4-BE49-F238E27FC236}">
                <a16:creationId xmlns:a16="http://schemas.microsoft.com/office/drawing/2014/main" id="{E2EFCCF6-0A34-2F52-8A8F-A8F8D0B9003B}"/>
              </a:ext>
            </a:extLst>
          </p:cNvPr>
          <p:cNvSpPr txBox="1"/>
          <p:nvPr/>
        </p:nvSpPr>
        <p:spPr>
          <a:xfrm>
            <a:off x="-626730" y="3056597"/>
            <a:ext cx="2058098" cy="584775"/>
          </a:xfrm>
          <a:prstGeom prst="rect">
            <a:avLst/>
          </a:prstGeom>
          <a:noFill/>
        </p:spPr>
        <p:txBody>
          <a:bodyPr wrap="square" rtlCol="0">
            <a:spAutoFit/>
          </a:bodyPr>
          <a:lstStyle/>
          <a:p>
            <a:pPr algn="r"/>
            <a:r>
              <a:rPr lang="en-GB" sz="1600" dirty="0">
                <a:solidFill>
                  <a:sysClr val="windowText" lastClr="000000"/>
                </a:solidFill>
              </a:rPr>
              <a:t>Enabling workstreams</a:t>
            </a:r>
          </a:p>
        </p:txBody>
      </p:sp>
      <p:graphicFrame>
        <p:nvGraphicFramePr>
          <p:cNvPr id="40" name="Table 39">
            <a:extLst>
              <a:ext uri="{FF2B5EF4-FFF2-40B4-BE49-F238E27FC236}">
                <a16:creationId xmlns:a16="http://schemas.microsoft.com/office/drawing/2014/main" id="{3C613775-95DA-5823-58C3-472E614F8B26}"/>
              </a:ext>
            </a:extLst>
          </p:cNvPr>
          <p:cNvGraphicFramePr>
            <a:graphicFrameLocks noGrp="1"/>
          </p:cNvGraphicFramePr>
          <p:nvPr>
            <p:extLst>
              <p:ext uri="{D42A27DB-BD31-4B8C-83A1-F6EECF244321}">
                <p14:modId xmlns:p14="http://schemas.microsoft.com/office/powerpoint/2010/main" val="3063665309"/>
              </p:ext>
            </p:extLst>
          </p:nvPr>
        </p:nvGraphicFramePr>
        <p:xfrm>
          <a:off x="0" y="4259917"/>
          <a:ext cx="12222480" cy="2598083"/>
        </p:xfrm>
        <a:graphic>
          <a:graphicData uri="http://schemas.openxmlformats.org/drawingml/2006/table">
            <a:tbl>
              <a:tblPr firstRow="1" bandRow="1">
                <a:tableStyleId>{5C22544A-7EE6-4342-B048-85BDC9FD1C3A}</a:tableStyleId>
              </a:tblPr>
              <a:tblGrid>
                <a:gridCol w="3520440">
                  <a:extLst>
                    <a:ext uri="{9D8B030D-6E8A-4147-A177-3AD203B41FA5}">
                      <a16:colId xmlns:a16="http://schemas.microsoft.com/office/drawing/2014/main" val="2663483788"/>
                    </a:ext>
                  </a:extLst>
                </a:gridCol>
                <a:gridCol w="2118919">
                  <a:extLst>
                    <a:ext uri="{9D8B030D-6E8A-4147-A177-3AD203B41FA5}">
                      <a16:colId xmlns:a16="http://schemas.microsoft.com/office/drawing/2014/main" val="1256434617"/>
                    </a:ext>
                  </a:extLst>
                </a:gridCol>
                <a:gridCol w="3283825">
                  <a:extLst>
                    <a:ext uri="{9D8B030D-6E8A-4147-A177-3AD203B41FA5}">
                      <a16:colId xmlns:a16="http://schemas.microsoft.com/office/drawing/2014/main" val="3132814638"/>
                    </a:ext>
                  </a:extLst>
                </a:gridCol>
                <a:gridCol w="3299296">
                  <a:extLst>
                    <a:ext uri="{9D8B030D-6E8A-4147-A177-3AD203B41FA5}">
                      <a16:colId xmlns:a16="http://schemas.microsoft.com/office/drawing/2014/main" val="3973451669"/>
                    </a:ext>
                  </a:extLst>
                </a:gridCol>
              </a:tblGrid>
              <a:tr h="616494">
                <a:tc>
                  <a:txBody>
                    <a:bodyPr/>
                    <a:lstStyle/>
                    <a:p>
                      <a:r>
                        <a:rPr lang="en-GB" sz="1600" dirty="0">
                          <a:solidFill>
                            <a:schemeClr val="bg1"/>
                          </a:solidFill>
                        </a:rPr>
                        <a:t>Improving quality governance, risk management and assurance</a:t>
                      </a:r>
                    </a:p>
                  </a:txBody>
                  <a:tcPr>
                    <a:solidFill>
                      <a:srgbClr val="92D050"/>
                    </a:solidFill>
                  </a:tcPr>
                </a:tc>
                <a:tc>
                  <a:txBody>
                    <a:bodyPr/>
                    <a:lstStyle/>
                    <a:p>
                      <a:r>
                        <a:rPr lang="en-GB" sz="1600" dirty="0"/>
                        <a:t>Well-led</a:t>
                      </a:r>
                    </a:p>
                  </a:txBody>
                  <a:tcPr>
                    <a:solidFill>
                      <a:schemeClr val="accent6">
                        <a:lumMod val="75000"/>
                      </a:schemeClr>
                    </a:solidFill>
                  </a:tcPr>
                </a:tc>
                <a:tc>
                  <a:txBody>
                    <a:bodyPr/>
                    <a:lstStyle/>
                    <a:p>
                      <a:r>
                        <a:rPr lang="en-GB" sz="1600" dirty="0"/>
                        <a:t>Improving access to surgery</a:t>
                      </a:r>
                    </a:p>
                  </a:txBody>
                  <a:tcPr>
                    <a:solidFill>
                      <a:schemeClr val="accent5">
                        <a:lumMod val="75000"/>
                      </a:schemeClr>
                    </a:solidFill>
                  </a:tcPr>
                </a:tc>
                <a:tc>
                  <a:txBody>
                    <a:bodyPr/>
                    <a:lstStyle/>
                    <a:p>
                      <a:r>
                        <a:rPr lang="en-GB" sz="1600" dirty="0"/>
                        <a:t>Improving safety culture</a:t>
                      </a:r>
                    </a:p>
                  </a:txBody>
                  <a:tcPr>
                    <a:solidFill>
                      <a:schemeClr val="bg2">
                        <a:lumMod val="50000"/>
                      </a:schemeClr>
                    </a:solidFill>
                  </a:tcPr>
                </a:tc>
                <a:extLst>
                  <a:ext uri="{0D108BD9-81ED-4DB2-BD59-A6C34878D82A}">
                    <a16:rowId xmlns:a16="http://schemas.microsoft.com/office/drawing/2014/main" val="1868350902"/>
                  </a:ext>
                </a:extLst>
              </a:tr>
              <a:tr h="1981589">
                <a:tc>
                  <a:txBody>
                    <a:bodyPr/>
                    <a:lstStyle/>
                    <a:p>
                      <a:pPr marL="171450" indent="-171450">
                        <a:buFont typeface="Arial" panose="020B0604020202020204" pitchFamily="34" charset="0"/>
                        <a:buChar char="•"/>
                      </a:pPr>
                      <a:r>
                        <a:rPr lang="en-GB" sz="1400" i="0" dirty="0">
                          <a:solidFill>
                            <a:schemeClr val="tx2"/>
                          </a:solidFill>
                        </a:rPr>
                        <a:t>The standards that need to be delivered</a:t>
                      </a:r>
                    </a:p>
                    <a:p>
                      <a:pPr marL="171450" indent="-171450">
                        <a:buFont typeface="Arial" panose="020B0604020202020204" pitchFamily="34" charset="0"/>
                        <a:buChar char="•"/>
                      </a:pPr>
                      <a:r>
                        <a:rPr lang="en-GB" sz="1400" i="0" dirty="0">
                          <a:solidFill>
                            <a:schemeClr val="tx2"/>
                          </a:solidFill>
                        </a:rPr>
                        <a:t>The policies that support this</a:t>
                      </a:r>
                    </a:p>
                    <a:p>
                      <a:pPr marL="171450" indent="-171450">
                        <a:buFont typeface="Arial" panose="020B0604020202020204" pitchFamily="34" charset="0"/>
                        <a:buChar char="•"/>
                      </a:pPr>
                      <a:r>
                        <a:rPr lang="en-GB" sz="1400" i="0" dirty="0">
                          <a:solidFill>
                            <a:schemeClr val="tx2"/>
                          </a:solidFill>
                        </a:rPr>
                        <a:t>The measurement of how we are doing</a:t>
                      </a:r>
                    </a:p>
                    <a:p>
                      <a:pPr marL="171450" indent="-171450">
                        <a:buFont typeface="Arial" panose="020B0604020202020204" pitchFamily="34" charset="0"/>
                        <a:buChar char="•"/>
                      </a:pPr>
                      <a:r>
                        <a:rPr lang="en-GB" sz="1400" i="0" dirty="0">
                          <a:solidFill>
                            <a:schemeClr val="tx2"/>
                          </a:solidFill>
                        </a:rPr>
                        <a:t>How we need to improve </a:t>
                      </a:r>
                    </a:p>
                    <a:p>
                      <a:pPr marL="171450" indent="-171450">
                        <a:buFont typeface="Arial" panose="020B0604020202020204" pitchFamily="34" charset="0"/>
                        <a:buChar char="•"/>
                      </a:pPr>
                      <a:r>
                        <a:rPr lang="en-GB" sz="1400" i="0" dirty="0">
                          <a:solidFill>
                            <a:schemeClr val="tx2"/>
                          </a:solidFill>
                        </a:rPr>
                        <a:t>The provision of assurance</a:t>
                      </a:r>
                    </a:p>
                  </a:txBody>
                  <a:tcPr>
                    <a:solidFill>
                      <a:srgbClr val="CAE8AA"/>
                    </a:solidFill>
                  </a:tcPr>
                </a:tc>
                <a:tc>
                  <a:txBody>
                    <a:bodyPr/>
                    <a:lstStyle/>
                    <a:p>
                      <a:pPr marL="285750" indent="-285750">
                        <a:buFont typeface="Arial" panose="020B0604020202020204" pitchFamily="34" charset="0"/>
                        <a:buChar char="•"/>
                      </a:pPr>
                      <a:r>
                        <a:rPr lang="en-GB" sz="1400" i="0" dirty="0">
                          <a:solidFill>
                            <a:schemeClr val="tx2"/>
                          </a:solidFill>
                        </a:rPr>
                        <a:t>Overseeing the delivery of well-led improvements, based on CQC requirements, best-practice, staff and stakeholder feedback</a:t>
                      </a:r>
                    </a:p>
                    <a:p>
                      <a:pPr marL="285750" indent="-285750">
                        <a:buFont typeface="Arial" panose="020B0604020202020204" pitchFamily="34" charset="0"/>
                        <a:buChar char="•"/>
                      </a:pPr>
                      <a:endParaRPr lang="en-GB" sz="1200" i="0" dirty="0"/>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GB" sz="1400" i="0" dirty="0">
                          <a:solidFill>
                            <a:schemeClr val="tx2"/>
                          </a:solidFill>
                        </a:rPr>
                        <a:t>Focus supporting division with onward improvements, many initiated through the Improving General Surgery corporate project</a:t>
                      </a:r>
                    </a:p>
                    <a:p>
                      <a:pPr marL="285750" indent="-285750">
                        <a:buFont typeface="Arial" panose="020B0604020202020204" pitchFamily="34" charset="0"/>
                        <a:buChar char="•"/>
                      </a:pPr>
                      <a:r>
                        <a:rPr lang="en-GB" sz="1400" i="0" dirty="0">
                          <a:solidFill>
                            <a:schemeClr val="tx2"/>
                          </a:solidFill>
                        </a:rPr>
                        <a:t>Right-sizing theatre capacity across the Trust</a:t>
                      </a:r>
                    </a:p>
                    <a:p>
                      <a:pPr marL="285750" indent="-285750">
                        <a:buFont typeface="Arial" panose="020B0604020202020204" pitchFamily="34" charset="0"/>
                        <a:buChar char="•"/>
                      </a:pPr>
                      <a:r>
                        <a:rPr lang="en-GB" sz="1400" i="0" dirty="0">
                          <a:solidFill>
                            <a:schemeClr val="tx2"/>
                          </a:solidFill>
                        </a:rPr>
                        <a:t>Ensure the provision of surgery is maximised across the Trust</a:t>
                      </a:r>
                    </a:p>
                  </a:txBody>
                  <a:tcPr>
                    <a:solidFill>
                      <a:schemeClr val="accent5">
                        <a:lumMod val="20000"/>
                        <a:lumOff val="80000"/>
                      </a:schemeClr>
                    </a:solidFill>
                  </a:tcPr>
                </a:tc>
                <a:tc>
                  <a:txBody>
                    <a:bodyPr/>
                    <a:lstStyle/>
                    <a:p>
                      <a:pPr marL="171450" indent="-171450">
                        <a:buFont typeface="Arial" panose="020B0604020202020204" pitchFamily="34" charset="0"/>
                        <a:buChar char="•"/>
                      </a:pPr>
                      <a:r>
                        <a:rPr lang="en-GB" sz="1400" i="0" dirty="0">
                          <a:solidFill>
                            <a:schemeClr val="tx2"/>
                          </a:solidFill>
                        </a:rPr>
                        <a:t>Improve safety culture, ensuring relevant training is embedded</a:t>
                      </a:r>
                    </a:p>
                    <a:p>
                      <a:pPr marL="171450" indent="-171450">
                        <a:buFont typeface="Arial" panose="020B0604020202020204" pitchFamily="34" charset="0"/>
                        <a:buChar char="•"/>
                      </a:pPr>
                      <a:r>
                        <a:rPr lang="en-GB" sz="1400" i="0" dirty="0">
                          <a:solidFill>
                            <a:schemeClr val="tx2"/>
                          </a:solidFill>
                        </a:rPr>
                        <a:t>Delivery of a framework tool to help effectively measure safety culture</a:t>
                      </a:r>
                    </a:p>
                    <a:p>
                      <a:pPr marL="171450" indent="-171450">
                        <a:buFont typeface="Arial" panose="020B0604020202020204" pitchFamily="34" charset="0"/>
                        <a:buChar char="•"/>
                      </a:pPr>
                      <a:r>
                        <a:rPr lang="en-GB" sz="1400" i="0" dirty="0">
                          <a:solidFill>
                            <a:schemeClr val="tx2"/>
                          </a:solidFill>
                        </a:rPr>
                        <a:t>Enhance the effectiveness of reporting and feedback, and embed an open, learning culture</a:t>
                      </a:r>
                    </a:p>
                  </a:txBody>
                  <a:tcPr>
                    <a:solidFill>
                      <a:schemeClr val="accent4">
                        <a:lumMod val="20000"/>
                        <a:lumOff val="80000"/>
                      </a:schemeClr>
                    </a:solidFill>
                  </a:tcPr>
                </a:tc>
                <a:extLst>
                  <a:ext uri="{0D108BD9-81ED-4DB2-BD59-A6C34878D82A}">
                    <a16:rowId xmlns:a16="http://schemas.microsoft.com/office/drawing/2014/main" val="1513499714"/>
                  </a:ext>
                </a:extLst>
              </a:tr>
            </a:tbl>
          </a:graphicData>
        </a:graphic>
      </p:graphicFrame>
      <p:sp>
        <p:nvSpPr>
          <p:cNvPr id="41" name="TextBox 40">
            <a:extLst>
              <a:ext uri="{FF2B5EF4-FFF2-40B4-BE49-F238E27FC236}">
                <a16:creationId xmlns:a16="http://schemas.microsoft.com/office/drawing/2014/main" id="{08FA1ECE-ECAE-8689-AFF2-99D18BD36F5D}"/>
              </a:ext>
            </a:extLst>
          </p:cNvPr>
          <p:cNvSpPr txBox="1"/>
          <p:nvPr/>
        </p:nvSpPr>
        <p:spPr>
          <a:xfrm>
            <a:off x="-15240" y="3962422"/>
            <a:ext cx="3847528" cy="338554"/>
          </a:xfrm>
          <a:prstGeom prst="rect">
            <a:avLst/>
          </a:prstGeom>
          <a:noFill/>
        </p:spPr>
        <p:txBody>
          <a:bodyPr wrap="none" rtlCol="0">
            <a:spAutoFit/>
          </a:bodyPr>
          <a:lstStyle/>
          <a:p>
            <a:r>
              <a:rPr lang="en-GB" sz="1600" b="1" dirty="0">
                <a:solidFill>
                  <a:schemeClr val="tx2"/>
                </a:solidFill>
              </a:rPr>
              <a:t>Key deliverables in each workstream:</a:t>
            </a:r>
          </a:p>
        </p:txBody>
      </p:sp>
    </p:spTree>
    <p:extLst>
      <p:ext uri="{BB962C8B-B14F-4D97-AF65-F5344CB8AC3E}">
        <p14:creationId xmlns:p14="http://schemas.microsoft.com/office/powerpoint/2010/main" val="341609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609600" y="278728"/>
            <a:ext cx="7790656" cy="906215"/>
          </a:xfrm>
        </p:spPr>
        <p:txBody>
          <a:bodyPr/>
          <a:lstStyle/>
          <a:p>
            <a:r>
              <a:rPr lang="en-GB" sz="4000" dirty="0">
                <a:latin typeface="Arial"/>
                <a:cs typeface="Arial"/>
              </a:rPr>
              <a:t>Looking ahead</a:t>
            </a:r>
            <a:endParaRPr lang="en-GB" sz="40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pPr/>
              <a:t>7</a:t>
            </a:fld>
            <a:endParaRPr lang="en-GB"/>
          </a:p>
        </p:txBody>
      </p:sp>
      <p:sp>
        <p:nvSpPr>
          <p:cNvPr id="2" name="Content Placeholder 2">
            <a:extLst>
              <a:ext uri="{FF2B5EF4-FFF2-40B4-BE49-F238E27FC236}">
                <a16:creationId xmlns:a16="http://schemas.microsoft.com/office/drawing/2014/main" id="{F84F8D78-C468-BBD6-E4C6-0E1ADDDF428F}"/>
              </a:ext>
            </a:extLst>
          </p:cNvPr>
          <p:cNvSpPr>
            <a:spLocks noGrp="1"/>
          </p:cNvSpPr>
          <p:nvPr>
            <p:ph idx="1"/>
          </p:nvPr>
        </p:nvSpPr>
        <p:spPr>
          <a:xfrm>
            <a:off x="609601" y="1556793"/>
            <a:ext cx="10325878" cy="4569373"/>
          </a:xfrm>
        </p:spPr>
        <p:txBody>
          <a:bodyPr>
            <a:normAutofit fontScale="92500" lnSpcReduction="20000"/>
          </a:bodyPr>
          <a:lstStyle/>
          <a:p>
            <a:r>
              <a:rPr lang="en-GB" sz="2400" dirty="0"/>
              <a:t>New Community Discharge Centre in Shoreham – official opening 26 January</a:t>
            </a:r>
          </a:p>
          <a:p>
            <a:endParaRPr lang="en-GB" sz="2400" dirty="0"/>
          </a:p>
          <a:p>
            <a:r>
              <a:rPr lang="en-GB" sz="2400" dirty="0"/>
              <a:t>NHS Staff Survey results – published February / March</a:t>
            </a:r>
          </a:p>
          <a:p>
            <a:pPr marL="0" indent="0">
              <a:buNone/>
            </a:pPr>
            <a:endParaRPr lang="en-GB" sz="2400" dirty="0"/>
          </a:p>
          <a:p>
            <a:r>
              <a:rPr lang="en-GB" sz="2400" dirty="0"/>
              <a:t>Our Patient First STAR Awards – launches February, can you help promote?</a:t>
            </a:r>
          </a:p>
          <a:p>
            <a:endParaRPr lang="en-GB" sz="2400" dirty="0"/>
          </a:p>
          <a:p>
            <a:r>
              <a:rPr lang="en-GB" sz="2400" dirty="0"/>
              <a:t>Culture, values and behaviour – new staff engagement programme</a:t>
            </a:r>
          </a:p>
          <a:p>
            <a:pPr marL="0" indent="0">
              <a:buNone/>
            </a:pPr>
            <a:endParaRPr lang="en-GB" sz="2400" dirty="0"/>
          </a:p>
          <a:p>
            <a:r>
              <a:rPr lang="en-GB" sz="2400" dirty="0"/>
              <a:t>New Sussex Cancer Centre at RSCH – revised planning application March</a:t>
            </a:r>
          </a:p>
          <a:p>
            <a:endParaRPr lang="en-GB" sz="2400" dirty="0"/>
          </a:p>
          <a:p>
            <a:r>
              <a:rPr lang="en-GB" sz="2400" dirty="0"/>
              <a:t>RSCH A&amp;E – new Surgical Assessment Unit and Same Day Emergency Care unit opening as part of our £48m Acute Floor Reconfiguration programme</a:t>
            </a:r>
          </a:p>
          <a:p>
            <a:endParaRPr lang="en-GB" sz="2400" dirty="0"/>
          </a:p>
          <a:p>
            <a:endParaRPr lang="en-GB" sz="2400" dirty="0"/>
          </a:p>
        </p:txBody>
      </p:sp>
    </p:spTree>
    <p:extLst>
      <p:ext uri="{BB962C8B-B14F-4D97-AF65-F5344CB8AC3E}">
        <p14:creationId xmlns:p14="http://schemas.microsoft.com/office/powerpoint/2010/main" val="273666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678FA2-7B17-468D-8690-B0A61DE7E05D}"/>
              </a:ext>
            </a:extLst>
          </p:cNvPr>
          <p:cNvSpPr>
            <a:spLocks noGrp="1"/>
          </p:cNvSpPr>
          <p:nvPr>
            <p:ph type="title"/>
          </p:nvPr>
        </p:nvSpPr>
        <p:spPr>
          <a:xfrm>
            <a:off x="609600" y="278728"/>
            <a:ext cx="7790656" cy="906215"/>
          </a:xfrm>
        </p:spPr>
        <p:txBody>
          <a:bodyPr/>
          <a:lstStyle/>
          <a:p>
            <a:r>
              <a:rPr lang="en-GB" sz="4000" dirty="0">
                <a:latin typeface="Arial"/>
                <a:cs typeface="Arial"/>
              </a:rPr>
              <a:t>Thank you </a:t>
            </a:r>
            <a:endParaRPr lang="en-GB" sz="4000" dirty="0"/>
          </a:p>
        </p:txBody>
      </p:sp>
      <p:sp>
        <p:nvSpPr>
          <p:cNvPr id="8" name="Slide Number Placeholder 7">
            <a:extLst>
              <a:ext uri="{FF2B5EF4-FFF2-40B4-BE49-F238E27FC236}">
                <a16:creationId xmlns:a16="http://schemas.microsoft.com/office/drawing/2014/main" id="{C57384E1-5302-9A49-9DBB-E0C4B0CED63F}"/>
              </a:ext>
            </a:extLst>
          </p:cNvPr>
          <p:cNvSpPr>
            <a:spLocks noGrp="1"/>
          </p:cNvSpPr>
          <p:nvPr>
            <p:ph type="sldNum" sz="quarter" idx="12"/>
          </p:nvPr>
        </p:nvSpPr>
        <p:spPr>
          <a:xfrm>
            <a:off x="11582401" y="6492878"/>
            <a:ext cx="487627" cy="365125"/>
          </a:xfrm>
        </p:spPr>
        <p:txBody>
          <a:bodyPr/>
          <a:lstStyle/>
          <a:p>
            <a:fld id="{3CBAF558-993E-F24D-8CA0-AE83BF0134CC}" type="slidenum">
              <a:rPr lang="en-GB" smtClean="0"/>
              <a:pPr/>
              <a:t>8</a:t>
            </a:fld>
            <a:endParaRPr lang="en-GB"/>
          </a:p>
        </p:txBody>
      </p:sp>
      <p:sp>
        <p:nvSpPr>
          <p:cNvPr id="3" name="Content Placeholder 2">
            <a:extLst>
              <a:ext uri="{FF2B5EF4-FFF2-40B4-BE49-F238E27FC236}">
                <a16:creationId xmlns:a16="http://schemas.microsoft.com/office/drawing/2014/main" id="{E9ECE458-5C2B-3516-7F34-24912C52E35E}"/>
              </a:ext>
            </a:extLst>
          </p:cNvPr>
          <p:cNvSpPr>
            <a:spLocks noGrp="1"/>
          </p:cNvSpPr>
          <p:nvPr>
            <p:ph idx="1"/>
          </p:nvPr>
        </p:nvSpPr>
        <p:spPr>
          <a:xfrm>
            <a:off x="609599" y="1556793"/>
            <a:ext cx="11242877" cy="4569373"/>
          </a:xfrm>
        </p:spPr>
        <p:txBody>
          <a:bodyPr>
            <a:normAutofit fontScale="92500"/>
          </a:bodyPr>
          <a:lstStyle/>
          <a:p>
            <a:pPr marL="0" indent="0" algn="l" fontAlgn="base">
              <a:buNone/>
            </a:pPr>
            <a:r>
              <a:rPr lang="en-GB" sz="2400" b="0" i="0" dirty="0">
                <a:solidFill>
                  <a:srgbClr val="000000"/>
                </a:solidFill>
                <a:effectLst/>
              </a:rPr>
              <a:t>Thank you to Healthwatch </a:t>
            </a:r>
            <a:r>
              <a:rPr lang="en-GB" sz="2400" b="0" i="0">
                <a:solidFill>
                  <a:srgbClr val="000000"/>
                </a:solidFill>
                <a:effectLst/>
              </a:rPr>
              <a:t>for collaborating </a:t>
            </a:r>
            <a:r>
              <a:rPr lang="en-GB" sz="2400" b="0" i="0" dirty="0">
                <a:solidFill>
                  <a:srgbClr val="000000"/>
                </a:solidFill>
                <a:effectLst/>
              </a:rPr>
              <a:t>with us, as well as being our critical friend, helping us </a:t>
            </a:r>
            <a:r>
              <a:rPr lang="en-GB" sz="2400" dirty="0">
                <a:solidFill>
                  <a:srgbClr val="000000"/>
                </a:solidFill>
              </a:rPr>
              <a:t>i</a:t>
            </a:r>
            <a:r>
              <a:rPr lang="en-GB" sz="2400" b="0" i="0" dirty="0">
                <a:solidFill>
                  <a:srgbClr val="000000"/>
                </a:solidFill>
                <a:effectLst/>
              </a:rPr>
              <a:t>mprove patient experience</a:t>
            </a:r>
            <a:endParaRPr lang="en-GB" sz="2400" dirty="0">
              <a:solidFill>
                <a:srgbClr val="000000"/>
              </a:solidFill>
            </a:endParaRPr>
          </a:p>
          <a:p>
            <a:pPr marL="0" indent="0" algn="l" fontAlgn="base">
              <a:buNone/>
            </a:pPr>
            <a:endParaRPr lang="en-GB" sz="1800" b="0" i="0" dirty="0">
              <a:solidFill>
                <a:srgbClr val="000000"/>
              </a:solidFill>
              <a:effectLst/>
              <a:latin typeface="Aptos" panose="020B0004020202020204" pitchFamily="34" charset="0"/>
            </a:endParaRPr>
          </a:p>
          <a:p>
            <a:pPr algn="l" fontAlgn="base"/>
            <a:r>
              <a:rPr lang="en-GB" sz="2400" dirty="0">
                <a:solidFill>
                  <a:srgbClr val="000000"/>
                </a:solidFill>
              </a:rPr>
              <a:t>Healthwatch “E</a:t>
            </a:r>
            <a:r>
              <a:rPr lang="en-GB" sz="2400" b="0" i="0" dirty="0">
                <a:solidFill>
                  <a:srgbClr val="000000"/>
                </a:solidFill>
                <a:effectLst/>
              </a:rPr>
              <a:t>nter &amp; Views” – feedback helping to inform our improvement plans and recently including new Louisa Martindale Building – thank you</a:t>
            </a:r>
          </a:p>
          <a:p>
            <a:pPr marL="0" indent="0" algn="l" fontAlgn="base">
              <a:buNone/>
            </a:pPr>
            <a:endParaRPr lang="en-GB" sz="2400" b="0" i="0" dirty="0">
              <a:solidFill>
                <a:srgbClr val="000000"/>
              </a:solidFill>
              <a:effectLst/>
            </a:endParaRPr>
          </a:p>
          <a:p>
            <a:pPr algn="l" fontAlgn="base"/>
            <a:r>
              <a:rPr lang="en-GB" sz="2400" b="0" i="0" dirty="0">
                <a:solidFill>
                  <a:srgbClr val="000000"/>
                </a:solidFill>
                <a:effectLst/>
              </a:rPr>
              <a:t>Our new Welcome </a:t>
            </a:r>
            <a:r>
              <a:rPr lang="en-GB" sz="2400" dirty="0">
                <a:solidFill>
                  <a:srgbClr val="000000"/>
                </a:solidFill>
              </a:rPr>
              <a:t>S</a:t>
            </a:r>
            <a:r>
              <a:rPr lang="en-GB" sz="2400" b="0" i="0" dirty="0">
                <a:solidFill>
                  <a:srgbClr val="000000"/>
                </a:solidFill>
                <a:effectLst/>
              </a:rPr>
              <a:t>tandards and </a:t>
            </a:r>
            <a:r>
              <a:rPr lang="en-GB" sz="2400" dirty="0">
                <a:solidFill>
                  <a:srgbClr val="000000"/>
                </a:solidFill>
              </a:rPr>
              <a:t>Training P</a:t>
            </a:r>
            <a:r>
              <a:rPr lang="en-GB" sz="2400" b="0" i="0" dirty="0">
                <a:solidFill>
                  <a:srgbClr val="000000"/>
                </a:solidFill>
                <a:effectLst/>
              </a:rPr>
              <a:t>rogramme has been informed by your Healthwatch Communications Charter – thank you</a:t>
            </a:r>
            <a:br>
              <a:rPr lang="en-GB" sz="2400" b="0" i="0" dirty="0">
                <a:solidFill>
                  <a:srgbClr val="000000"/>
                </a:solidFill>
                <a:effectLst/>
              </a:rPr>
            </a:br>
            <a:endParaRPr lang="en-GB" sz="2400" b="0" i="0" dirty="0">
              <a:solidFill>
                <a:srgbClr val="000000"/>
              </a:solidFill>
              <a:effectLst/>
            </a:endParaRPr>
          </a:p>
          <a:p>
            <a:pPr algn="l" fontAlgn="base"/>
            <a:r>
              <a:rPr lang="en-GB" sz="2400" b="0" i="0" dirty="0">
                <a:solidFill>
                  <a:srgbClr val="000000"/>
                </a:solidFill>
                <a:effectLst/>
              </a:rPr>
              <a:t>Collaboration on key initiatives </a:t>
            </a:r>
            <a:r>
              <a:rPr lang="en-GB" sz="2400" dirty="0">
                <a:solidFill>
                  <a:srgbClr val="000000"/>
                </a:solidFill>
              </a:rPr>
              <a:t>and corporate projects, including excellent </a:t>
            </a:r>
            <a:r>
              <a:rPr lang="en-GB" sz="2400" b="0" i="0" dirty="0">
                <a:solidFill>
                  <a:srgbClr val="000000"/>
                </a:solidFill>
                <a:effectLst/>
              </a:rPr>
              <a:t>Healthwatch contribution to our Length of Stay programme and RSCH Acute Floor Reconfiguration</a:t>
            </a:r>
          </a:p>
        </p:txBody>
      </p:sp>
    </p:spTree>
    <p:extLst>
      <p:ext uri="{BB962C8B-B14F-4D97-AF65-F5344CB8AC3E}">
        <p14:creationId xmlns:p14="http://schemas.microsoft.com/office/powerpoint/2010/main" val="331186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D0BD033-A2D4-495C-A651-DBD5537CCB92}"/>
              </a:ext>
            </a:extLst>
          </p:cNvPr>
          <p:cNvSpPr>
            <a:spLocks noGrp="1"/>
          </p:cNvSpPr>
          <p:nvPr>
            <p:ph type="body" idx="1"/>
          </p:nvPr>
        </p:nvSpPr>
        <p:spPr>
          <a:xfrm>
            <a:off x="944424" y="1343609"/>
            <a:ext cx="5960229" cy="2238536"/>
          </a:xfrm>
        </p:spPr>
        <p:txBody>
          <a:bodyPr anchor="ctr" anchorCtr="0">
            <a:normAutofit/>
          </a:bodyPr>
          <a:lstStyle/>
          <a:p>
            <a:pPr>
              <a:spcAft>
                <a:spcPts val="1800"/>
              </a:spcAft>
            </a:pPr>
            <a:r>
              <a:rPr lang="en-GB" sz="3200" b="1" dirty="0">
                <a:latin typeface="Arial"/>
                <a:cs typeface="Arial"/>
              </a:rPr>
              <a:t>Any questions?</a:t>
            </a:r>
          </a:p>
        </p:txBody>
      </p:sp>
      <p:sp>
        <p:nvSpPr>
          <p:cNvPr id="5" name="Slide Number Placeholder 4">
            <a:extLst>
              <a:ext uri="{FF2B5EF4-FFF2-40B4-BE49-F238E27FC236}">
                <a16:creationId xmlns:a16="http://schemas.microsoft.com/office/drawing/2014/main" id="{AD061F81-1EE1-42EC-9AB5-0A7312F2C113}"/>
              </a:ext>
            </a:extLst>
          </p:cNvPr>
          <p:cNvSpPr>
            <a:spLocks noGrp="1"/>
          </p:cNvSpPr>
          <p:nvPr>
            <p:ph type="sldNum" sz="quarter" idx="4294967295"/>
          </p:nvPr>
        </p:nvSpPr>
        <p:spPr>
          <a:xfrm>
            <a:off x="11826875" y="6492875"/>
            <a:ext cx="3651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AF558-993E-F24D-8CA0-AE83BF0134CC}" type="slidenum">
              <a:rPr kumimoji="0" lang="en-GB" sz="1000" b="0" i="0" u="none" strike="noStrike" kern="1200" cap="none" spc="0" normalizeH="0" baseline="0" noProof="0" smtClean="0">
                <a:ln>
                  <a:noFill/>
                </a:ln>
                <a:solidFill>
                  <a:srgbClr val="00308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00308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95483958"/>
      </p:ext>
    </p:extLst>
  </p:cSld>
  <p:clrMapOvr>
    <a:masterClrMapping/>
  </p:clrMapOvr>
</p:sld>
</file>

<file path=ppt/theme/theme1.xml><?xml version="1.0" encoding="utf-8"?>
<a:theme xmlns:a="http://schemas.openxmlformats.org/drawingml/2006/main" name="UHSussex - Widescreen PowerPoint Template + tips">
  <a:themeElements>
    <a:clrScheme name="NHS UHS">
      <a:dk1>
        <a:srgbClr val="003087"/>
      </a:dk1>
      <a:lt1>
        <a:srgbClr val="FFFFFF"/>
      </a:lt1>
      <a:dk2>
        <a:srgbClr val="000000"/>
      </a:dk2>
      <a:lt2>
        <a:srgbClr val="CCF1FB"/>
      </a:lt2>
      <a:accent1>
        <a:srgbClr val="005EB8"/>
      </a:accent1>
      <a:accent2>
        <a:srgbClr val="003087"/>
      </a:accent2>
      <a:accent3>
        <a:srgbClr val="0072CE"/>
      </a:accent3>
      <a:accent4>
        <a:srgbClr val="41B6E6"/>
      </a:accent4>
      <a:accent5>
        <a:srgbClr val="FB8500"/>
      </a:accent5>
      <a:accent6>
        <a:srgbClr val="D81080"/>
      </a:accent6>
      <a:hlink>
        <a:srgbClr val="0072CE"/>
      </a:hlink>
      <a:folHlink>
        <a:srgbClr val="D81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545F784E-3ED2-4C43-9561-843F01A9806B}" vid="{9C0941FE-29D0-4990-B710-5552DCF63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790529-301f-4197-a478-849ecadf0ae5">
      <Terms xmlns="http://schemas.microsoft.com/office/infopath/2007/PartnerControls"/>
    </lcf76f155ced4ddcb4097134ff3c332f>
    <TaxCatchAll xmlns="1ccbb020-0ddc-4cc2-8194-040a57f86e05" xsi:nil="true"/>
    <SharedWithUsers xmlns="1ccbb020-0ddc-4cc2-8194-040a57f86e05">
      <UserInfo>
        <DisplayName>STOCK, Dun (UNIVERSITY HOSPITALS SUSSEX NHS FOUNDATION TRUST)</DisplayName>
        <AccountId>48</AccountId>
        <AccountType/>
      </UserInfo>
      <UserInfo>
        <DisplayName>KEEBLE, Jonathan (UNIVERSITY HOSPITALS SUSSEX NHS FOUNDATION TRUST)</DisplayName>
        <AccountId>50</AccountId>
        <AccountType/>
      </UserInfo>
      <UserInfo>
        <DisplayName>FINDLAY, George (UNIVERSITY HOSPITALS SUSSEX NHS FOUNDATION TRUST)</DisplayName>
        <AccountId>57</AccountId>
        <AccountType/>
      </UserInfo>
      <UserInfo>
        <DisplayName>MARKS, Sarah (UNIVERSITY HOSPITALS SUSSEX NHS FOUNDATION TRUST)</DisplayName>
        <AccountId>66</AccountId>
        <AccountType/>
      </UserInfo>
      <UserInfo>
        <DisplayName>OCKWELL, Beth (UNIVERSITY HOSPITALS SUSSEX NHS FOUNDATION TRUST)</DisplayName>
        <AccountId>2674</AccountId>
        <AccountType/>
      </UserInfo>
      <UserInfo>
        <DisplayName>FRANCIS, Melissa (SUSSEX PARTNERSHIP NHS FOUNDATION TRUST)</DisplayName>
        <AccountId>68</AccountId>
        <AccountType/>
      </UserInfo>
      <UserInfo>
        <DisplayName>ELPHICK, Amanda (UNIVERSITY HOSPITALS SUSSEX NHS FOUNDATION TRUST)</DisplayName>
        <AccountId>1107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53F0174DA5D741B65DF4D4E4DD8C85" ma:contentTypeVersion="17" ma:contentTypeDescription="Create a new document." ma:contentTypeScope="" ma:versionID="409d0d705166a591a3e2207e6e3e058b">
  <xsd:schema xmlns:xsd="http://www.w3.org/2001/XMLSchema" xmlns:xs="http://www.w3.org/2001/XMLSchema" xmlns:p="http://schemas.microsoft.com/office/2006/metadata/properties" xmlns:ns2="44790529-301f-4197-a478-849ecadf0ae5" xmlns:ns3="1ccbb020-0ddc-4cc2-8194-040a57f86e05" targetNamespace="http://schemas.microsoft.com/office/2006/metadata/properties" ma:root="true" ma:fieldsID="796a1ba9ebe5acf2f1e1a56d78909115" ns2:_="" ns3:_="">
    <xsd:import namespace="44790529-301f-4197-a478-849ecadf0ae5"/>
    <xsd:import namespace="1ccbb020-0ddc-4cc2-8194-040a57f86e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90529-301f-4197-a478-849ecadf0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9b9123-3e1c-4164-b5f5-463fd60e07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cbb020-0ddc-4cc2-8194-040a57f86e0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715a2e-ecd6-4d07-b116-9c7022c70b87}" ma:internalName="TaxCatchAll" ma:showField="CatchAllData" ma:web="1ccbb020-0ddc-4cc2-8194-040a57f86e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AE7FA5-65AB-493B-869E-9B685B522BD3}">
  <ds:schemaRefs>
    <ds:schemaRef ds:uri="http://schemas.microsoft.com/office/2006/documentManagement/types"/>
    <ds:schemaRef ds:uri="http://purl.org/dc/elements/1.1/"/>
    <ds:schemaRef ds:uri="f8d02a1a-af32-43ef-95d9-aa329250a540"/>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e790b72c-d60b-4691-b590-76c57ecf6930"/>
    <ds:schemaRef ds:uri="http://schemas.microsoft.com/sharepoint/v3"/>
    <ds:schemaRef ds:uri="http://www.w3.org/XML/1998/namespace"/>
  </ds:schemaRefs>
</ds:datastoreItem>
</file>

<file path=customXml/itemProps2.xml><?xml version="1.0" encoding="utf-8"?>
<ds:datastoreItem xmlns:ds="http://schemas.openxmlformats.org/officeDocument/2006/customXml" ds:itemID="{80A3A3CF-ACF1-4470-8D98-7017D3BFC09B}">
  <ds:schemaRefs>
    <ds:schemaRef ds:uri="http://schemas.microsoft.com/sharepoint/v3/contenttype/forms"/>
  </ds:schemaRefs>
</ds:datastoreItem>
</file>

<file path=customXml/itemProps3.xml><?xml version="1.0" encoding="utf-8"?>
<ds:datastoreItem xmlns:ds="http://schemas.openxmlformats.org/officeDocument/2006/customXml" ds:itemID="{E1B8AD35-A17E-402F-898B-817892201800}"/>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Widescreen PowerPoint template and design examples</Template>
  <TotalTime>2166</TotalTime>
  <Words>1237</Words>
  <Application>Microsoft Office PowerPoint</Application>
  <PresentationFormat>Widescreen</PresentationFormat>
  <Paragraphs>164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UHSussex - Widescreen PowerPoint Template + tips</vt:lpstr>
      <vt:lpstr>Healthwatch (Sussex)</vt:lpstr>
      <vt:lpstr>Contents</vt:lpstr>
      <vt:lpstr>Performance</vt:lpstr>
      <vt:lpstr>Challenges</vt:lpstr>
      <vt:lpstr>Care Quality Commission</vt:lpstr>
      <vt:lpstr>PowerPoint Presentation</vt:lpstr>
      <vt:lpstr>Looking ahead</vt:lpstr>
      <vt:lpstr>Thank you </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and design examples</dc:title>
  <dc:creator>KNIGHT, Julia (UNIVERSITY HOSPITALS SUSSEX NHS FOUNDATION TRUST)</dc:creator>
  <cp:lastModifiedBy>CRONIN, Theo (UNIVERSITY HOSPITALS SUSSEX NHS FOUNDATION TRUST)</cp:lastModifiedBy>
  <cp:revision>12</cp:revision>
  <dcterms:created xsi:type="dcterms:W3CDTF">2022-07-05T14:03:45Z</dcterms:created>
  <dcterms:modified xsi:type="dcterms:W3CDTF">2024-01-15T15:46:14Z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0x0101005BB103356EAA5F4D87F0918D60B74D11</vt:lpwstr>
  </property>
  <property fmtid="{D5CDD505-2E9C-101B-9397-08002B2CF9AE}" pid="3" name="MediaServiceImageTags">
    <vt:lpwstr/>
  </property>
</Properties>
</file>