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517" r:id="rId5"/>
    <p:sldId id="261" r:id="rId6"/>
    <p:sldId id="304" r:id="rId7"/>
    <p:sldId id="520" r:id="rId8"/>
    <p:sldId id="446" r:id="rId9"/>
    <p:sldId id="524" r:id="rId10"/>
    <p:sldId id="540" r:id="rId11"/>
    <p:sldId id="328" r:id="rId12"/>
    <p:sldId id="499" r:id="rId13"/>
    <p:sldId id="326" r:id="rId14"/>
    <p:sldId id="544" r:id="rId15"/>
    <p:sldId id="513" r:id="rId16"/>
    <p:sldId id="473" r:id="rId17"/>
    <p:sldId id="530" r:id="rId18"/>
    <p:sldId id="476" r:id="rId19"/>
    <p:sldId id="543" r:id="rId20"/>
    <p:sldId id="541" r:id="rId21"/>
    <p:sldId id="539" r:id="rId22"/>
    <p:sldId id="500" r:id="rId23"/>
    <p:sldId id="535" r:id="rId24"/>
    <p:sldId id="461" r:id="rId25"/>
    <p:sldId id="505" r:id="rId26"/>
    <p:sldId id="545" r:id="rId27"/>
    <p:sldId id="289" r:id="rId28"/>
  </p:sldIdLst>
  <p:sldSz cx="6858000" cy="9906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228"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A25A4E-D4E4-4136-7162-BC0BD63BD459}" name="Lester Coleman" initials="LC" userId="S::lester@healthwatchbrightonandhove.co.uk::9fed6268-b0b6-4115-9366-7f25adde0af2" providerId="AD"/>
  <p188:author id="{5169EAAC-6F07-BEDB-04C5-8BCF649D0F89}" name="Alan Boyd" initials="AB" userId="S::alan@healthwatchbrightonandhove.co.uk::2477ebb9-ab81-4be2-b777-486e4d339a3b" providerId="AD"/>
  <p188:author id="{146196EC-923E-0E26-9CAB-0FFF356A4E0D}" name="Will Anjos" initials="WA" userId="S::will@healthwatchbrightonandhove.co.uk::e904fb5a-02b3-4a00-a318-c824e511e8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 Anjos" initials="WA" lastIdx="51" clrIdx="0">
    <p:extLst>
      <p:ext uri="{19B8F6BF-5375-455C-9EA6-DF929625EA0E}">
        <p15:presenceInfo xmlns:p15="http://schemas.microsoft.com/office/powerpoint/2012/main" userId="S::will@healthwatchbrightonandhove.co.uk::e904fb5a-02b3-4a00-a318-c824e511e8b1" providerId="AD"/>
      </p:ext>
    </p:extLst>
  </p:cmAuthor>
  <p:cmAuthor id="2" name="Rebecca West" initials="RW" lastIdx="1" clrIdx="1">
    <p:extLst>
      <p:ext uri="{19B8F6BF-5375-455C-9EA6-DF929625EA0E}">
        <p15:presenceInfo xmlns:p15="http://schemas.microsoft.com/office/powerpoint/2012/main" userId="S::rebecca@healthwatchbrightonandhove.co.uk::183f9423-3b90-4600-b964-17593e8e21d3" providerId="AD"/>
      </p:ext>
    </p:extLst>
  </p:cmAuthor>
  <p:cmAuthor id="3" name="Alan Boyd" initials="AB" lastIdx="28" clrIdx="2">
    <p:extLst>
      <p:ext uri="{19B8F6BF-5375-455C-9EA6-DF929625EA0E}">
        <p15:presenceInfo xmlns:p15="http://schemas.microsoft.com/office/powerpoint/2012/main" userId="S::alan@healthwatchbrightonandhove.co.uk::2477ebb9-ab81-4be2-b777-486e4d339a3b" providerId="AD"/>
      </p:ext>
    </p:extLst>
  </p:cmAuthor>
  <p:cmAuthor id="4" name="Lester Coleman" initials="LC" lastIdx="34" clrIdx="3">
    <p:extLst>
      <p:ext uri="{19B8F6BF-5375-455C-9EA6-DF929625EA0E}">
        <p15:presenceInfo xmlns:p15="http://schemas.microsoft.com/office/powerpoint/2012/main" userId="S::lester@healthwatchbrightonandhove.co.uk::9fed6268-b0b6-4115-9366-7f25adde0af2" providerId="AD"/>
      </p:ext>
    </p:extLst>
  </p:cmAuthor>
  <p:cmAuthor id="5" name="Hadi Kebbeh" initials="HK" lastIdx="3" clrIdx="4">
    <p:extLst>
      <p:ext uri="{19B8F6BF-5375-455C-9EA6-DF929625EA0E}">
        <p15:presenceInfo xmlns:p15="http://schemas.microsoft.com/office/powerpoint/2012/main" userId="S::hadi@healthwatchbrightonandhove.co.uk::1abf59ab-7095-40fa-aff7-d9c89bec4a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8EA"/>
    <a:srgbClr val="18759D"/>
    <a:srgbClr val="96BAE4"/>
    <a:srgbClr val="F8FFE7"/>
    <a:srgbClr val="FFFFC1"/>
    <a:srgbClr val="2F271A"/>
    <a:srgbClr val="E5DBCD"/>
    <a:srgbClr val="9FC1E9"/>
    <a:srgbClr val="009CDA"/>
    <a:srgbClr val="D2C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84601-CC82-4EC8-8908-FEF7AF6FE1F2}" v="17" dt="2023-03-28T15:54:26.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6" autoAdjust="0"/>
  </p:normalViewPr>
  <p:slideViewPr>
    <p:cSldViewPr snapToGrid="0">
      <p:cViewPr varScale="1">
        <p:scale>
          <a:sx n="45" d="100"/>
          <a:sy n="45" d="100"/>
        </p:scale>
        <p:origin x="2424" y="60"/>
      </p:cViewPr>
      <p:guideLst>
        <p:guide orient="horz" pos="3097"/>
        <p:guide pos="222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8" cy="496491"/>
          </a:xfrm>
          <a:prstGeom prst="rect">
            <a:avLst/>
          </a:prstGeom>
        </p:spPr>
        <p:txBody>
          <a:bodyPr vert="horz" lIns="95569" tIns="47784" rIns="95569" bIns="47784" rtlCol="0"/>
          <a:lstStyle>
            <a:lvl1pPr algn="l">
              <a:defRPr sz="1300"/>
            </a:lvl1pPr>
          </a:lstStyle>
          <a:p>
            <a:endParaRPr lang="en-GB" dirty="0"/>
          </a:p>
        </p:txBody>
      </p:sp>
      <p:sp>
        <p:nvSpPr>
          <p:cNvPr id="3" name="Date Placeholder 2"/>
          <p:cNvSpPr>
            <a:spLocks noGrp="1"/>
          </p:cNvSpPr>
          <p:nvPr>
            <p:ph type="dt" sz="quarter" idx="1"/>
          </p:nvPr>
        </p:nvSpPr>
        <p:spPr>
          <a:xfrm>
            <a:off x="3851342" y="0"/>
            <a:ext cx="2946348" cy="496491"/>
          </a:xfrm>
          <a:prstGeom prst="rect">
            <a:avLst/>
          </a:prstGeom>
        </p:spPr>
        <p:txBody>
          <a:bodyPr vert="horz" lIns="95569" tIns="47784" rIns="95569" bIns="47784" rtlCol="0"/>
          <a:lstStyle>
            <a:lvl1pPr algn="r">
              <a:defRPr sz="1300"/>
            </a:lvl1pPr>
          </a:lstStyle>
          <a:p>
            <a:fld id="{DA8A33F5-A342-45B8-99A3-4A4A2AE80816}" type="datetimeFigureOut">
              <a:rPr lang="en-US" smtClean="0"/>
              <a:pPr/>
              <a:t>3/29/2023</a:t>
            </a:fld>
            <a:endParaRPr lang="en-GB" dirty="0"/>
          </a:p>
        </p:txBody>
      </p:sp>
      <p:sp>
        <p:nvSpPr>
          <p:cNvPr id="4" name="Footer Placeholder 3"/>
          <p:cNvSpPr>
            <a:spLocks noGrp="1"/>
          </p:cNvSpPr>
          <p:nvPr>
            <p:ph type="ftr" sz="quarter" idx="2"/>
          </p:nvPr>
        </p:nvSpPr>
        <p:spPr>
          <a:xfrm>
            <a:off x="1" y="9431600"/>
            <a:ext cx="2946348" cy="496491"/>
          </a:xfrm>
          <a:prstGeom prst="rect">
            <a:avLst/>
          </a:prstGeom>
        </p:spPr>
        <p:txBody>
          <a:bodyPr vert="horz" lIns="95569" tIns="47784" rIns="95569" bIns="47784"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1342" y="9431600"/>
            <a:ext cx="2946348" cy="496491"/>
          </a:xfrm>
          <a:prstGeom prst="rect">
            <a:avLst/>
          </a:prstGeom>
        </p:spPr>
        <p:txBody>
          <a:bodyPr vert="horz" lIns="95569" tIns="47784" rIns="95569" bIns="47784" rtlCol="0" anchor="b"/>
          <a:lstStyle>
            <a:lvl1pPr algn="r">
              <a:defRPr sz="1300"/>
            </a:lvl1pPr>
          </a:lstStyle>
          <a:p>
            <a:fld id="{374A94B3-E882-4EF5-81D7-F7DCC630DB60}" type="slidenum">
              <a:rPr lang="en-GB" smtClean="0"/>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8" cy="496491"/>
          </a:xfrm>
          <a:prstGeom prst="rect">
            <a:avLst/>
          </a:prstGeom>
        </p:spPr>
        <p:txBody>
          <a:bodyPr vert="horz" lIns="95569" tIns="47784" rIns="95569" bIns="47784" rtlCol="0"/>
          <a:lstStyle>
            <a:lvl1pPr algn="l">
              <a:defRPr sz="1300"/>
            </a:lvl1pPr>
          </a:lstStyle>
          <a:p>
            <a:endParaRPr lang="en-GB" dirty="0"/>
          </a:p>
        </p:txBody>
      </p:sp>
      <p:sp>
        <p:nvSpPr>
          <p:cNvPr id="3" name="Date Placeholder 2"/>
          <p:cNvSpPr>
            <a:spLocks noGrp="1"/>
          </p:cNvSpPr>
          <p:nvPr>
            <p:ph type="dt" idx="1"/>
          </p:nvPr>
        </p:nvSpPr>
        <p:spPr>
          <a:xfrm>
            <a:off x="3851342" y="0"/>
            <a:ext cx="2946348" cy="496491"/>
          </a:xfrm>
          <a:prstGeom prst="rect">
            <a:avLst/>
          </a:prstGeom>
        </p:spPr>
        <p:txBody>
          <a:bodyPr vert="horz" lIns="95569" tIns="47784" rIns="95569" bIns="47784" rtlCol="0"/>
          <a:lstStyle>
            <a:lvl1pPr algn="r">
              <a:defRPr sz="1300"/>
            </a:lvl1pPr>
          </a:lstStyle>
          <a:p>
            <a:fld id="{D33B908E-4156-481E-949B-A72F3F38BE7C}" type="datetimeFigureOut">
              <a:rPr lang="en-US" smtClean="0"/>
              <a:pPr/>
              <a:t>3/29/2023</a:t>
            </a:fld>
            <a:endParaRPr lang="en-GB" dirty="0"/>
          </a:p>
        </p:txBody>
      </p:sp>
      <p:sp>
        <p:nvSpPr>
          <p:cNvPr id="4" name="Slide Image Placeholder 3"/>
          <p:cNvSpPr>
            <a:spLocks noGrp="1" noRot="1" noChangeAspect="1"/>
          </p:cNvSpPr>
          <p:nvPr>
            <p:ph type="sldImg" idx="2"/>
          </p:nvPr>
        </p:nvSpPr>
        <p:spPr>
          <a:xfrm>
            <a:off x="2111375" y="744538"/>
            <a:ext cx="2576513" cy="3722687"/>
          </a:xfrm>
          <a:prstGeom prst="rect">
            <a:avLst/>
          </a:prstGeom>
          <a:noFill/>
          <a:ln w="12700">
            <a:solidFill>
              <a:prstClr val="black"/>
            </a:solidFill>
          </a:ln>
        </p:spPr>
        <p:txBody>
          <a:bodyPr vert="horz" lIns="95569" tIns="47784" rIns="95569" bIns="47784" rtlCol="0" anchor="ctr"/>
          <a:lstStyle/>
          <a:p>
            <a:endParaRPr lang="en-GB" dirty="0"/>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5569" tIns="47784" rIns="95569" bIns="47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8" cy="496491"/>
          </a:xfrm>
          <a:prstGeom prst="rect">
            <a:avLst/>
          </a:prstGeom>
        </p:spPr>
        <p:txBody>
          <a:bodyPr vert="horz" lIns="95569" tIns="47784" rIns="95569" bIns="47784"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1342" y="9431600"/>
            <a:ext cx="2946348" cy="496491"/>
          </a:xfrm>
          <a:prstGeom prst="rect">
            <a:avLst/>
          </a:prstGeom>
        </p:spPr>
        <p:txBody>
          <a:bodyPr vert="horz" lIns="95569" tIns="47784" rIns="95569" bIns="47784" rtlCol="0" anchor="b"/>
          <a:lstStyle>
            <a:lvl1pPr algn="r">
              <a:defRPr sz="1300"/>
            </a:lvl1pPr>
          </a:lstStyle>
          <a:p>
            <a:fld id="{5B0A750E-58F9-4D0C-9E1D-38E2BFFB217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16</a:t>
            </a:fld>
            <a:endParaRPr lang="en-GB" dirty="0"/>
          </a:p>
        </p:txBody>
      </p:sp>
    </p:spTree>
    <p:extLst>
      <p:ext uri="{BB962C8B-B14F-4D97-AF65-F5344CB8AC3E}">
        <p14:creationId xmlns:p14="http://schemas.microsoft.com/office/powerpoint/2010/main" val="387347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tx1"/>
                </a:solidFill>
              </a:defRPr>
            </a:lvl1pPr>
          </a:lstStyle>
          <a:p>
            <a:r>
              <a:rPr lang="en-GB" noProof="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149"/>
            <a:ext cx="2448000" cy="6713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0" y="0"/>
            <a:ext cx="6858000" cy="970075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96E9F98D-36D6-1644-B117-CD8EA04F7DEE}"/>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Healthwatch Brighton and Hove  |  Annual Report 2021-22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1836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lIns="0" numCol="1"/>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Footer Placeholder 59">
            <a:extLst>
              <a:ext uri="{FF2B5EF4-FFF2-40B4-BE49-F238E27FC236}">
                <a16:creationId xmlns:a16="http://schemas.microsoft.com/office/drawing/2014/main" id="{BA41F65D-2AF3-CB42-9D5C-831125A9A7D5}"/>
              </a:ext>
            </a:extLst>
          </p:cNvPr>
          <p:cNvSpPr>
            <a:spLocks noGrp="1"/>
          </p:cNvSpPr>
          <p:nvPr>
            <p:ph type="ftr" sz="quarter" idx="18"/>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2772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8" name="Footer Placeholder 59">
            <a:extLst>
              <a:ext uri="{FF2B5EF4-FFF2-40B4-BE49-F238E27FC236}">
                <a16:creationId xmlns:a16="http://schemas.microsoft.com/office/drawing/2014/main" id="{0A52F6A6-09A1-E246-8CDF-A10244BA9259}"/>
              </a:ext>
            </a:extLst>
          </p:cNvPr>
          <p:cNvSpPr>
            <a:spLocks noGrp="1"/>
          </p:cNvSpPr>
          <p:nvPr>
            <p:ph type="ftr" sz="quarter" idx="17"/>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1200"/>
            <a:ext cx="5976000" cy="631404"/>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lIns="0" numCol="1"/>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1620000" y="4765874"/>
            <a:ext cx="4752000" cy="1861106"/>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1620000" y="7060698"/>
            <a:ext cx="4752000" cy="1836000"/>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Healthwatch Brighton and Hove  |  Annual Report 2021-22</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a:solidFill>
            <a:schemeClr val="bg1"/>
          </a:solidFill>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Healthwatch Brighton and Hove  |  Annual Report 2021-22</a:t>
            </a:r>
          </a:p>
        </p:txBody>
      </p:sp>
    </p:spTree>
    <p:extLst>
      <p:ext uri="{BB962C8B-B14F-4D97-AF65-F5344CB8AC3E}">
        <p14:creationId xmlns:p14="http://schemas.microsoft.com/office/powerpoint/2010/main" val="36489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lIns="0" numCol="1"/>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469578" y="5217418"/>
            <a:ext cx="5832000" cy="3204000"/>
          </a:xfrm>
        </p:spPr>
        <p:txBody>
          <a:bodyPr lIns="0" numCol="1"/>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Picture Placeholder 18"/>
          <p:cNvSpPr>
            <a:spLocks noGrp="1"/>
          </p:cNvSpPr>
          <p:nvPr>
            <p:ph type="pic" sz="quarter" idx="22"/>
          </p:nvPr>
        </p:nvSpPr>
        <p:spPr>
          <a:xfrm>
            <a:off x="3534298" y="1515193"/>
            <a:ext cx="2772000" cy="2000250"/>
          </a:xfrm>
        </p:spPr>
        <p:txBody>
          <a:bodyPr/>
          <a:lstStyle/>
          <a:p>
            <a:r>
              <a:rPr lang="en-GB" dirty="0"/>
              <a:t>Click icon to add picture</a:t>
            </a:r>
          </a:p>
        </p:txBody>
      </p:sp>
      <p:sp>
        <p:nvSpPr>
          <p:cNvPr id="20" name="Picture Placeholder 18"/>
          <p:cNvSpPr>
            <a:spLocks noGrp="1"/>
          </p:cNvSpPr>
          <p:nvPr>
            <p:ph type="pic" sz="quarter" idx="23"/>
          </p:nvPr>
        </p:nvSpPr>
        <p:spPr>
          <a:xfrm>
            <a:off x="3536386" y="5226240"/>
            <a:ext cx="2772000" cy="2000250"/>
          </a:xfrm>
        </p:spPr>
        <p:txBody>
          <a:bodyPr/>
          <a:lstStyle/>
          <a:p>
            <a:r>
              <a:rPr lang="en-GB" dirty="0"/>
              <a:t>Click icon to add picture</a:t>
            </a:r>
          </a:p>
        </p:txBody>
      </p:sp>
      <p:sp>
        <p:nvSpPr>
          <p:cNvPr id="10" name="Footer Placeholder 59">
            <a:extLst>
              <a:ext uri="{FF2B5EF4-FFF2-40B4-BE49-F238E27FC236}">
                <a16:creationId xmlns:a16="http://schemas.microsoft.com/office/drawing/2014/main" id="{5B86B38E-FBBD-9E45-8E38-CBBBDD0BAAF1}"/>
              </a:ext>
            </a:extLst>
          </p:cNvPr>
          <p:cNvSpPr>
            <a:spLocks noGrp="1"/>
          </p:cNvSpPr>
          <p:nvPr>
            <p:ph type="ftr" sz="quarter" idx="13"/>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1"/>
            <a:ext cx="6861600" cy="970584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Footer Placeholder 59">
            <a:extLst>
              <a:ext uri="{FF2B5EF4-FFF2-40B4-BE49-F238E27FC236}">
                <a16:creationId xmlns:a16="http://schemas.microsoft.com/office/drawing/2014/main" id="{7D3AD06B-F3D9-E34F-8B0A-989DD70C23B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dirty="0"/>
              <a:t>Healthwatch Brighton and Hove  |  Annual Report 2021-22</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095348"/>
            <a:ext cx="5940000" cy="8286808"/>
          </a:xfrm>
        </p:spPr>
        <p:txBody>
          <a:bodyPr lIns="0" numCol="1"/>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Footer Placeholder 59">
            <a:extLst>
              <a:ext uri="{FF2B5EF4-FFF2-40B4-BE49-F238E27FC236}">
                <a16:creationId xmlns:a16="http://schemas.microsoft.com/office/drawing/2014/main" id="{078E8C9E-F4B5-624D-ADBF-B0711EE20AF4}"/>
              </a:ext>
            </a:extLst>
          </p:cNvPr>
          <p:cNvSpPr>
            <a:spLocks noGrp="1"/>
          </p:cNvSpPr>
          <p:nvPr>
            <p:ph type="ftr" sz="quarter" idx="14"/>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anchor="ctr" anchorCtr="0"/>
          <a:lstStyle>
            <a:lvl1pPr algn="ctr">
              <a:defRPr sz="1400">
                <a:solidFill>
                  <a:schemeClr val="tx1"/>
                </a:solidFill>
              </a:defRPr>
            </a:lvl1pPr>
          </a:lstStyle>
          <a:p>
            <a:r>
              <a:rPr lang="en-GB" dirty="0"/>
              <a:t>Click icon to add table</a:t>
            </a:r>
          </a:p>
        </p:txBody>
      </p:sp>
      <p:sp>
        <p:nvSpPr>
          <p:cNvPr id="8" name="Footer Placeholder 59">
            <a:extLst>
              <a:ext uri="{FF2B5EF4-FFF2-40B4-BE49-F238E27FC236}">
                <a16:creationId xmlns:a16="http://schemas.microsoft.com/office/drawing/2014/main" id="{68A5605C-A007-A342-8F18-022B17751201}"/>
              </a:ext>
            </a:extLst>
          </p:cNvPr>
          <p:cNvSpPr>
            <a:spLocks noGrp="1"/>
          </p:cNvSpPr>
          <p:nvPr>
            <p:ph type="ftr" sz="quarter" idx="13"/>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bg1"/>
                </a:solidFill>
              </a:defRPr>
            </a:lvl1pPr>
          </a:lstStyle>
          <a:p>
            <a:r>
              <a:rPr lang="en-GB" noProof="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580"/>
            <a:ext cx="2448000" cy="67051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2177029" y="7498372"/>
            <a:ext cx="4068000" cy="1598032"/>
          </a:xfrm>
        </p:spPr>
        <p:txBody>
          <a:bodyPr lIns="0"/>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Footer Placeholder 59">
            <a:extLst>
              <a:ext uri="{FF2B5EF4-FFF2-40B4-BE49-F238E27FC236}">
                <a16:creationId xmlns:a16="http://schemas.microsoft.com/office/drawing/2014/main" id="{189C64EF-986F-3B41-B881-4987B323B155}"/>
              </a:ext>
            </a:extLst>
          </p:cNvPr>
          <p:cNvSpPr>
            <a:spLocks noGrp="1"/>
          </p:cNvSpPr>
          <p:nvPr>
            <p:ph type="ftr" sz="quarter" idx="20"/>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13" name="Picture 12" descr="BACK COVER.jpg"/>
          <p:cNvPicPr>
            <a:picLocks noChangeAspect="1"/>
          </p:cNvPicPr>
          <p:nvPr userDrawn="1"/>
        </p:nvPicPr>
        <p:blipFill>
          <a:blip r:embed="rId2" cstate="print"/>
          <a:stretch>
            <a:fillRect/>
          </a:stretch>
        </p:blipFill>
        <p:spPr>
          <a:xfrm>
            <a:off x="0" y="0"/>
            <a:ext cx="6858000" cy="9900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ase Study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Healthwatch Brighton and Hove  |  Annual Report 2021-22</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2177029" y="7773944"/>
            <a:ext cx="4068000" cy="1512000"/>
          </a:xfrm>
        </p:spPr>
        <p:txBody>
          <a:bodyPr lIns="0"/>
          <a:lstStyle>
            <a:lvl1pPr>
              <a:lnSpc>
                <a:spcPts val="1700"/>
              </a:lnSpc>
              <a:spcAft>
                <a:spcPts val="400"/>
              </a:spcAft>
              <a:defRPr sz="1200" b="1">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marL="360000" indent="0">
              <a:lnSpc>
                <a:spcPts val="1300"/>
              </a:lnSpc>
              <a:spcAft>
                <a:spcPts val="600"/>
              </a:spcAft>
              <a:buClr>
                <a:schemeClr val="tx1"/>
              </a:buClr>
              <a:buSzPct val="120000"/>
              <a:buFont typeface="Arial" pitchFamily="34" charset="0"/>
              <a:buNone/>
              <a:defRPr sz="1200" b="1"/>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192606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41" y="5333998"/>
            <a:ext cx="6084000" cy="3890993"/>
          </a:xfrm>
        </p:spPr>
        <p:txBody>
          <a:bodyPr lIns="0" numCol="1"/>
          <a:lstStyle>
            <a:lvl1pPr>
              <a:lnSpc>
                <a:spcPts val="1500"/>
              </a:lnSpc>
              <a:spcAft>
                <a:spcPts val="400"/>
              </a:spcAft>
              <a:defRPr sz="1200" b="1">
                <a:solidFill>
                  <a:srgbClr val="9AC43A"/>
                </a:solidFill>
              </a:defRPr>
            </a:lvl1pPr>
            <a:lvl2pPr marL="0" indent="0">
              <a:lnSpc>
                <a:spcPts val="1300"/>
              </a:lnSpc>
              <a:spcAft>
                <a:spcPts val="900"/>
              </a:spcAft>
              <a:buClr>
                <a:schemeClr val="tx1"/>
              </a:buClr>
              <a:buSzPct val="120000"/>
              <a:buFont typeface="Arial" pitchFamily="34" charset="0"/>
              <a:buNone/>
              <a:tabLst>
                <a:tab pos="1433513" algn="r"/>
              </a:tabLst>
              <a:defRPr sz="1000"/>
            </a:lvl2pPr>
            <a:lvl3pPr marL="180000" indent="-108000">
              <a:lnSpc>
                <a:spcPts val="1300"/>
              </a:lnSpc>
              <a:spcAft>
                <a:spcPts val="900"/>
              </a:spcAft>
              <a:buClr>
                <a:schemeClr val="tx1"/>
              </a:buClr>
              <a:buSzPct val="120000"/>
              <a:buFont typeface="Arial" pitchFamily="34" charset="0"/>
              <a:buChar char="•"/>
              <a:defRPr sz="1000"/>
            </a:lvl3pPr>
            <a:lvl4pPr marL="1512000" indent="-108000">
              <a:lnSpc>
                <a:spcPts val="1300"/>
              </a:lnSpc>
              <a:spcAft>
                <a:spcPts val="0"/>
              </a:spcAft>
              <a:buFont typeface="Arial" pitchFamily="34" charset="0"/>
              <a:buChar char="•"/>
              <a:defRPr sz="1000"/>
            </a:lvl4pPr>
            <a:lvl5pPr marL="1440000">
              <a:lnSpc>
                <a:spcPts val="1200"/>
              </a:lnSpc>
              <a:spcAft>
                <a:spcPts val="0"/>
              </a:spcAft>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lvl1pPr>
              <a:defRPr/>
            </a:lvl1pPr>
          </a:lstStyle>
          <a:p>
            <a:r>
              <a:rPr lang="en-GB" dirty="0"/>
              <a:t>Healthwatch Brighton and Hove  |  Annual Report 2021-22</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1">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rgbClr val="9AC43A"/>
                </a:solidFill>
              </a:defRPr>
            </a:lvl2pPr>
            <a:lvl3pPr marL="180000" indent="-126000" algn="l">
              <a:lnSpc>
                <a:spcPts val="1200"/>
              </a:lnSpc>
              <a:spcAft>
                <a:spcPts val="10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000" b="1" spc="0" baseline="0">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4476742"/>
            <a:ext cx="5357831" cy="642938"/>
          </a:xfrm>
        </p:spPr>
        <p:txBody>
          <a:bodyPr/>
          <a:lstStyle>
            <a:lvl1pPr>
              <a:lnSpc>
                <a:spcPts val="1500"/>
              </a:lnSpc>
              <a:spcAft>
                <a:spcPts val="600"/>
              </a:spcAft>
              <a:defRPr b="1"/>
            </a:lvl1pPr>
          </a:lstStyle>
          <a:p>
            <a:pPr lvl="0"/>
            <a:r>
              <a:rPr lang="en-GB" noProof="0"/>
              <a:t>Click to enter quote</a:t>
            </a:r>
          </a:p>
        </p:txBody>
      </p:sp>
      <p:sp>
        <p:nvSpPr>
          <p:cNvPr id="17" name="Picture Placeholder 16"/>
          <p:cNvSpPr>
            <a:spLocks noGrp="1"/>
          </p:cNvSpPr>
          <p:nvPr>
            <p:ph type="pic" sz="quarter" idx="15"/>
          </p:nvPr>
        </p:nvSpPr>
        <p:spPr>
          <a:xfrm>
            <a:off x="423861" y="7658099"/>
            <a:ext cx="1296000" cy="1548000"/>
          </a:xfrm>
        </p:spPr>
        <p:txBody>
          <a:bodyPr anchor="ctr" anchorCtr="0"/>
          <a:lstStyle>
            <a:lvl1pPr algn="ctr">
              <a:defRPr>
                <a:solidFill>
                  <a:srgbClr val="004C6A"/>
                </a:solidFill>
              </a:defRPr>
            </a:lvl1pPr>
          </a:lstStyle>
          <a:p>
            <a:r>
              <a:rPr lang="en-GB" dirty="0"/>
              <a:t>Click icon to add picture</a:t>
            </a:r>
          </a:p>
        </p:txBody>
      </p:sp>
    </p:spTree>
    <p:extLst>
      <p:ext uri="{BB962C8B-B14F-4D97-AF65-F5344CB8AC3E}">
        <p14:creationId xmlns:p14="http://schemas.microsoft.com/office/powerpoint/2010/main" val="7261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4" name="Footer Placeholder 59">
            <a:extLst>
              <a:ext uri="{FF2B5EF4-FFF2-40B4-BE49-F238E27FC236}">
                <a16:creationId xmlns:a16="http://schemas.microsoft.com/office/drawing/2014/main" id="{ED7AEFB2-C871-9D46-9014-D255C4D1ECB5}"/>
              </a:ext>
            </a:extLst>
          </p:cNvPr>
          <p:cNvSpPr>
            <a:spLocks noGrp="1"/>
          </p:cNvSpPr>
          <p:nvPr>
            <p:ph type="ftr" sz="quarter" idx="13"/>
          </p:nvPr>
        </p:nvSpPr>
        <p:spPr>
          <a:xfrm>
            <a:off x="409552" y="339081"/>
            <a:ext cx="6048000" cy="360000"/>
          </a:xfrm>
          <a:prstGeom prst="rect">
            <a:avLst/>
          </a:prstGeom>
        </p:spPr>
        <p:txBody>
          <a:bodyPr/>
          <a:lstStyle/>
          <a:p>
            <a:r>
              <a:rPr lang="en-GB" dirty="0"/>
              <a:t>Healthwatch Brighton and Hove  |  Annual Report 2021-22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7" name="Footer Placeholder 59">
            <a:extLst>
              <a:ext uri="{FF2B5EF4-FFF2-40B4-BE49-F238E27FC236}">
                <a16:creationId xmlns:a16="http://schemas.microsoft.com/office/drawing/2014/main" id="{62AE61C3-6B33-E549-9466-5D67FB28CE16}"/>
              </a:ext>
            </a:extLst>
          </p:cNvPr>
          <p:cNvSpPr>
            <a:spLocks noGrp="1"/>
          </p:cNvSpPr>
          <p:nvPr>
            <p:ph type="ftr" sz="quarter" idx="13"/>
          </p:nvPr>
        </p:nvSpPr>
        <p:spPr>
          <a:xfrm>
            <a:off x="409552" y="339081"/>
            <a:ext cx="6048000" cy="360000"/>
          </a:xfrm>
          <a:prstGeom prst="rect">
            <a:avLst/>
          </a:prstGeom>
        </p:spPr>
        <p:txBody>
          <a:bodyPr/>
          <a:lstStyle/>
          <a:p>
            <a:r>
              <a:rPr lang="en-GB" dirty="0"/>
              <a:t>Healthwatch Brighton and Hove  |  Annual Report 2021-22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lIns="0" numCol="1" anchor="ctr" anchorCtr="0"/>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200" b="1" spc="0" baseline="0">
                <a:solidFill>
                  <a:schemeClr val="accent1"/>
                </a:solidFill>
              </a:defRPr>
            </a:lvl1pPr>
          </a:lstStyle>
          <a:p>
            <a:r>
              <a:rPr lang="en-GB" noProof="0"/>
              <a:t>Click to enter title</a:t>
            </a:r>
          </a:p>
        </p:txBody>
      </p:sp>
      <p:sp>
        <p:nvSpPr>
          <p:cNvPr id="12" name="Picture Placeholder 11"/>
          <p:cNvSpPr>
            <a:spLocks noGrp="1"/>
          </p:cNvSpPr>
          <p:nvPr>
            <p:ph type="pic" sz="quarter" idx="16"/>
          </p:nvPr>
        </p:nvSpPr>
        <p:spPr>
          <a:xfrm>
            <a:off x="428625" y="4630674"/>
            <a:ext cx="1285875" cy="1512000"/>
          </a:xfrm>
        </p:spPr>
        <p:txBody>
          <a:bodyPr anchor="ctr" anchorCtr="0"/>
          <a:lstStyle>
            <a:lvl1pPr algn="ctr">
              <a:defRPr/>
            </a:lvl1pPr>
          </a:lstStyle>
          <a:p>
            <a:r>
              <a:rPr lang="en-GB" dirty="0"/>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ooter Placeholder 59">
            <a:extLst>
              <a:ext uri="{FF2B5EF4-FFF2-40B4-BE49-F238E27FC236}">
                <a16:creationId xmlns:a16="http://schemas.microsoft.com/office/drawing/2014/main" id="{AB3D39AD-BA89-8949-950A-9325E7CDC59A}"/>
              </a:ext>
            </a:extLst>
          </p:cNvPr>
          <p:cNvSpPr>
            <a:spLocks noGrp="1"/>
          </p:cNvSpPr>
          <p:nvPr>
            <p:ph type="ftr" sz="quarter" idx="18"/>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666852"/>
            <a:ext cx="5940000" cy="1512000"/>
          </a:xfrm>
        </p:spPr>
        <p:txBody>
          <a:bodyPr lIns="0" numCol="1"/>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9" name="Footer Placeholder 59">
            <a:extLst>
              <a:ext uri="{FF2B5EF4-FFF2-40B4-BE49-F238E27FC236}">
                <a16:creationId xmlns:a16="http://schemas.microsoft.com/office/drawing/2014/main" id="{742B4A69-C9E4-BC41-84E5-847AEBA833E1}"/>
              </a:ext>
            </a:extLst>
          </p:cNvPr>
          <p:cNvSpPr>
            <a:spLocks noGrp="1"/>
          </p:cNvSpPr>
          <p:nvPr>
            <p:ph type="ftr" sz="quarter" idx="17"/>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19294" y="4524372"/>
            <a:ext cx="4320000" cy="1714511"/>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20752" y="6857442"/>
            <a:ext cx="4320000" cy="250033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Footer Placeholder 59">
            <a:extLst>
              <a:ext uri="{FF2B5EF4-FFF2-40B4-BE49-F238E27FC236}">
                <a16:creationId xmlns:a16="http://schemas.microsoft.com/office/drawing/2014/main" id="{1493B663-BBCF-CF47-941B-2DD6A20E9C96}"/>
              </a:ext>
            </a:extLst>
          </p:cNvPr>
          <p:cNvSpPr>
            <a:spLocks noGrp="1"/>
          </p:cNvSpPr>
          <p:nvPr>
            <p:ph type="ftr" sz="quarter" idx="13"/>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428604" y="1320140"/>
            <a:ext cx="5976000" cy="396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1" name="Straight Connector 30"/>
          <p:cNvCxnSpPr/>
          <p:nvPr userDrawn="1"/>
        </p:nvCxnSpPr>
        <p:spPr>
          <a:xfrm>
            <a:off x="820656" y="356958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10000" y="558375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524768"/>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dirty="0"/>
              <a:t>Healthwatch Brighton and Hove  |  Annual Report 2021-22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4"/>
          </p:nvPr>
        </p:nvSpPr>
        <p:spPr>
          <a:xfrm>
            <a:off x="5857892" y="9379346"/>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1F29AD67-F3AD-8E48-86BF-E5C1DC8CB8AE}"/>
              </a:ext>
            </a:extLst>
          </p:cNvPr>
          <p:cNvSpPr>
            <a:spLocks noGrp="1"/>
          </p:cNvSpPr>
          <p:nvPr>
            <p:ph type="ftr" sz="quarter" idx="3"/>
          </p:nvPr>
        </p:nvSpPr>
        <p:spPr>
          <a:xfrm>
            <a:off x="409552" y="339081"/>
            <a:ext cx="6048000" cy="360000"/>
          </a:xfrm>
          <a:prstGeom prst="rect">
            <a:avLst/>
          </a:prstGeom>
        </p:spPr>
        <p:txBody>
          <a:bodyPr/>
          <a:lstStyle>
            <a:lvl1pPr>
              <a:defRPr sz="900">
                <a:solidFill>
                  <a:schemeClr val="bg1">
                    <a:lumMod val="50000"/>
                  </a:schemeClr>
                </a:solidFill>
              </a:defRPr>
            </a:lvl1pPr>
          </a:lstStyle>
          <a:p>
            <a:r>
              <a:rPr lang="en-GB" dirty="0"/>
              <a:t>Healthwatch Brighton and Hove  |  Annual Report 2021-22</a:t>
            </a:r>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 id="2147483652" r:id="rId3"/>
    <p:sldLayoutId id="2147483653" r:id="rId4"/>
    <p:sldLayoutId id="2147483660" r:id="rId5"/>
    <p:sldLayoutId id="2147483676" r:id="rId6"/>
    <p:sldLayoutId id="2147483666" r:id="rId7"/>
    <p:sldLayoutId id="2147483677" r:id="rId8"/>
    <p:sldLayoutId id="2147483687" r:id="rId9"/>
    <p:sldLayoutId id="2147483688" r:id="rId10"/>
    <p:sldLayoutId id="2147483689" r:id="rId11"/>
    <p:sldLayoutId id="2147483690" r:id="rId12"/>
    <p:sldLayoutId id="2147483691" r:id="rId13"/>
    <p:sldLayoutId id="2147483692" r:id="rId14"/>
    <p:sldLayoutId id="2147483697" r:id="rId15"/>
    <p:sldLayoutId id="2147483693" r:id="rId16"/>
    <p:sldLayoutId id="2147483694" r:id="rId17"/>
    <p:sldLayoutId id="2147483695" r:id="rId18"/>
    <p:sldLayoutId id="2147483674" r:id="rId19"/>
    <p:sldLayoutId id="2147483683" r:id="rId20"/>
    <p:sldLayoutId id="2147483675" r:id="rId21"/>
    <p:sldLayoutId id="2147483698" r:id="rId22"/>
    <p:sldLayoutId id="2147483699" r:id="rId23"/>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26" Type="http://schemas.openxmlformats.org/officeDocument/2006/relationships/image" Target="../media/image59.jpeg"/><Relationship Id="rId3" Type="http://schemas.openxmlformats.org/officeDocument/2006/relationships/image" Target="../media/image37.jpeg"/><Relationship Id="rId21" Type="http://schemas.openxmlformats.org/officeDocument/2006/relationships/image" Target="../media/image54.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5" Type="http://schemas.openxmlformats.org/officeDocument/2006/relationships/image" Target="../media/image58.png"/><Relationship Id="rId2" Type="http://schemas.openxmlformats.org/officeDocument/2006/relationships/image" Target="../media/image36.jpeg"/><Relationship Id="rId16" Type="http://schemas.openxmlformats.org/officeDocument/2006/relationships/image" Target="../media/image49.jpeg"/><Relationship Id="rId20" Type="http://schemas.openxmlformats.org/officeDocument/2006/relationships/image" Target="../media/image53.png"/><Relationship Id="rId29" Type="http://schemas.openxmlformats.org/officeDocument/2006/relationships/image" Target="../media/image62.jpeg"/><Relationship Id="rId1" Type="http://schemas.openxmlformats.org/officeDocument/2006/relationships/slideLayout" Target="../slideLayouts/slideLayout17.xml"/><Relationship Id="rId6" Type="http://schemas.openxmlformats.org/officeDocument/2006/relationships/image" Target="cid:BE70ADC8-83D6-405A-8963-2C981EAE72BD@home" TargetMode="External"/><Relationship Id="rId11" Type="http://schemas.openxmlformats.org/officeDocument/2006/relationships/image" Target="../media/image44.jpeg"/><Relationship Id="rId24" Type="http://schemas.openxmlformats.org/officeDocument/2006/relationships/image" Target="../media/image57.jpeg"/><Relationship Id="rId5" Type="http://schemas.openxmlformats.org/officeDocument/2006/relationships/image" Target="../media/image39.jpeg"/><Relationship Id="rId15" Type="http://schemas.openxmlformats.org/officeDocument/2006/relationships/image" Target="../media/image48.jpeg"/><Relationship Id="rId23" Type="http://schemas.openxmlformats.org/officeDocument/2006/relationships/image" Target="../media/image56.jpeg"/><Relationship Id="rId28" Type="http://schemas.openxmlformats.org/officeDocument/2006/relationships/image" Target="../media/image61.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8.jpeg"/><Relationship Id="rId9" Type="http://schemas.openxmlformats.org/officeDocument/2006/relationships/image" Target="../media/image42.png"/><Relationship Id="rId14" Type="http://schemas.openxmlformats.org/officeDocument/2006/relationships/image" Target="../media/image47.jpeg"/><Relationship Id="rId22" Type="http://schemas.openxmlformats.org/officeDocument/2006/relationships/image" Target="../media/image55.jpeg"/><Relationship Id="rId27" Type="http://schemas.openxmlformats.org/officeDocument/2006/relationships/image" Target="../media/image60.jpeg"/><Relationship Id="rId30" Type="http://schemas.openxmlformats.org/officeDocument/2006/relationships/image" Target="../media/image63.jpeg"/></Relationships>
</file>

<file path=ppt/slides/_rels/slide21.xml.rels><?xml version="1.0" encoding="UTF-8" standalone="yes"?>
<Relationships xmlns="http://schemas.openxmlformats.org/package/2006/relationships"><Relationship Id="rId2" Type="http://schemas.openxmlformats.org/officeDocument/2006/relationships/hyperlink" Target="https://www.healthwatchbrightonandhove.co.uk/our-board"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althwatchbrightonandhove.co.uk/our-staff"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www.healthwatchbrightonandhove.co.uk/our-staff"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mailto:office@healthwatchbrightonandhove.co.uk" TargetMode="External"/><Relationship Id="rId7" Type="http://schemas.openxmlformats.org/officeDocument/2006/relationships/image" Target="../media/image64.jpeg"/><Relationship Id="rId2" Type="http://schemas.openxmlformats.org/officeDocument/2006/relationships/hyperlink" Target="http://www.healthwatchbrightonandhove.co.uk/" TargetMode="External"/><Relationship Id="rId1" Type="http://schemas.openxmlformats.org/officeDocument/2006/relationships/slideLayout" Target="../slideLayouts/slideLayout21.xml"/><Relationship Id="rId6" Type="http://schemas.openxmlformats.org/officeDocument/2006/relationships/hyperlink" Target="https://facebook.com/healthwatchbrightonandhove" TargetMode="External"/><Relationship Id="rId5" Type="http://schemas.openxmlformats.org/officeDocument/2006/relationships/hyperlink" Target="https://instagram.com/healthwatchbh" TargetMode="External"/><Relationship Id="rId4" Type="http://schemas.openxmlformats.org/officeDocument/2006/relationships/hyperlink" Target="https://twitter.com/HealthwatchBH" TargetMode="External"/><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2" name="Picture 21" descr="Cover shape1.png"/>
          <p:cNvPicPr>
            <a:picLocks noChangeAspect="1"/>
          </p:cNvPicPr>
          <p:nvPr/>
        </p:nvPicPr>
        <p:blipFill>
          <a:blip r:embed="rId2" cstate="print"/>
          <a:srcRect b="45260"/>
          <a:stretch>
            <a:fillRect/>
          </a:stretch>
        </p:blipFill>
        <p:spPr>
          <a:xfrm>
            <a:off x="0" y="0"/>
            <a:ext cx="6858000" cy="5310190"/>
          </a:xfrm>
          <a:prstGeom prst="rect">
            <a:avLst/>
          </a:prstGeom>
          <a:noFill/>
        </p:spPr>
      </p:pic>
      <p:sp>
        <p:nvSpPr>
          <p:cNvPr id="17" name="Subtitle 16"/>
          <p:cNvSpPr>
            <a:spLocks noGrp="1"/>
          </p:cNvSpPr>
          <p:nvPr>
            <p:ph type="subTitle" idx="1"/>
          </p:nvPr>
        </p:nvSpPr>
        <p:spPr>
          <a:xfrm>
            <a:off x="432000" y="1224000"/>
            <a:ext cx="5976000" cy="728157"/>
          </a:xfrm>
        </p:spPr>
        <p:txBody>
          <a:bodyPr/>
          <a:lstStyle/>
          <a:p>
            <a:pPr>
              <a:lnSpc>
                <a:spcPts val="5200"/>
              </a:lnSpc>
            </a:pPr>
            <a:r>
              <a:rPr lang="en-GB" sz="4400" dirty="0"/>
              <a:t>Celebrating 10 years</a:t>
            </a:r>
            <a:endParaRPr lang="en-GB" dirty="0"/>
          </a:p>
        </p:txBody>
      </p:sp>
      <p:pic>
        <p:nvPicPr>
          <p:cNvPr id="14" name="Picture 13">
            <a:extLst>
              <a:ext uri="{FF2B5EF4-FFF2-40B4-BE49-F238E27FC236}">
                <a16:creationId xmlns:a16="http://schemas.microsoft.com/office/drawing/2014/main" id="{CEB00DF7-8451-CC8B-B5CA-25BBC16D9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84" r="825" b="11764"/>
          <a:stretch/>
        </p:blipFill>
        <p:spPr>
          <a:xfrm>
            <a:off x="4072938" y="299286"/>
            <a:ext cx="2717928" cy="987896"/>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7E78D8F4-5067-6308-4A01-A23D2EFD4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91" y="7830783"/>
            <a:ext cx="1746249" cy="1746249"/>
          </a:xfrm>
          <a:prstGeom prst="rect">
            <a:avLst/>
          </a:prstGeom>
          <a:effectLst>
            <a:glow rad="228600">
              <a:schemeClr val="accent5">
                <a:satMod val="175000"/>
                <a:alpha val="40000"/>
              </a:schemeClr>
            </a:glow>
            <a:outerShdw blurRad="50800" dist="38100" dir="2700000" algn="tl" rotWithShape="0">
              <a:prstClr val="black">
                <a:alpha val="40000"/>
              </a:prstClr>
            </a:outerShdw>
          </a:effectLst>
        </p:spPr>
      </p:pic>
      <p:sp>
        <p:nvSpPr>
          <p:cNvPr id="15" name="Title 13">
            <a:extLst>
              <a:ext uri="{FF2B5EF4-FFF2-40B4-BE49-F238E27FC236}">
                <a16:creationId xmlns:a16="http://schemas.microsoft.com/office/drawing/2014/main" id="{9332AA7B-5FE3-6848-B1AA-52958744BD40}"/>
              </a:ext>
            </a:extLst>
          </p:cNvPr>
          <p:cNvSpPr>
            <a:spLocks noGrp="1"/>
          </p:cNvSpPr>
          <p:nvPr>
            <p:ph type="ctrTitle"/>
          </p:nvPr>
        </p:nvSpPr>
        <p:spPr>
          <a:xfrm>
            <a:off x="440987" y="2273316"/>
            <a:ext cx="5976000" cy="910855"/>
          </a:xfrm>
        </p:spPr>
        <p:txBody>
          <a:bodyPr/>
          <a:lstStyle/>
          <a:p>
            <a:pPr>
              <a:lnSpc>
                <a:spcPct val="100000"/>
              </a:lnSpc>
            </a:pPr>
            <a:r>
              <a:rPr lang="en-GB" sz="2400" dirty="0"/>
              <a:t>Healthwatch Brighton and Hove</a:t>
            </a:r>
            <a:br>
              <a:rPr lang="en-GB" sz="2400" dirty="0"/>
            </a:br>
            <a:r>
              <a:rPr lang="en-GB" sz="2400" dirty="0"/>
              <a:t>Annual Report 2013-2022</a:t>
            </a:r>
          </a:p>
        </p:txBody>
      </p:sp>
      <p:sp>
        <p:nvSpPr>
          <p:cNvPr id="3" name="Picture Placeholder 2">
            <a:extLst>
              <a:ext uri="{FF2B5EF4-FFF2-40B4-BE49-F238E27FC236}">
                <a16:creationId xmlns:a16="http://schemas.microsoft.com/office/drawing/2014/main" id="{59C160BC-0DF1-6EA4-8721-7B36107B7DE0}"/>
              </a:ext>
            </a:extLst>
          </p:cNvPr>
          <p:cNvSpPr>
            <a:spLocks noGrp="1"/>
          </p:cNvSpPr>
          <p:nvPr>
            <p:ph type="pic" sz="quarter" idx="10"/>
          </p:nvPr>
        </p:nvSpPr>
        <p:spPr>
          <a:xfrm>
            <a:off x="0" y="3238488"/>
            <a:ext cx="6858000" cy="6667512"/>
          </a:xfrm>
        </p:spPr>
      </p:sp>
    </p:spTree>
    <p:extLst>
      <p:ext uri="{BB962C8B-B14F-4D97-AF65-F5344CB8AC3E}">
        <p14:creationId xmlns:p14="http://schemas.microsoft.com/office/powerpoint/2010/main" val="5838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Woman sitting in hospital bed"/>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8163" r="8163"/>
          <a:stretch/>
        </p:blipFill>
        <p:spPr>
          <a:xfrm>
            <a:off x="-25" y="4441431"/>
            <a:ext cx="6858025" cy="5465505"/>
          </a:xfrm>
        </p:spPr>
      </p:pic>
      <p:pic>
        <p:nvPicPr>
          <p:cNvPr id="9" name="Picture 8" descr="P8 Background shape.png"/>
          <p:cNvPicPr>
            <a:picLocks noChangeAspect="1"/>
          </p:cNvPicPr>
          <p:nvPr/>
        </p:nvPicPr>
        <p:blipFill>
          <a:blip r:embed="rId3" cstate="print"/>
          <a:srcRect b="35720"/>
          <a:stretch>
            <a:fillRect/>
          </a:stretch>
        </p:blipFill>
        <p:spPr>
          <a:xfrm>
            <a:off x="-1" y="0"/>
            <a:ext cx="6861600" cy="6238884"/>
          </a:xfrm>
          <a:prstGeom prst="rect">
            <a:avLst/>
          </a:prstGeom>
        </p:spPr>
      </p:pic>
      <p:sp>
        <p:nvSpPr>
          <p:cNvPr id="2" name="Slide Number Placeholder 1"/>
          <p:cNvSpPr>
            <a:spLocks noGrp="1"/>
          </p:cNvSpPr>
          <p:nvPr>
            <p:ph type="sldNum" sz="quarter" idx="12"/>
          </p:nvPr>
        </p:nvSpPr>
        <p:spPr/>
        <p:txBody>
          <a:bodyPr/>
          <a:lstStyle/>
          <a:p>
            <a:fld id="{9295DF58-4118-4551-8C61-1A7ED177FA2D}" type="slidenum">
              <a:rPr lang="en-GB" smtClean="0"/>
              <a:pPr/>
              <a:t>10</a:t>
            </a:fld>
            <a:endParaRPr lang="en-GB" dirty="0"/>
          </a:p>
        </p:txBody>
      </p:sp>
      <p:sp>
        <p:nvSpPr>
          <p:cNvPr id="11" name="Text Placeholder 10"/>
          <p:cNvSpPr>
            <a:spLocks noGrp="1"/>
          </p:cNvSpPr>
          <p:nvPr>
            <p:ph type="body" sz="quarter" idx="15"/>
          </p:nvPr>
        </p:nvSpPr>
        <p:spPr>
          <a:xfrm>
            <a:off x="432000" y="900000"/>
            <a:ext cx="5976000" cy="432000"/>
          </a:xfrm>
        </p:spPr>
        <p:txBody>
          <a:bodyPr/>
          <a:lstStyle/>
          <a:p>
            <a:r>
              <a:rPr lang="en-GB" dirty="0"/>
              <a:t>Our impact over the last decade</a:t>
            </a:r>
          </a:p>
        </p:txBody>
      </p:sp>
      <p:sp>
        <p:nvSpPr>
          <p:cNvPr id="12" name="Text Placeholder 11"/>
          <p:cNvSpPr>
            <a:spLocks noGrp="1"/>
          </p:cNvSpPr>
          <p:nvPr>
            <p:ph type="body" sz="quarter" idx="16"/>
          </p:nvPr>
        </p:nvSpPr>
        <p:spPr>
          <a:xfrm>
            <a:off x="409552" y="1942026"/>
            <a:ext cx="5976000" cy="2448000"/>
          </a:xfrm>
        </p:spPr>
        <p:txBody>
          <a:bodyPr/>
          <a:lstStyle/>
          <a:p>
            <a:r>
              <a:rPr lang="en-GB" dirty="0"/>
              <a:t>Your stories and feedback have the ability to deliver real change to local health and social care services that can benefit everyone in the city . Over the last 10 years more than 44,000 people have shared their stories, views and opinions with us</a:t>
            </a:r>
            <a:endParaRPr lang="en-GB" b="0" dirty="0">
              <a:cs typeface="Poppins Light"/>
            </a:endParaRPr>
          </a:p>
        </p:txBody>
      </p:sp>
      <p:cxnSp>
        <p:nvCxnSpPr>
          <p:cNvPr id="14" name="Straight Connector 13"/>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8686F1A-011F-0D4B-858E-25F83E4C79BB}"/>
              </a:ext>
            </a:extLst>
          </p:cNvPr>
          <p:cNvSpPr>
            <a:spLocks noGrp="1"/>
          </p:cNvSpPr>
          <p:nvPr>
            <p:ph type="ftr" sz="quarter" idx="13"/>
          </p:nvPr>
        </p:nvSpPr>
        <p:spPr/>
        <p:txBody>
          <a:bodyPr/>
          <a:lstStyle/>
          <a:p>
            <a:r>
              <a:rPr lang="en-GB" dirty="0"/>
              <a:t>Healthwatch Brighton and Hove  |  Celebrating 10 years 2013 -2023</a:t>
            </a:r>
          </a:p>
        </p:txBody>
      </p:sp>
      <p:sp>
        <p:nvSpPr>
          <p:cNvPr id="22" name="Freeform 53">
            <a:extLst>
              <a:ext uri="{FF2B5EF4-FFF2-40B4-BE49-F238E27FC236}">
                <a16:creationId xmlns:a16="http://schemas.microsoft.com/office/drawing/2014/main" id="{1F550698-383F-F03B-42A4-F44A703D9170}"/>
              </a:ext>
            </a:extLst>
          </p:cNvPr>
          <p:cNvSpPr>
            <a:spLocks noChangeAspect="1"/>
          </p:cNvSpPr>
          <p:nvPr/>
        </p:nvSpPr>
        <p:spPr bwMode="auto">
          <a:xfrm flipH="1">
            <a:off x="218938" y="3031459"/>
            <a:ext cx="346546" cy="425109"/>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noFill/>
          <a:ln w="28575">
            <a:solidFill>
              <a:srgbClr val="FFC000"/>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23" name="Freeform 53">
            <a:extLst>
              <a:ext uri="{FF2B5EF4-FFF2-40B4-BE49-F238E27FC236}">
                <a16:creationId xmlns:a16="http://schemas.microsoft.com/office/drawing/2014/main" id="{FDE34EBC-BBAA-97AE-B87D-5C6574ECE99A}"/>
              </a:ext>
            </a:extLst>
          </p:cNvPr>
          <p:cNvSpPr>
            <a:spLocks noChangeAspect="1"/>
          </p:cNvSpPr>
          <p:nvPr/>
        </p:nvSpPr>
        <p:spPr bwMode="auto">
          <a:xfrm rot="364963" flipH="1">
            <a:off x="144082" y="8014486"/>
            <a:ext cx="304285" cy="373266"/>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lumMod val="75000"/>
            </a:schemeClr>
          </a:solidFill>
          <a:ln>
            <a:solidFill>
              <a:schemeClr val="accent2">
                <a:lumMod val="50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24" name="Freeform 53">
            <a:extLst>
              <a:ext uri="{FF2B5EF4-FFF2-40B4-BE49-F238E27FC236}">
                <a16:creationId xmlns:a16="http://schemas.microsoft.com/office/drawing/2014/main" id="{1B3F4A99-39FC-B82C-B014-26C631D9C81B}"/>
              </a:ext>
            </a:extLst>
          </p:cNvPr>
          <p:cNvSpPr>
            <a:spLocks noChangeAspect="1"/>
          </p:cNvSpPr>
          <p:nvPr/>
        </p:nvSpPr>
        <p:spPr bwMode="auto">
          <a:xfrm rot="11211667" flipH="1">
            <a:off x="506931" y="8006455"/>
            <a:ext cx="364157" cy="446711"/>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accent2">
                <a:lumMod val="50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25" name="Freeform 53">
            <a:extLst>
              <a:ext uri="{FF2B5EF4-FFF2-40B4-BE49-F238E27FC236}">
                <a16:creationId xmlns:a16="http://schemas.microsoft.com/office/drawing/2014/main" id="{B0189370-0135-6786-105E-E9EC3EF1F119}"/>
              </a:ext>
            </a:extLst>
          </p:cNvPr>
          <p:cNvSpPr>
            <a:spLocks noChangeAspect="1"/>
          </p:cNvSpPr>
          <p:nvPr/>
        </p:nvSpPr>
        <p:spPr bwMode="auto">
          <a:xfrm flipH="1">
            <a:off x="4600540" y="8127652"/>
            <a:ext cx="339319" cy="373371"/>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accent1">
                <a:lumMod val="75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Tree>
    <p:extLst>
      <p:ext uri="{BB962C8B-B14F-4D97-AF65-F5344CB8AC3E}">
        <p14:creationId xmlns:p14="http://schemas.microsoft.com/office/powerpoint/2010/main" val="252126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11</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4" name="TextBox 3">
            <a:extLst>
              <a:ext uri="{FF2B5EF4-FFF2-40B4-BE49-F238E27FC236}">
                <a16:creationId xmlns:a16="http://schemas.microsoft.com/office/drawing/2014/main" id="{65084746-6DD1-11F8-4152-32019182879E}"/>
              </a:ext>
            </a:extLst>
          </p:cNvPr>
          <p:cNvSpPr txBox="1"/>
          <p:nvPr/>
        </p:nvSpPr>
        <p:spPr>
          <a:xfrm>
            <a:off x="409552" y="881019"/>
            <a:ext cx="5976000" cy="492443"/>
          </a:xfrm>
          <a:prstGeom prst="rect">
            <a:avLst/>
          </a:prstGeom>
          <a:noFill/>
        </p:spPr>
        <p:txBody>
          <a:bodyPr wrap="square" lIns="0" tIns="0" rIns="0" bIns="0" rtlCol="0">
            <a:spAutoFit/>
          </a:bodyPr>
          <a:lstStyle/>
          <a:p>
            <a:r>
              <a:rPr lang="en-GB" sz="3200" b="1" dirty="0">
                <a:latin typeface="+mj-lt"/>
                <a:cs typeface="Poppins Black" panose="00000A00000000000000" pitchFamily="2" charset="0"/>
              </a:rPr>
              <a:t>Helping the public</a:t>
            </a:r>
          </a:p>
        </p:txBody>
      </p:sp>
      <p:sp>
        <p:nvSpPr>
          <p:cNvPr id="10" name="TextBox 9">
            <a:extLst>
              <a:ext uri="{FF2B5EF4-FFF2-40B4-BE49-F238E27FC236}">
                <a16:creationId xmlns:a16="http://schemas.microsoft.com/office/drawing/2014/main" id="{40717B02-12D1-B173-625C-3A72A80453A7}"/>
              </a:ext>
            </a:extLst>
          </p:cNvPr>
          <p:cNvSpPr txBox="1"/>
          <p:nvPr/>
        </p:nvSpPr>
        <p:spPr>
          <a:xfrm>
            <a:off x="553989" y="1441200"/>
            <a:ext cx="5681416" cy="1169551"/>
          </a:xfrm>
          <a:prstGeom prst="rect">
            <a:avLst/>
          </a:prstGeom>
          <a:noFill/>
        </p:spPr>
        <p:txBody>
          <a:bodyPr wrap="square" lIns="0" tIns="0" rIns="0" bIns="0" rtlCol="0">
            <a:spAutoFit/>
          </a:bodyPr>
          <a:lstStyle/>
          <a:p>
            <a:pPr>
              <a:spcAft>
                <a:spcPts val="600"/>
              </a:spcAft>
            </a:pPr>
            <a:r>
              <a:rPr lang="en-GB" sz="1200" dirty="0">
                <a:solidFill>
                  <a:srgbClr val="18759D"/>
                </a:solidFill>
                <a:effectLst/>
                <a:ea typeface="Calibri" panose="020F0502020204030204" pitchFamily="34" charset="0"/>
                <a:cs typeface="Times New Roman" panose="02020603050405020304" pitchFamily="18" charset="0"/>
              </a:rPr>
              <a:t>Over the last 10 years, our dedicated Healthwatch Helpline has answered over 3000 of your queries and questions.</a:t>
            </a:r>
          </a:p>
          <a:p>
            <a:br>
              <a:rPr lang="en-GB" sz="1200" dirty="0">
                <a:solidFill>
                  <a:srgbClr val="18759D"/>
                </a:solidFill>
                <a:effectLst/>
                <a:ea typeface="Calibri" panose="020F0502020204030204" pitchFamily="34" charset="0"/>
                <a:cs typeface="Times New Roman" panose="02020603050405020304" pitchFamily="18" charset="0"/>
              </a:rPr>
            </a:br>
            <a:r>
              <a:rPr lang="en-GB" sz="1200" dirty="0">
                <a:solidFill>
                  <a:srgbClr val="18759D"/>
                </a:solidFill>
                <a:effectLst/>
                <a:ea typeface="Calibri" panose="020F0502020204030204" pitchFamily="34" charset="0"/>
                <a:cs typeface="Times New Roman" panose="02020603050405020304" pitchFamily="18" charset="0"/>
              </a:rPr>
              <a:t>We have shared your feedback with NHS services and Commissioners, helping thousands of others as a result. </a:t>
            </a:r>
          </a:p>
          <a:p>
            <a:endParaRPr lang="en-GB" sz="1100" dirty="0">
              <a:solidFill>
                <a:schemeClr val="tx1">
                  <a:lumMod val="50000"/>
                </a:schemeClr>
              </a:solidFil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D0FE8E7-3D88-3C1C-120A-6F838036244B}"/>
              </a:ext>
            </a:extLst>
          </p:cNvPr>
          <p:cNvSpPr txBox="1"/>
          <p:nvPr/>
        </p:nvSpPr>
        <p:spPr>
          <a:xfrm>
            <a:off x="1054510" y="5164074"/>
            <a:ext cx="5304418" cy="743075"/>
          </a:xfrm>
          <a:prstGeom prst="rect">
            <a:avLst/>
          </a:prstGeom>
          <a:solidFill>
            <a:srgbClr val="F8FFE7"/>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nSpc>
                <a:spcPct val="107000"/>
              </a:lnSpc>
              <a:spcAft>
                <a:spcPts val="800"/>
              </a:spcAft>
            </a:pPr>
            <a:r>
              <a:rPr lang="en-GB" sz="1100" b="1" dirty="0">
                <a:solidFill>
                  <a:schemeClr val="tx1">
                    <a:lumMod val="50000"/>
                  </a:schemeClr>
                </a:solidFill>
                <a:latin typeface="+mj-lt"/>
                <a:ea typeface="Calibri" panose="020F0502020204030204" pitchFamily="34" charset="0"/>
                <a:cs typeface="Times New Roman" panose="02020603050405020304" pitchFamily="18" charset="0"/>
              </a:rPr>
              <a:t>Your</a:t>
            </a:r>
            <a:r>
              <a:rPr lang="en-GB" sz="1100" b="1" dirty="0">
                <a:solidFill>
                  <a:schemeClr val="tx1">
                    <a:lumMod val="50000"/>
                  </a:schemeClr>
                </a:solidFill>
                <a:effectLst/>
                <a:latin typeface="+mj-lt"/>
                <a:ea typeface="Calibri" panose="020F0502020204030204" pitchFamily="34" charset="0"/>
                <a:cs typeface="Times New Roman" panose="02020603050405020304" pitchFamily="18" charset="0"/>
              </a:rPr>
              <a:t> top queries to our helpline us over the last 10 years have been about </a:t>
            </a: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COVID vaccinations, requests for information about NHS dentists,  complaints about NHS and social care services and concerns or requests for advice concerning GPs and GP practices </a:t>
            </a:r>
          </a:p>
        </p:txBody>
      </p:sp>
      <p:grpSp>
        <p:nvGrpSpPr>
          <p:cNvPr id="13" name="Group 12">
            <a:extLst>
              <a:ext uri="{FF2B5EF4-FFF2-40B4-BE49-F238E27FC236}">
                <a16:creationId xmlns:a16="http://schemas.microsoft.com/office/drawing/2014/main" id="{6C9CA10F-A1B8-723E-64D7-1FD07929BCB9}"/>
              </a:ext>
            </a:extLst>
          </p:cNvPr>
          <p:cNvGrpSpPr/>
          <p:nvPr/>
        </p:nvGrpSpPr>
        <p:grpSpPr>
          <a:xfrm>
            <a:off x="4679479" y="144436"/>
            <a:ext cx="1842018" cy="1109289"/>
            <a:chOff x="4559300" y="8083345"/>
            <a:chExt cx="1930400" cy="1296002"/>
          </a:xfrm>
        </p:grpSpPr>
        <p:pic>
          <p:nvPicPr>
            <p:cNvPr id="14" name="Picture 13" descr="Logo, company name&#10;&#10;Description automatically generated">
              <a:extLst>
                <a:ext uri="{FF2B5EF4-FFF2-40B4-BE49-F238E27FC236}">
                  <a16:creationId xmlns:a16="http://schemas.microsoft.com/office/drawing/2014/main" id="{A706DF19-863D-66FB-E6DF-CF515C93DB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60" t="10169" r="11545" b="17304"/>
            <a:stretch/>
          </p:blipFill>
          <p:spPr>
            <a:xfrm>
              <a:off x="4559300" y="8083345"/>
              <a:ext cx="1930400" cy="1296002"/>
            </a:xfrm>
            <a:prstGeom prst="rect">
              <a:avLst/>
            </a:prstGeom>
          </p:spPr>
        </p:pic>
        <p:grpSp>
          <p:nvGrpSpPr>
            <p:cNvPr id="15" name="Group 14">
              <a:extLst>
                <a:ext uri="{FF2B5EF4-FFF2-40B4-BE49-F238E27FC236}">
                  <a16:creationId xmlns:a16="http://schemas.microsoft.com/office/drawing/2014/main" id="{3716ECEE-0906-C378-FCB4-86D6DAA00DE3}"/>
                </a:ext>
              </a:extLst>
            </p:cNvPr>
            <p:cNvGrpSpPr/>
            <p:nvPr/>
          </p:nvGrpSpPr>
          <p:grpSpPr>
            <a:xfrm>
              <a:off x="4599214" y="8844295"/>
              <a:ext cx="414338" cy="525843"/>
              <a:chOff x="4599214" y="8844295"/>
              <a:chExt cx="414338" cy="525843"/>
            </a:xfrm>
          </p:grpSpPr>
          <p:sp>
            <p:nvSpPr>
              <p:cNvPr id="20" name="Rectangle 19">
                <a:extLst>
                  <a:ext uri="{FF2B5EF4-FFF2-40B4-BE49-F238E27FC236}">
                    <a16:creationId xmlns:a16="http://schemas.microsoft.com/office/drawing/2014/main" id="{F45EA205-1C7C-3EEF-04B6-10C75630F60F}"/>
                  </a:ext>
                </a:extLst>
              </p:cNvPr>
              <p:cNvSpPr/>
              <p:nvPr/>
            </p:nvSpPr>
            <p:spPr>
              <a:xfrm>
                <a:off x="4599214" y="8844295"/>
                <a:ext cx="414338" cy="52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53">
                <a:extLst>
                  <a:ext uri="{FF2B5EF4-FFF2-40B4-BE49-F238E27FC236}">
                    <a16:creationId xmlns:a16="http://schemas.microsoft.com/office/drawing/2014/main" id="{A1FB71E0-590C-2F5F-B44E-5EBB47B308C9}"/>
                  </a:ext>
                </a:extLst>
              </p:cNvPr>
              <p:cNvSpPr>
                <a:spLocks noChangeAspect="1"/>
              </p:cNvSpPr>
              <p:nvPr/>
            </p:nvSpPr>
            <p:spPr bwMode="auto">
              <a:xfrm flipH="1">
                <a:off x="4628583" y="8881166"/>
                <a:ext cx="355600" cy="436215"/>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accent1">
                    <a:lumMod val="75000"/>
                  </a:schemeClr>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dirty="0">
                  <a:solidFill>
                    <a:srgbClr val="FF0000"/>
                  </a:solidFill>
                </a:endParaRPr>
              </a:p>
            </p:txBody>
          </p:sp>
        </p:grpSp>
        <p:grpSp>
          <p:nvGrpSpPr>
            <p:cNvPr id="17" name="Group 16">
              <a:extLst>
                <a:ext uri="{FF2B5EF4-FFF2-40B4-BE49-F238E27FC236}">
                  <a16:creationId xmlns:a16="http://schemas.microsoft.com/office/drawing/2014/main" id="{85600840-6859-6EF0-4864-320E119066B8}"/>
                </a:ext>
              </a:extLst>
            </p:cNvPr>
            <p:cNvGrpSpPr/>
            <p:nvPr/>
          </p:nvGrpSpPr>
          <p:grpSpPr>
            <a:xfrm>
              <a:off x="5924926" y="8085857"/>
              <a:ext cx="414338" cy="525843"/>
              <a:chOff x="5924926" y="8085857"/>
              <a:chExt cx="414338" cy="525843"/>
            </a:xfrm>
          </p:grpSpPr>
          <p:sp>
            <p:nvSpPr>
              <p:cNvPr id="18" name="Rectangle 17">
                <a:extLst>
                  <a:ext uri="{FF2B5EF4-FFF2-40B4-BE49-F238E27FC236}">
                    <a16:creationId xmlns:a16="http://schemas.microsoft.com/office/drawing/2014/main" id="{B8590589-A026-FD53-EB95-1A4D221465A5}"/>
                  </a:ext>
                </a:extLst>
              </p:cNvPr>
              <p:cNvSpPr/>
              <p:nvPr/>
            </p:nvSpPr>
            <p:spPr>
              <a:xfrm>
                <a:off x="5924926" y="8085857"/>
                <a:ext cx="414338" cy="52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53">
                <a:extLst>
                  <a:ext uri="{FF2B5EF4-FFF2-40B4-BE49-F238E27FC236}">
                    <a16:creationId xmlns:a16="http://schemas.microsoft.com/office/drawing/2014/main" id="{18A9D703-C6F2-A28F-ABD5-F203B4E067D9}"/>
                  </a:ext>
                </a:extLst>
              </p:cNvPr>
              <p:cNvSpPr>
                <a:spLocks noChangeAspect="1"/>
              </p:cNvSpPr>
              <p:nvPr/>
            </p:nvSpPr>
            <p:spPr bwMode="auto">
              <a:xfrm rot="10800000" flipH="1">
                <a:off x="5949406" y="8139095"/>
                <a:ext cx="355600" cy="436215"/>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chemeClr val="accent2">
                    <a:lumMod val="75000"/>
                  </a:schemeClr>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dirty="0">
                  <a:solidFill>
                    <a:srgbClr val="FF0000"/>
                  </a:solidFill>
                </a:endParaRPr>
              </a:p>
            </p:txBody>
          </p:sp>
        </p:grpSp>
      </p:grpSp>
      <p:sp>
        <p:nvSpPr>
          <p:cNvPr id="5" name="TextBox 4">
            <a:extLst>
              <a:ext uri="{FF2B5EF4-FFF2-40B4-BE49-F238E27FC236}">
                <a16:creationId xmlns:a16="http://schemas.microsoft.com/office/drawing/2014/main" id="{C7FB688B-3EFB-132E-66DA-4F2DED2520CA}"/>
              </a:ext>
            </a:extLst>
          </p:cNvPr>
          <p:cNvSpPr txBox="1"/>
          <p:nvPr/>
        </p:nvSpPr>
        <p:spPr>
          <a:xfrm>
            <a:off x="1054510" y="3018210"/>
            <a:ext cx="1981578" cy="1474419"/>
          </a:xfrm>
          <a:prstGeom prst="rect">
            <a:avLst/>
          </a:prstGeom>
          <a:solidFill>
            <a:schemeClr val="bg1"/>
          </a:solidFill>
          <a:ln>
            <a:noFill/>
          </a:ln>
          <a:effectLst>
            <a:outerShdw blurRad="50800" dist="38100" dir="2700000" algn="tl" rotWithShape="0">
              <a:prstClr val="black">
                <a:alpha val="40000"/>
              </a:prstClr>
            </a:outerShdw>
          </a:effectLst>
        </p:spPr>
        <p:txBody>
          <a:bodyPr wrap="square" lIns="91440" tIns="90000" rIns="91440" bIns="90000" rtlCol="0" anchor="t">
            <a:spAutoFit/>
          </a:bodyPr>
          <a:lstStyle/>
          <a:p>
            <a:pPr>
              <a:spcAft>
                <a:spcPts val="600"/>
              </a:spcAft>
            </a:pPr>
            <a:r>
              <a:rPr lang="en-GB" sz="1200" i="1" dirty="0">
                <a:solidFill>
                  <a:schemeClr val="tx1">
                    <a:lumMod val="50000"/>
                  </a:schemeClr>
                </a:solidFill>
                <a:effectLst/>
                <a:latin typeface="+mj-lt"/>
                <a:ea typeface="Calibri" panose="020F0502020204030204" pitchFamily="34" charset="0"/>
                <a:cs typeface="Times New Roman"/>
              </a:rPr>
              <a:t>“You have been helpful, understanding and patient … thank you for your help today – much appreciated to be listened to and treated with respect.”</a:t>
            </a:r>
            <a:endParaRPr lang="en-GB" sz="1200" i="1"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1BBFEC1-25D8-0F40-2E5E-DB5D3C0A222F}"/>
              </a:ext>
            </a:extLst>
          </p:cNvPr>
          <p:cNvSpPr txBox="1"/>
          <p:nvPr/>
        </p:nvSpPr>
        <p:spPr>
          <a:xfrm>
            <a:off x="3716595" y="2599021"/>
            <a:ext cx="2933438" cy="2018248"/>
          </a:xfrm>
          <a:prstGeom prst="rect">
            <a:avLst/>
          </a:prstGeom>
          <a:solidFill>
            <a:srgbClr val="FAD8EA"/>
          </a:solidFill>
          <a:ln w="3175">
            <a:noFill/>
          </a:ln>
          <a:effectLst>
            <a:outerShdw blurRad="50800" dist="38100" dir="2700000" algn="tl" rotWithShape="0">
              <a:prstClr val="black">
                <a:alpha val="40000"/>
              </a:prstClr>
            </a:outerShdw>
          </a:effectLst>
        </p:spPr>
        <p:txBody>
          <a:bodyPr wrap="square" tIns="72000" bIns="72000" rtlCol="0" anchor="ctr">
            <a:noAutofit/>
          </a:bodyPr>
          <a:lstStyle/>
          <a:p>
            <a:pPr>
              <a:spcAft>
                <a:spcPts val="600"/>
              </a:spcAft>
            </a:pPr>
            <a:r>
              <a:rPr lang="en-GB" sz="1200" b="1" dirty="0">
                <a:solidFill>
                  <a:schemeClr val="tx1">
                    <a:lumMod val="50000"/>
                  </a:schemeClr>
                </a:solidFill>
                <a:effectLst/>
                <a:ea typeface="Calibri" panose="020F0502020204030204" pitchFamily="34" charset="0"/>
                <a:cs typeface="Times New Roman" panose="02020603050405020304" pitchFamily="18" charset="0"/>
              </a:rPr>
              <a:t>“</a:t>
            </a:r>
            <a:r>
              <a:rPr lang="en-GB" sz="1200" dirty="0">
                <a:solidFill>
                  <a:schemeClr val="tx1">
                    <a:lumMod val="50000"/>
                  </a:schemeClr>
                </a:solidFill>
                <a:effectLst/>
                <a:ea typeface="Calibri" panose="020F0502020204030204" pitchFamily="34" charset="0"/>
                <a:cs typeface="Times New Roman" panose="02020603050405020304" pitchFamily="18" charset="0"/>
              </a:rPr>
              <a:t>I’ve met a lovely lady at the local community festival who not only listened to my horrible experience, but also provided me lots of useful information. She encouraged me to not let the issue go, but to speak to her colleague [at the Healthwatch Helpline] who eventually helped me to resolve all my issues.”</a:t>
            </a:r>
          </a:p>
        </p:txBody>
      </p:sp>
      <p:sp>
        <p:nvSpPr>
          <p:cNvPr id="8" name="TextBox 7">
            <a:extLst>
              <a:ext uri="{FF2B5EF4-FFF2-40B4-BE49-F238E27FC236}">
                <a16:creationId xmlns:a16="http://schemas.microsoft.com/office/drawing/2014/main" id="{A640D41E-C93A-2E91-6D53-7836354D0E3A}"/>
              </a:ext>
            </a:extLst>
          </p:cNvPr>
          <p:cNvSpPr txBox="1"/>
          <p:nvPr/>
        </p:nvSpPr>
        <p:spPr>
          <a:xfrm>
            <a:off x="633187" y="6251033"/>
            <a:ext cx="3083407" cy="1200329"/>
          </a:xfrm>
          <a:prstGeom prst="rect">
            <a:avLst/>
          </a:prstGeom>
          <a:solidFill>
            <a:srgbClr val="FAD8EA"/>
          </a:solidFill>
          <a:ln>
            <a:noFill/>
          </a:ln>
          <a:effectLst/>
        </p:spPr>
        <p:txBody>
          <a:bodyPr wrap="square" lIns="91440" tIns="45720" rIns="91440" bIns="45720" rtlCol="0" anchor="t">
            <a:spAutoFit/>
          </a:bodyPr>
          <a:lstStyle/>
          <a:p>
            <a:pPr>
              <a:spcAft>
                <a:spcPts val="600"/>
              </a:spcAft>
            </a:pPr>
            <a:r>
              <a:rPr lang="en-GB" sz="1200" i="1" dirty="0">
                <a:solidFill>
                  <a:srgbClr val="252339"/>
                </a:solidFill>
                <a:latin typeface="+mj-lt"/>
                <a:ea typeface="Calibri"/>
                <a:cs typeface="Times New Roman"/>
              </a:rPr>
              <a:t>“I just want to express my grateful thanks for the information on local services document you have prepared and distributed. This is very helpful and answers various questions I had. Much appreciated.” </a:t>
            </a:r>
            <a:endParaRPr lang="en-GB" sz="1200" b="1" dirty="0">
              <a:solidFill>
                <a:srgbClr val="252339"/>
              </a:solidFill>
              <a:latin typeface="+mj-lt"/>
              <a:ea typeface="Calibri"/>
              <a:cs typeface="Times New Roman"/>
            </a:endParaRPr>
          </a:p>
        </p:txBody>
      </p:sp>
      <p:sp>
        <p:nvSpPr>
          <p:cNvPr id="26" name="Freeform 53">
            <a:extLst>
              <a:ext uri="{FF2B5EF4-FFF2-40B4-BE49-F238E27FC236}">
                <a16:creationId xmlns:a16="http://schemas.microsoft.com/office/drawing/2014/main" id="{0EBB9275-BD8F-3CC8-A598-F44AF70058B5}"/>
              </a:ext>
            </a:extLst>
          </p:cNvPr>
          <p:cNvSpPr>
            <a:spLocks noChangeAspect="1"/>
          </p:cNvSpPr>
          <p:nvPr/>
        </p:nvSpPr>
        <p:spPr bwMode="auto">
          <a:xfrm rot="364963" flipH="1">
            <a:off x="401848" y="6085441"/>
            <a:ext cx="304285" cy="373266"/>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lumMod val="75000"/>
            </a:schemeClr>
          </a:solidFill>
          <a:ln>
            <a:solidFill>
              <a:schemeClr val="accent2">
                <a:lumMod val="50000"/>
              </a:schemeClr>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dirty="0">
              <a:solidFill>
                <a:srgbClr val="FF0000"/>
              </a:solidFill>
            </a:endParaRPr>
          </a:p>
        </p:txBody>
      </p:sp>
      <p:sp>
        <p:nvSpPr>
          <p:cNvPr id="22" name="TextBox 21">
            <a:extLst>
              <a:ext uri="{FF2B5EF4-FFF2-40B4-BE49-F238E27FC236}">
                <a16:creationId xmlns:a16="http://schemas.microsoft.com/office/drawing/2014/main" id="{2C944796-D992-113E-A364-FEA8B7F094B9}"/>
              </a:ext>
            </a:extLst>
          </p:cNvPr>
          <p:cNvSpPr txBox="1"/>
          <p:nvPr/>
        </p:nvSpPr>
        <p:spPr>
          <a:xfrm>
            <a:off x="725053" y="7929803"/>
            <a:ext cx="2991541" cy="1173398"/>
          </a:xfrm>
          <a:prstGeom prst="rect">
            <a:avLst/>
          </a:prstGeom>
          <a:solidFill>
            <a:srgbClr val="F8FFE7"/>
          </a:solidFill>
        </p:spPr>
        <p:txBody>
          <a:bodyPr wrap="square" lIns="91440" tIns="45720" rIns="91440" bIns="45720" rtlCol="0" anchor="t">
            <a:spAutoFit/>
          </a:bodyPr>
          <a:lstStyle/>
          <a:p>
            <a:pPr>
              <a:lnSpc>
                <a:spcPct val="107000"/>
              </a:lnSpc>
              <a:spcAft>
                <a:spcPts val="800"/>
              </a:spcAft>
            </a:pPr>
            <a:r>
              <a:rPr lang="en-GB" sz="1100" dirty="0">
                <a:solidFill>
                  <a:schemeClr val="tx1">
                    <a:lumMod val="50000"/>
                  </a:schemeClr>
                </a:solidFill>
                <a:effectLst/>
                <a:ea typeface="Calibri" panose="020F0502020204030204" pitchFamily="34" charset="0"/>
                <a:cs typeface="Times New Roman"/>
              </a:rPr>
              <a:t>“My Mother passed away at the RSCH recently and I thought it best to let you know. I know that she spoke very highly of your team and the people that called her. I personally would like to offer my heartfelt thanks to all involved.”</a:t>
            </a:r>
          </a:p>
        </p:txBody>
      </p:sp>
      <p:sp>
        <p:nvSpPr>
          <p:cNvPr id="28" name="Freeform 53">
            <a:extLst>
              <a:ext uri="{FF2B5EF4-FFF2-40B4-BE49-F238E27FC236}">
                <a16:creationId xmlns:a16="http://schemas.microsoft.com/office/drawing/2014/main" id="{A1451BB3-9D6E-B8D5-CC1F-0BE026FFB155}"/>
              </a:ext>
            </a:extLst>
          </p:cNvPr>
          <p:cNvSpPr>
            <a:spLocks noChangeAspect="1"/>
          </p:cNvSpPr>
          <p:nvPr/>
        </p:nvSpPr>
        <p:spPr bwMode="auto">
          <a:xfrm rot="983453" flipH="1">
            <a:off x="744043" y="2949538"/>
            <a:ext cx="254126" cy="31173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rgbClr val="FFC000"/>
          </a:solidFill>
          <a:ln>
            <a:solidFill>
              <a:srgbClr val="7D4B25"/>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29" name="Freeform 53">
            <a:extLst>
              <a:ext uri="{FF2B5EF4-FFF2-40B4-BE49-F238E27FC236}">
                <a16:creationId xmlns:a16="http://schemas.microsoft.com/office/drawing/2014/main" id="{5517A24A-F438-EB6C-8D25-3D25A1C536D8}"/>
              </a:ext>
            </a:extLst>
          </p:cNvPr>
          <p:cNvSpPr>
            <a:spLocks noChangeAspect="1"/>
          </p:cNvSpPr>
          <p:nvPr/>
        </p:nvSpPr>
        <p:spPr bwMode="auto">
          <a:xfrm rot="399544" flipH="1">
            <a:off x="3628093" y="2497682"/>
            <a:ext cx="275109" cy="33747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rgbClr val="7D4B25"/>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ln>
                <a:solidFill>
                  <a:srgbClr val="005A46"/>
                </a:solidFill>
              </a:ln>
              <a:solidFill>
                <a:srgbClr val="FF0000"/>
              </a:solidFill>
            </a:endParaRPr>
          </a:p>
        </p:txBody>
      </p:sp>
      <p:sp>
        <p:nvSpPr>
          <p:cNvPr id="30" name="Freeform 53">
            <a:extLst>
              <a:ext uri="{FF2B5EF4-FFF2-40B4-BE49-F238E27FC236}">
                <a16:creationId xmlns:a16="http://schemas.microsoft.com/office/drawing/2014/main" id="{5D7B7344-4B97-3958-F5D3-C2D71F67077C}"/>
              </a:ext>
            </a:extLst>
          </p:cNvPr>
          <p:cNvSpPr>
            <a:spLocks noChangeAspect="1"/>
          </p:cNvSpPr>
          <p:nvPr/>
        </p:nvSpPr>
        <p:spPr bwMode="auto">
          <a:xfrm rot="11776260" flipH="1">
            <a:off x="6499320" y="4364162"/>
            <a:ext cx="275109" cy="33747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rgbClr val="7D4B25"/>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ln>
                <a:solidFill>
                  <a:srgbClr val="005A46"/>
                </a:solidFill>
              </a:ln>
              <a:solidFill>
                <a:srgbClr val="FF0000"/>
              </a:solidFill>
            </a:endParaRPr>
          </a:p>
        </p:txBody>
      </p:sp>
      <p:sp>
        <p:nvSpPr>
          <p:cNvPr id="31" name="Freeform 53">
            <a:extLst>
              <a:ext uri="{FF2B5EF4-FFF2-40B4-BE49-F238E27FC236}">
                <a16:creationId xmlns:a16="http://schemas.microsoft.com/office/drawing/2014/main" id="{22617252-A0D9-9AA8-DA44-1831F6567514}"/>
              </a:ext>
            </a:extLst>
          </p:cNvPr>
          <p:cNvSpPr>
            <a:spLocks noChangeAspect="1"/>
          </p:cNvSpPr>
          <p:nvPr/>
        </p:nvSpPr>
        <p:spPr bwMode="auto">
          <a:xfrm rot="12680356" flipH="1">
            <a:off x="3579039" y="8930352"/>
            <a:ext cx="275109" cy="33747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rgbClr val="7D4B25"/>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ln>
                <a:solidFill>
                  <a:srgbClr val="005A46"/>
                </a:solidFill>
              </a:ln>
              <a:solidFill>
                <a:srgbClr val="FF0000"/>
              </a:solidFill>
            </a:endParaRPr>
          </a:p>
        </p:txBody>
      </p:sp>
      <p:sp>
        <p:nvSpPr>
          <p:cNvPr id="32" name="TextBox 31">
            <a:extLst>
              <a:ext uri="{FF2B5EF4-FFF2-40B4-BE49-F238E27FC236}">
                <a16:creationId xmlns:a16="http://schemas.microsoft.com/office/drawing/2014/main" id="{D15B6D4A-52E0-C086-FDE6-F5A8ADBC72F5}"/>
              </a:ext>
            </a:extLst>
          </p:cNvPr>
          <p:cNvSpPr txBox="1"/>
          <p:nvPr/>
        </p:nvSpPr>
        <p:spPr>
          <a:xfrm>
            <a:off x="4576447" y="6251033"/>
            <a:ext cx="1366213" cy="2655086"/>
          </a:xfrm>
          <a:prstGeom prst="rect">
            <a:avLst/>
          </a:prstGeom>
          <a:solidFill>
            <a:srgbClr val="FAD8EA"/>
          </a:solidFill>
          <a:ln>
            <a:noFill/>
          </a:ln>
          <a:effectLst/>
        </p:spPr>
        <p:txBody>
          <a:bodyPr wrap="square" rtlCol="0">
            <a:spAutoFit/>
          </a:bodyPr>
          <a:lstStyle/>
          <a:p>
            <a:pPr>
              <a:lnSpc>
                <a:spcPct val="107000"/>
              </a:lnSpc>
              <a:spcAft>
                <a:spcPts val="800"/>
              </a:spcAft>
            </a:pPr>
            <a:r>
              <a:rPr lang="en-GB" sz="1200" i="1" dirty="0">
                <a:solidFill>
                  <a:srgbClr val="002635"/>
                </a:solidFill>
                <a:effectLst/>
                <a:latin typeface="+mj-lt"/>
                <a:ea typeface="Calibri" panose="020F0502020204030204" pitchFamily="34" charset="0"/>
                <a:cs typeface="Times New Roman" panose="02020603050405020304" pitchFamily="18" charset="0"/>
              </a:rPr>
              <a:t>“A wonderful report which I have been raising at a range of meetings in the city to make sure everyone has seen it. Brilliantly written and accessible.”</a:t>
            </a:r>
          </a:p>
        </p:txBody>
      </p:sp>
      <p:sp>
        <p:nvSpPr>
          <p:cNvPr id="25" name="Freeform 53">
            <a:extLst>
              <a:ext uri="{FF2B5EF4-FFF2-40B4-BE49-F238E27FC236}">
                <a16:creationId xmlns:a16="http://schemas.microsoft.com/office/drawing/2014/main" id="{2C8B0DA3-89F3-196D-AF8A-536821C36F88}"/>
              </a:ext>
            </a:extLst>
          </p:cNvPr>
          <p:cNvSpPr>
            <a:spLocks noChangeAspect="1"/>
          </p:cNvSpPr>
          <p:nvPr/>
        </p:nvSpPr>
        <p:spPr bwMode="auto">
          <a:xfrm rot="11211667" flipH="1">
            <a:off x="5807959" y="8660327"/>
            <a:ext cx="269402" cy="330475"/>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accent2">
                <a:lumMod val="50000"/>
              </a:schemeClr>
            </a:solidFill>
          </a:ln>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dirty="0">
              <a:solidFill>
                <a:srgbClr val="FF0000"/>
              </a:solidFill>
            </a:endParaRPr>
          </a:p>
        </p:txBody>
      </p:sp>
      <p:pic>
        <p:nvPicPr>
          <p:cNvPr id="34" name="Picture 33" descr="Icon&#10;&#10;Description automatically generated">
            <a:extLst>
              <a:ext uri="{FF2B5EF4-FFF2-40B4-BE49-F238E27FC236}">
                <a16:creationId xmlns:a16="http://schemas.microsoft.com/office/drawing/2014/main" id="{466EA55D-199B-985B-AC17-8C812638AD1A}"/>
              </a:ext>
            </a:extLst>
          </p:cNvPr>
          <p:cNvPicPr>
            <a:picLocks noChangeAspect="1"/>
          </p:cNvPicPr>
          <p:nvPr/>
        </p:nvPicPr>
        <p:blipFill rotWithShape="1">
          <a:blip r:embed="rId3">
            <a:extLst>
              <a:ext uri="{28A0092B-C50C-407E-A947-70E740481C1C}">
                <a14:useLocalDpi xmlns:a14="http://schemas.microsoft.com/office/drawing/2010/main" val="0"/>
              </a:ext>
            </a:extLst>
          </a:blip>
          <a:srcRect l="28328" t="28525" r="28444" b="28700"/>
          <a:stretch/>
        </p:blipFill>
        <p:spPr>
          <a:xfrm>
            <a:off x="105124" y="4884273"/>
            <a:ext cx="897731" cy="8883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822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man talking to a doctor">
            <a:extLst>
              <a:ext uri="{FF2B5EF4-FFF2-40B4-BE49-F238E27FC236}">
                <a16:creationId xmlns:a16="http://schemas.microsoft.com/office/drawing/2014/main" id="{1B0F135E-C01A-F5DD-EED0-CD4EB472170A}"/>
              </a:ext>
            </a:extLst>
          </p:cNvPr>
          <p:cNvPicPr>
            <a:picLocks noChangeAspect="1"/>
          </p:cNvPicPr>
          <p:nvPr/>
        </p:nvPicPr>
        <p:blipFill rotWithShape="1">
          <a:blip r:embed="rId2" cstate="print">
            <a:alphaModFix amt="25000"/>
            <a:extLst>
              <a:ext uri="{28A0092B-C50C-407E-A947-70E740481C1C}">
                <a14:useLocalDpi xmlns:a14="http://schemas.microsoft.com/office/drawing/2010/main" val="0"/>
              </a:ext>
            </a:extLst>
          </a:blip>
          <a:srcRect t="7054"/>
          <a:stretch/>
        </p:blipFill>
        <p:spPr>
          <a:xfrm>
            <a:off x="4120402" y="4345070"/>
            <a:ext cx="2654084" cy="1660459"/>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130ECE6B-D9EE-C28A-64FE-62D1791D89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91" t="8936" r="14997" b="4856"/>
          <a:stretch/>
        </p:blipFill>
        <p:spPr>
          <a:xfrm>
            <a:off x="6129873" y="966221"/>
            <a:ext cx="296127" cy="360000"/>
          </a:xfrm>
          <a:prstGeom prst="rect">
            <a:avLst/>
          </a:prstGeom>
        </p:spPr>
      </p:pic>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12</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a:xfrm>
            <a:off x="410400" y="339081"/>
            <a:ext cx="6048000" cy="360000"/>
          </a:xfrm>
        </p:spPr>
        <p:txBody>
          <a:bodyPr/>
          <a:lstStyle/>
          <a:p>
            <a:r>
              <a:rPr lang="en-GB" dirty="0"/>
              <a:t>Healthwatch Brighton and Hove  |  Celebrating 10 years 2013 -2023</a:t>
            </a:r>
          </a:p>
        </p:txBody>
      </p:sp>
      <p:sp>
        <p:nvSpPr>
          <p:cNvPr id="5" name="TextBox 4">
            <a:extLst>
              <a:ext uri="{FF2B5EF4-FFF2-40B4-BE49-F238E27FC236}">
                <a16:creationId xmlns:a16="http://schemas.microsoft.com/office/drawing/2014/main" id="{CD1A6975-D2A5-8779-079E-A52B4A7EE247}"/>
              </a:ext>
            </a:extLst>
          </p:cNvPr>
          <p:cNvSpPr txBox="1"/>
          <p:nvPr/>
        </p:nvSpPr>
        <p:spPr>
          <a:xfrm>
            <a:off x="432000" y="900000"/>
            <a:ext cx="5425892" cy="492443"/>
          </a:xfrm>
          <a:prstGeom prst="rect">
            <a:avLst/>
          </a:prstGeom>
          <a:noFill/>
        </p:spPr>
        <p:txBody>
          <a:bodyPr wrap="square" lIns="0" tIns="0" rIns="0" bIns="0" rtlCol="0">
            <a:spAutoFit/>
          </a:bodyPr>
          <a:lstStyle/>
          <a:p>
            <a:r>
              <a:rPr lang="en-GB" sz="3200" b="1" dirty="0">
                <a:solidFill>
                  <a:schemeClr val="accent4">
                    <a:lumMod val="50000"/>
                  </a:schemeClr>
                </a:solidFill>
                <a:latin typeface="+mj-lt"/>
                <a:cs typeface="Poppins Black" panose="00000A00000000000000" pitchFamily="2" charset="0"/>
              </a:rPr>
              <a:t>Our GP focussed work</a:t>
            </a:r>
          </a:p>
        </p:txBody>
      </p:sp>
      <p:sp>
        <p:nvSpPr>
          <p:cNvPr id="6" name="TextBox 5">
            <a:extLst>
              <a:ext uri="{FF2B5EF4-FFF2-40B4-BE49-F238E27FC236}">
                <a16:creationId xmlns:a16="http://schemas.microsoft.com/office/drawing/2014/main" id="{1269458B-5A86-3084-FF45-1F6618FF50D8}"/>
              </a:ext>
            </a:extLst>
          </p:cNvPr>
          <p:cNvSpPr txBox="1"/>
          <p:nvPr/>
        </p:nvSpPr>
        <p:spPr>
          <a:xfrm>
            <a:off x="301936" y="1479085"/>
            <a:ext cx="5898463" cy="1000274"/>
          </a:xfrm>
          <a:prstGeom prst="rect">
            <a:avLst/>
          </a:prstGeom>
          <a:noFill/>
        </p:spPr>
        <p:txBody>
          <a:bodyPr wrap="square" lIns="0" tIns="0" rIns="0" bIns="0" rtlCol="0" anchor="t">
            <a:spAutoFit/>
          </a:bodyPr>
          <a:lstStyle/>
          <a:p>
            <a:pPr>
              <a:spcAft>
                <a:spcPts val="600"/>
              </a:spcAft>
            </a:pPr>
            <a:r>
              <a:rPr lang="en-GB" sz="1100" b="1" dirty="0">
                <a:solidFill>
                  <a:srgbClr val="18759D"/>
                </a:solidFill>
                <a:effectLst/>
                <a:ea typeface="Calibri" panose="020F0502020204030204" pitchFamily="34" charset="0"/>
                <a:cs typeface="Times New Roman"/>
              </a:rPr>
              <a:t>Over the last 10 years, we have been proactive in providing support to patients, helping them to navigate many changes affecting primary care.</a:t>
            </a:r>
          </a:p>
          <a:p>
            <a:pPr>
              <a:spcAft>
                <a:spcPts val="600"/>
              </a:spcAft>
            </a:pPr>
            <a:endParaRPr lang="en-GB" sz="1100" dirty="0">
              <a:solidFill>
                <a:schemeClr val="tx1">
                  <a:lumMod val="50000"/>
                </a:schemeClr>
              </a:solidFill>
              <a:ea typeface="Calibri" panose="020F0502020204030204" pitchFamily="34" charset="0"/>
              <a:cs typeface="Times New Roman"/>
            </a:endParaRPr>
          </a:p>
          <a:p>
            <a:pPr>
              <a:spcAft>
                <a:spcPts val="600"/>
              </a:spcAft>
            </a:pPr>
            <a:r>
              <a:rPr lang="en-GB" sz="1100" b="1" dirty="0">
                <a:solidFill>
                  <a:schemeClr val="tx1">
                    <a:lumMod val="50000"/>
                  </a:schemeClr>
                </a:solidFill>
                <a:ea typeface="+mn-lt"/>
                <a:cs typeface="+mn-lt"/>
              </a:rPr>
              <a:t>In 2022, we supported patients at New Larchwood Surgery to overturn a decision to reduce opening hours at a local GP surgery.</a:t>
            </a:r>
            <a:endParaRPr lang="en-GB" sz="1100" b="1" dirty="0">
              <a:solidFill>
                <a:schemeClr val="tx1">
                  <a:lumMod val="50000"/>
                </a:schemeClr>
              </a:solidFill>
              <a:ea typeface="Calibri" panose="020F0502020204030204" pitchFamily="34" charset="0"/>
              <a:cs typeface="Times New Roman"/>
            </a:endParaRPr>
          </a:p>
        </p:txBody>
      </p:sp>
      <p:sp>
        <p:nvSpPr>
          <p:cNvPr id="3" name="TextBox 2">
            <a:extLst>
              <a:ext uri="{FF2B5EF4-FFF2-40B4-BE49-F238E27FC236}">
                <a16:creationId xmlns:a16="http://schemas.microsoft.com/office/drawing/2014/main" id="{C385AB00-D210-ACAA-73EE-5615E074D03D}"/>
              </a:ext>
            </a:extLst>
          </p:cNvPr>
          <p:cNvSpPr txBox="1"/>
          <p:nvPr/>
        </p:nvSpPr>
        <p:spPr>
          <a:xfrm>
            <a:off x="301936" y="2541494"/>
            <a:ext cx="5976000" cy="907941"/>
          </a:xfrm>
          <a:prstGeom prst="rect">
            <a:avLst/>
          </a:prstGeom>
          <a:noFill/>
          <a:ln>
            <a:noFill/>
          </a:ln>
          <a:effectLst/>
        </p:spPr>
        <p:txBody>
          <a:bodyPr wrap="square" lIns="91440" tIns="45720" rIns="91440" bIns="45720" rtlCol="0" anchor="t">
            <a:spAutoFit/>
          </a:bodyPr>
          <a:lstStyle/>
          <a:p>
            <a:pPr algn="r">
              <a:spcAft>
                <a:spcPts val="600"/>
              </a:spcAft>
            </a:pPr>
            <a:r>
              <a:rPr lang="en-GB" sz="1200" i="1" dirty="0">
                <a:solidFill>
                  <a:srgbClr val="005A46"/>
                </a:solidFill>
                <a:latin typeface="+mj-lt"/>
                <a:ea typeface="Calibri"/>
                <a:cs typeface="Times New Roman"/>
              </a:rPr>
              <a:t>“I would like to thank you from the bottom of my heart for the sterling work you put in on our behalf. Now we have the final findings from you and consequently, the resulting actions from the CCG and GPs at the surgery.”</a:t>
            </a:r>
          </a:p>
          <a:p>
            <a:pPr algn="r">
              <a:spcAft>
                <a:spcPts val="600"/>
              </a:spcAft>
            </a:pPr>
            <a:r>
              <a:rPr lang="en-GB" sz="1200" b="1" dirty="0">
                <a:solidFill>
                  <a:srgbClr val="005A46"/>
                </a:solidFill>
                <a:latin typeface="+mj-lt"/>
                <a:ea typeface="Calibri"/>
              </a:rPr>
              <a:t>Anna de Wit, Chair, Coldean Residents’ Association </a:t>
            </a:r>
            <a:endParaRPr lang="en-GB" sz="1200" b="1" dirty="0">
              <a:solidFill>
                <a:srgbClr val="005A46"/>
              </a:solidFill>
              <a:latin typeface="+mj-lt"/>
              <a:ea typeface="Calibri"/>
              <a:cs typeface="Poppins Light"/>
            </a:endParaRPr>
          </a:p>
        </p:txBody>
      </p:sp>
      <p:sp>
        <p:nvSpPr>
          <p:cNvPr id="4" name="TextBox 3">
            <a:extLst>
              <a:ext uri="{FF2B5EF4-FFF2-40B4-BE49-F238E27FC236}">
                <a16:creationId xmlns:a16="http://schemas.microsoft.com/office/drawing/2014/main" id="{E857FAA2-AFB5-6917-7216-49BBECCBD8C0}"/>
              </a:ext>
            </a:extLst>
          </p:cNvPr>
          <p:cNvSpPr txBox="1"/>
          <p:nvPr/>
        </p:nvSpPr>
        <p:spPr>
          <a:xfrm>
            <a:off x="393230" y="4885050"/>
            <a:ext cx="3842820" cy="492443"/>
          </a:xfrm>
          <a:prstGeom prst="rect">
            <a:avLst/>
          </a:prstGeom>
          <a:noFill/>
        </p:spPr>
        <p:txBody>
          <a:bodyPr wrap="square" lIns="0" tIns="0" rIns="0" bIns="0" rtlCol="0">
            <a:spAutoFit/>
          </a:bodyPr>
          <a:lstStyle/>
          <a:p>
            <a:r>
              <a:rPr lang="en-GB" sz="3200" b="1" dirty="0">
                <a:latin typeface="+mj-lt"/>
                <a:cs typeface="Poppins Black" panose="00000A00000000000000" pitchFamily="2" charset="0"/>
              </a:rPr>
              <a:t>Our GP reviews</a:t>
            </a:r>
          </a:p>
        </p:txBody>
      </p:sp>
      <p:sp>
        <p:nvSpPr>
          <p:cNvPr id="8" name="TextBox 7">
            <a:extLst>
              <a:ext uri="{FF2B5EF4-FFF2-40B4-BE49-F238E27FC236}">
                <a16:creationId xmlns:a16="http://schemas.microsoft.com/office/drawing/2014/main" id="{5414F4B6-4AFB-E099-B881-84B825629A4C}"/>
              </a:ext>
            </a:extLst>
          </p:cNvPr>
          <p:cNvSpPr txBox="1"/>
          <p:nvPr/>
        </p:nvSpPr>
        <p:spPr>
          <a:xfrm>
            <a:off x="393230" y="5416277"/>
            <a:ext cx="5976000" cy="2985433"/>
          </a:xfrm>
          <a:prstGeom prst="rect">
            <a:avLst/>
          </a:prstGeom>
          <a:noFill/>
        </p:spPr>
        <p:txBody>
          <a:bodyPr wrap="square" lIns="0" tIns="0" rIns="0" bIns="0" rtlCol="0" anchor="t">
            <a:spAutoFit/>
          </a:bodyPr>
          <a:lstStyle/>
          <a:p>
            <a:pPr>
              <a:spcAft>
                <a:spcPts val="600"/>
              </a:spcAft>
            </a:pPr>
            <a:r>
              <a:rPr lang="en-GB" sz="1100" b="1" dirty="0">
                <a:solidFill>
                  <a:srgbClr val="2F271A"/>
                </a:solidFill>
                <a:effectLst/>
                <a:ea typeface="Calibri" panose="020F0502020204030204" pitchFamily="34" charset="0"/>
                <a:cs typeface="Times New Roman"/>
              </a:rPr>
              <a:t>We have conducted several reviews of GP services over the years </a:t>
            </a:r>
            <a:r>
              <a:rPr lang="en-GB" sz="1100" b="1" dirty="0">
                <a:solidFill>
                  <a:srgbClr val="2F271A"/>
                </a:solidFill>
                <a:ea typeface="Calibri" panose="020F0502020204030204" pitchFamily="34" charset="0"/>
                <a:cs typeface="Times New Roman"/>
              </a:rPr>
              <a:t>t</a:t>
            </a:r>
            <a:r>
              <a:rPr lang="en-GB" sz="1100" b="1" dirty="0">
                <a:solidFill>
                  <a:srgbClr val="2F271A"/>
                </a:solidFill>
                <a:effectLst/>
                <a:ea typeface="Calibri" panose="020F0502020204030204" pitchFamily="34" charset="0"/>
                <a:cs typeface="Times New Roman"/>
              </a:rPr>
              <a:t>o understand what people think about </a:t>
            </a:r>
            <a:r>
              <a:rPr lang="en-GB" sz="1100" b="1" dirty="0">
                <a:solidFill>
                  <a:srgbClr val="2F271A"/>
                </a:solidFill>
                <a:ea typeface="Calibri" panose="020F0502020204030204" pitchFamily="34" charset="0"/>
                <a:cs typeface="Times New Roman"/>
              </a:rPr>
              <a:t>services. </a:t>
            </a:r>
            <a:r>
              <a:rPr lang="en-GB" sz="1100" b="1" dirty="0">
                <a:solidFill>
                  <a:srgbClr val="2F271A"/>
                </a:solidFill>
                <a:effectLst/>
                <a:ea typeface="Calibri" panose="020F0502020204030204" pitchFamily="34" charset="0"/>
                <a:cs typeface="Times New Roman"/>
              </a:rPr>
              <a:t>Over 4,000 </a:t>
            </a:r>
            <a:r>
              <a:rPr lang="en-GB" sz="1100" b="1" dirty="0">
                <a:solidFill>
                  <a:srgbClr val="2F271A"/>
                </a:solidFill>
                <a:ea typeface="Calibri" panose="020F0502020204030204" pitchFamily="34" charset="0"/>
                <a:cs typeface="Times New Roman"/>
              </a:rPr>
              <a:t>people have shared their </a:t>
            </a:r>
            <a:r>
              <a:rPr lang="en-GB" sz="1100" b="1" dirty="0">
                <a:solidFill>
                  <a:srgbClr val="2F271A"/>
                </a:solidFill>
                <a:effectLst/>
                <a:ea typeface="Calibri" panose="020F0502020204030204" pitchFamily="34" charset="0"/>
                <a:cs typeface="Times New Roman"/>
              </a:rPr>
              <a:t>opinion</a:t>
            </a:r>
            <a:r>
              <a:rPr lang="en-GB" sz="1100" b="1" dirty="0">
                <a:solidFill>
                  <a:srgbClr val="2F271A"/>
                </a:solidFill>
                <a:ea typeface="Calibri" panose="020F0502020204030204" pitchFamily="34" charset="0"/>
                <a:cs typeface="Times New Roman"/>
              </a:rPr>
              <a:t>s with us</a:t>
            </a:r>
            <a:r>
              <a:rPr lang="en-GB" sz="1100" dirty="0">
                <a:solidFill>
                  <a:srgbClr val="2F271A"/>
                </a:solidFill>
                <a:ea typeface="Calibri" panose="020F0502020204030204" pitchFamily="34" charset="0"/>
                <a:cs typeface="Times New Roman"/>
              </a:rPr>
              <a:t>.</a:t>
            </a:r>
          </a:p>
          <a:p>
            <a:pPr marL="171450" indent="-171450">
              <a:spcAft>
                <a:spcPts val="600"/>
              </a:spcAft>
              <a:buFont typeface="Arial" panose="020B0604020202020204" pitchFamily="34" charset="0"/>
              <a:buChar char="•"/>
            </a:pPr>
            <a:r>
              <a:rPr lang="en-GB" sz="1100" dirty="0">
                <a:solidFill>
                  <a:srgbClr val="2F271A"/>
                </a:solidFill>
                <a:ea typeface="Calibri" panose="020F0502020204030204" pitchFamily="34" charset="0"/>
                <a:cs typeface="Times New Roman"/>
              </a:rPr>
              <a:t>This has shown high levels of satisfaction.</a:t>
            </a:r>
          </a:p>
          <a:p>
            <a:pPr marL="171450" indent="-171450">
              <a:spcAft>
                <a:spcPts val="600"/>
              </a:spcAft>
              <a:buFont typeface="Arial" panose="020B0604020202020204" pitchFamily="34" charset="0"/>
              <a:buChar char="•"/>
            </a:pPr>
            <a:r>
              <a:rPr lang="en-GB" sz="1100" dirty="0">
                <a:solidFill>
                  <a:srgbClr val="2F271A"/>
                </a:solidFill>
                <a:ea typeface="Calibri" panose="020F0502020204030204" pitchFamily="34" charset="0"/>
                <a:cs typeface="Times New Roman"/>
              </a:rPr>
              <a:t>Revealed low awareness of some screening services which led us to support our Clinical Commissioning Group’s (CCG) involvement in the Local Cancer Services Scheme to help shape the bowel screening service. </a:t>
            </a:r>
          </a:p>
          <a:p>
            <a:pPr marL="171450" indent="-171450">
              <a:spcAft>
                <a:spcPts val="600"/>
              </a:spcAft>
              <a:buFont typeface="Arial" panose="020B0604020202020204" pitchFamily="34" charset="0"/>
              <a:buChar char="•"/>
            </a:pPr>
            <a:r>
              <a:rPr lang="en-GB" sz="1100" dirty="0">
                <a:solidFill>
                  <a:srgbClr val="2F271A"/>
                </a:solidFill>
              </a:rPr>
              <a:t>We’ve highlighted concerns around the falling number of GPs in the City. </a:t>
            </a:r>
          </a:p>
          <a:p>
            <a:pPr marL="171450" indent="-171450">
              <a:spcAft>
                <a:spcPts val="600"/>
              </a:spcAft>
              <a:buFont typeface="Arial" panose="020B0604020202020204" pitchFamily="34" charset="0"/>
              <a:buChar char="•"/>
            </a:pPr>
            <a:r>
              <a:rPr lang="en-GB" sz="1100" dirty="0">
                <a:solidFill>
                  <a:srgbClr val="2F271A"/>
                </a:solidFill>
              </a:rPr>
              <a:t>We’ve flagged concerns around timely access to see a GP appointment. </a:t>
            </a:r>
          </a:p>
          <a:p>
            <a:pPr marL="171450" indent="-171450">
              <a:spcAft>
                <a:spcPts val="600"/>
              </a:spcAft>
              <a:buFont typeface="Arial" panose="020B0604020202020204" pitchFamily="34" charset="0"/>
              <a:buChar char="•"/>
            </a:pPr>
            <a:r>
              <a:rPr lang="en-GB" sz="1100" dirty="0">
                <a:solidFill>
                  <a:srgbClr val="2F271A"/>
                </a:solidFill>
              </a:rPr>
              <a:t>We’ve shown that people are delaying making a GP appointment and highlighted how this has led some people to seek help from other parts of the NHS sometimes creating more pressure on that part of the system. </a:t>
            </a:r>
          </a:p>
          <a:p>
            <a:pPr marL="171450" indent="-171450">
              <a:spcAft>
                <a:spcPts val="600"/>
              </a:spcAft>
              <a:buFont typeface="Arial" panose="020B0604020202020204" pitchFamily="34" charset="0"/>
              <a:buChar char="•"/>
            </a:pPr>
            <a:r>
              <a:rPr lang="en-GB" sz="1100" dirty="0">
                <a:solidFill>
                  <a:srgbClr val="2F271A"/>
                </a:solidFill>
              </a:rPr>
              <a:t>We’ve gathered your views on using alternatives to face-to-face appointments.</a:t>
            </a:r>
            <a:endParaRPr lang="en-GB" sz="1100" dirty="0">
              <a:solidFill>
                <a:srgbClr val="2F271A"/>
              </a:solidFill>
              <a:effectLst/>
              <a:ea typeface="Calibri" panose="020F0502020204030204" pitchFamily="34" charset="0"/>
              <a:cs typeface="Times New Roman"/>
            </a:endParaRPr>
          </a:p>
          <a:p>
            <a:pPr marL="171450" indent="-171450">
              <a:spcAft>
                <a:spcPts val="600"/>
              </a:spcAft>
              <a:buFont typeface="Arial" panose="020B0604020202020204" pitchFamily="34" charset="0"/>
              <a:buChar char="•"/>
            </a:pPr>
            <a:r>
              <a:rPr lang="en-GB" sz="1100" dirty="0">
                <a:solidFill>
                  <a:srgbClr val="2F271A"/>
                </a:solidFill>
                <a:ea typeface="Calibri" panose="020F0502020204030204" pitchFamily="34" charset="0"/>
                <a:cs typeface="Times New Roman"/>
              </a:rPr>
              <a:t>We’ve reviewed practice websites and Out Of Hour messaging during COVID to ensure patients were getting  the support and advice they needed. </a:t>
            </a:r>
          </a:p>
        </p:txBody>
      </p:sp>
      <p:sp>
        <p:nvSpPr>
          <p:cNvPr id="7" name="TextBox 6">
            <a:extLst>
              <a:ext uri="{FF2B5EF4-FFF2-40B4-BE49-F238E27FC236}">
                <a16:creationId xmlns:a16="http://schemas.microsoft.com/office/drawing/2014/main" id="{A28ADE0D-63B3-DA61-756B-ABFBF9EA36AD}"/>
              </a:ext>
            </a:extLst>
          </p:cNvPr>
          <p:cNvSpPr txBox="1"/>
          <p:nvPr/>
        </p:nvSpPr>
        <p:spPr>
          <a:xfrm>
            <a:off x="83514" y="8534586"/>
            <a:ext cx="5976000" cy="1107996"/>
          </a:xfrm>
          <a:prstGeom prst="rect">
            <a:avLst/>
          </a:prstGeom>
          <a:solidFill>
            <a:srgbClr val="F8FFE7"/>
          </a:solidFill>
          <a:ln>
            <a:solidFill>
              <a:schemeClr val="tx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100" dirty="0">
                <a:solidFill>
                  <a:schemeClr val="tx1">
                    <a:lumMod val="50000"/>
                  </a:schemeClr>
                </a:solidFill>
                <a:latin typeface="+mj-lt"/>
                <a:ea typeface="Calibri" panose="020F0502020204030204" pitchFamily="34" charset="0"/>
                <a:cs typeface="Times New Roman" panose="02020603050405020304" pitchFamily="18" charset="0"/>
              </a:rPr>
              <a:t>In 2015/15, Care </a:t>
            </a: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Quality Commission (CQC) inspections of some GP surgeries in Brighton and Hove noted a high number of safeguarding problems. We provided an analysis of the issue and shared it with the CQC, the city’s Health Overview and Scrutiny Committee and the Brighton and Hove Safeguarding Panel. We </a:t>
            </a:r>
            <a:r>
              <a:rPr lang="en-GB" sz="1100" dirty="0">
                <a:solidFill>
                  <a:schemeClr val="tx1">
                    <a:lumMod val="50000"/>
                  </a:schemeClr>
                </a:solidFill>
                <a:latin typeface="+mj-lt"/>
                <a:ea typeface="Calibri" panose="020F0502020204030204" pitchFamily="34" charset="0"/>
                <a:cs typeface="Times New Roman" panose="02020603050405020304" pitchFamily="18" charset="0"/>
              </a:rPr>
              <a:t>escalated the issue</a:t>
            </a: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 to Healthwatch England. The inadequacy of safeguarding processes in general practice has since been highlighted in national reports.</a:t>
            </a:r>
            <a:endParaRPr lang="en-GB" sz="1100" dirty="0">
              <a:solidFill>
                <a:schemeClr val="tx1">
                  <a:lumMod val="50000"/>
                </a:schemeClr>
              </a:solidFill>
              <a:effectLst/>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01B5DF8-3B33-96CD-5169-9E1A17534F68}"/>
              </a:ext>
            </a:extLst>
          </p:cNvPr>
          <p:cNvSpPr txBox="1"/>
          <p:nvPr/>
        </p:nvSpPr>
        <p:spPr>
          <a:xfrm>
            <a:off x="83514" y="3581320"/>
            <a:ext cx="5976000" cy="1184940"/>
          </a:xfrm>
          <a:prstGeom prst="rect">
            <a:avLst/>
          </a:prstGeom>
          <a:solidFill>
            <a:schemeClr val="accent1">
              <a:lumMod val="20000"/>
              <a:lumOff val="80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100" dirty="0">
                <a:solidFill>
                  <a:schemeClr val="tx1">
                    <a:lumMod val="50000"/>
                  </a:schemeClr>
                </a:solidFill>
                <a:effectLst/>
                <a:ea typeface="Calibri" panose="020F0502020204030204" pitchFamily="34" charset="0"/>
                <a:cs typeface="Times New Roman"/>
              </a:rPr>
              <a:t>In 2015/16, we contributed to the national learning on how best to engage and support patients when their surgery closes.</a:t>
            </a:r>
          </a:p>
          <a:p>
            <a:pPr marL="171450" indent="-171450">
              <a:spcAft>
                <a:spcPts val="600"/>
              </a:spcAft>
              <a:buFont typeface="Arial" panose="020B0604020202020204" pitchFamily="34" charset="0"/>
              <a:buChar char="•"/>
            </a:pPr>
            <a:r>
              <a:rPr lang="en-GB" sz="1100" b="1" dirty="0">
                <a:solidFill>
                  <a:schemeClr val="tx1">
                    <a:lumMod val="50000"/>
                  </a:schemeClr>
                </a:solidFill>
                <a:ea typeface="Calibri" panose="020F0502020204030204" pitchFamily="34" charset="0"/>
                <a:cs typeface="Times New Roman"/>
              </a:rPr>
              <a:t>In 2017/18, we worked with the General Medical Council (GMC) providing feedback on the standard of services provided by individual doctors. We arranged focus groups in Brighton and Hove to help the GMC improve the ‘revalidation of Doctors’.</a:t>
            </a:r>
            <a:r>
              <a:rPr lang="en-GB" sz="1100" dirty="0">
                <a:solidFill>
                  <a:schemeClr val="tx1">
                    <a:lumMod val="50000"/>
                  </a:schemeClr>
                </a:solidFill>
                <a:effectLst/>
                <a:ea typeface="Calibri" panose="020F0502020204030204" pitchFamily="34" charset="0"/>
                <a:cs typeface="Times New Roman"/>
              </a:rPr>
              <a:t>.</a:t>
            </a:r>
          </a:p>
        </p:txBody>
      </p:sp>
    </p:spTree>
    <p:extLst>
      <p:ext uri="{BB962C8B-B14F-4D97-AF65-F5344CB8AC3E}">
        <p14:creationId xmlns:p14="http://schemas.microsoft.com/office/powerpoint/2010/main" val="119017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52FC027-08DC-38A8-60CF-6BF36F210E50}"/>
              </a:ext>
            </a:extLst>
          </p:cNvPr>
          <p:cNvSpPr txBox="1"/>
          <p:nvPr/>
        </p:nvSpPr>
        <p:spPr>
          <a:xfrm>
            <a:off x="432000" y="900000"/>
            <a:ext cx="5976000" cy="492443"/>
          </a:xfrm>
          <a:prstGeom prst="rect">
            <a:avLst/>
          </a:prstGeom>
          <a:noFill/>
        </p:spPr>
        <p:txBody>
          <a:bodyPr wrap="square" lIns="0" tIns="0" rIns="0" bIns="0" rtlCol="0">
            <a:spAutoFit/>
          </a:bodyPr>
          <a:lstStyle/>
          <a:p>
            <a:r>
              <a:rPr lang="en-GB" sz="3200" b="1" dirty="0">
                <a:solidFill>
                  <a:schemeClr val="accent2">
                    <a:lumMod val="50000"/>
                  </a:schemeClr>
                </a:solidFill>
                <a:latin typeface="+mj-lt"/>
                <a:cs typeface="Poppins Black" panose="00000A00000000000000" pitchFamily="2" charset="0"/>
              </a:rPr>
              <a:t>COVID-19 – our response</a:t>
            </a:r>
          </a:p>
        </p:txBody>
      </p:sp>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13</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23" name="TextBox 22">
            <a:extLst>
              <a:ext uri="{FF2B5EF4-FFF2-40B4-BE49-F238E27FC236}">
                <a16:creationId xmlns:a16="http://schemas.microsoft.com/office/drawing/2014/main" id="{7FB8CE24-1D69-A6A0-0A28-4C9CA34FF400}"/>
              </a:ext>
            </a:extLst>
          </p:cNvPr>
          <p:cNvSpPr txBox="1"/>
          <p:nvPr/>
        </p:nvSpPr>
        <p:spPr>
          <a:xfrm>
            <a:off x="707642" y="4342557"/>
            <a:ext cx="1899548" cy="2185214"/>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100" b="1" dirty="0">
                <a:solidFill>
                  <a:srgbClr val="002635"/>
                </a:solidFill>
                <a:effectLst/>
                <a:latin typeface="+mj-lt"/>
                <a:ea typeface="Calibri" panose="020F0502020204030204" pitchFamily="34" charset="0"/>
                <a:cs typeface="Times New Roman"/>
              </a:rPr>
              <a:t>Vaccine Helpline</a:t>
            </a:r>
          </a:p>
          <a:p>
            <a:pPr>
              <a:spcAft>
                <a:spcPts val="600"/>
              </a:spcAft>
              <a:defRPr/>
            </a:pPr>
            <a:r>
              <a:rPr lang="en-GB" sz="1100" dirty="0">
                <a:solidFill>
                  <a:srgbClr val="002635"/>
                </a:solidFill>
                <a:effectLst/>
                <a:latin typeface="+mj-lt"/>
                <a:ea typeface="Calibri" panose="020F0502020204030204" pitchFamily="34" charset="0"/>
                <a:cs typeface="Times New Roman"/>
              </a:rPr>
              <a:t>Between April 2021 and March 2022, </a:t>
            </a:r>
            <a:r>
              <a:rPr lang="en-GB" sz="1100" b="1" dirty="0">
                <a:solidFill>
                  <a:srgbClr val="002635"/>
                </a:solidFill>
                <a:latin typeface="+mj-lt"/>
                <a:ea typeface="Calibri" panose="020F0502020204030204" pitchFamily="34" charset="0"/>
                <a:cs typeface="Times New Roman"/>
              </a:rPr>
              <a:t>12 Healthwatch </a:t>
            </a:r>
            <a:r>
              <a:rPr lang="en-GB" sz="1100" dirty="0">
                <a:solidFill>
                  <a:srgbClr val="002635"/>
                </a:solidFill>
                <a:latin typeface="+mj-lt"/>
                <a:ea typeface="Calibri" panose="020F0502020204030204" pitchFamily="34" charset="0"/>
                <a:cs typeface="Times New Roman"/>
              </a:rPr>
              <a:t> volunteers</a:t>
            </a:r>
            <a:r>
              <a:rPr lang="en-GB" sz="1100" dirty="0">
                <a:solidFill>
                  <a:srgbClr val="002635"/>
                </a:solidFill>
                <a:effectLst/>
                <a:latin typeface="+mj-lt"/>
                <a:ea typeface="Calibri" panose="020F0502020204030204" pitchFamily="34" charset="0"/>
                <a:cs typeface="Times New Roman"/>
              </a:rPr>
              <a:t>:</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a:endParaRPr>
          </a:p>
          <a:p>
            <a:pPr marL="1714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rPr>
              <a:t>answered an amazing </a:t>
            </a:r>
            <a:r>
              <a:rPr kumimoji="0" lang="en-GB" sz="1100" b="1"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rPr>
              <a:t>1,460</a:t>
            </a:r>
            <a:r>
              <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rPr>
              <a:t> calls via the city’s vaccine helpline.</a:t>
            </a:r>
          </a:p>
          <a:p>
            <a:pPr marL="1714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rPr>
              <a:t>contributing </a:t>
            </a:r>
            <a:r>
              <a:rPr kumimoji="0" lang="en-GB" sz="1100" b="1"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rPr>
              <a:t>536</a:t>
            </a:r>
            <a:r>
              <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rPr>
              <a:t> hours!</a:t>
            </a:r>
          </a:p>
        </p:txBody>
      </p:sp>
      <p:pic>
        <p:nvPicPr>
          <p:cNvPr id="16" name="Picture 15" descr="Icon&#10;&#10;Description automatically generated">
            <a:extLst>
              <a:ext uri="{FF2B5EF4-FFF2-40B4-BE49-F238E27FC236}">
                <a16:creationId xmlns:a16="http://schemas.microsoft.com/office/drawing/2014/main" id="{7D63BA2F-23E5-D222-BE0C-E152623BC5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000" y="965203"/>
            <a:ext cx="360000" cy="360000"/>
          </a:xfrm>
          <a:prstGeom prst="rect">
            <a:avLst/>
          </a:prstGeom>
        </p:spPr>
      </p:pic>
      <p:sp>
        <p:nvSpPr>
          <p:cNvPr id="3" name="TextBox 2">
            <a:extLst>
              <a:ext uri="{FF2B5EF4-FFF2-40B4-BE49-F238E27FC236}">
                <a16:creationId xmlns:a16="http://schemas.microsoft.com/office/drawing/2014/main" id="{CA06C552-B437-7E85-B518-36A1D848A932}"/>
              </a:ext>
            </a:extLst>
          </p:cNvPr>
          <p:cNvSpPr txBox="1"/>
          <p:nvPr/>
        </p:nvSpPr>
        <p:spPr>
          <a:xfrm>
            <a:off x="148004" y="2269930"/>
            <a:ext cx="5882545" cy="910607"/>
          </a:xfrm>
          <a:prstGeom prst="rect">
            <a:avLst/>
          </a:prstGeom>
          <a:solidFill>
            <a:srgbClr val="F8FFE7"/>
          </a:solidFill>
          <a:ln w="12700">
            <a:solidFill>
              <a:schemeClr val="tx1">
                <a:lumMod val="50000"/>
              </a:schemeClr>
            </a:solidFill>
          </a:ln>
          <a:effectLst>
            <a:outerShdw blurRad="50800" dist="38100" dir="2700000" algn="tl" rotWithShape="0">
              <a:prstClr val="black">
                <a:alpha val="40000"/>
              </a:prstClr>
            </a:outerShdw>
          </a:effectLst>
        </p:spPr>
        <p:txBody>
          <a:bodyPr wrap="square" lIns="108000" tIns="108000" rIns="108000" bIns="108000" rtlCol="0" anchor="b">
            <a:spAutoFit/>
          </a:bodyPr>
          <a:lstStyle/>
          <a:p>
            <a:pPr>
              <a:spcAft>
                <a:spcPts val="600"/>
              </a:spcAft>
            </a:pPr>
            <a:r>
              <a:rPr lang="en-GB" sz="1200" b="1" dirty="0">
                <a:solidFill>
                  <a:schemeClr val="tx1">
                    <a:lumMod val="50000"/>
                  </a:schemeClr>
                </a:solidFill>
                <a:latin typeface="+mj-lt"/>
              </a:rPr>
              <a:t>Reports </a:t>
            </a:r>
            <a:r>
              <a:rPr lang="en-GB" sz="1100" b="1" dirty="0">
                <a:solidFill>
                  <a:schemeClr val="tx1">
                    <a:lumMod val="50000"/>
                  </a:schemeClr>
                </a:solidFill>
                <a:latin typeface="+mj-lt"/>
              </a:rPr>
              <a:t>- </a:t>
            </a:r>
            <a:r>
              <a:rPr lang="en-GB" sz="1100" dirty="0">
                <a:solidFill>
                  <a:schemeClr val="tx1">
                    <a:lumMod val="50000"/>
                  </a:schemeClr>
                </a:solidFill>
                <a:latin typeface="+mj-lt"/>
              </a:rPr>
              <a:t>we were one of the first community organisations to publish consolidated information and established ourselves early on as a ‘go-to’ organisation for accurate and up-to-date information, receiving praise for our role.</a:t>
            </a:r>
            <a:endParaRPr lang="en-GB" sz="1100" b="1" dirty="0">
              <a:solidFill>
                <a:schemeClr val="tx1">
                  <a:lumMod val="50000"/>
                </a:schemeClr>
              </a:solidFill>
              <a:latin typeface="+mj-lt"/>
            </a:endParaRPr>
          </a:p>
        </p:txBody>
      </p:sp>
      <p:sp>
        <p:nvSpPr>
          <p:cNvPr id="5" name="TextBox 4">
            <a:extLst>
              <a:ext uri="{FF2B5EF4-FFF2-40B4-BE49-F238E27FC236}">
                <a16:creationId xmlns:a16="http://schemas.microsoft.com/office/drawing/2014/main" id="{A98DEC75-7C2F-05A9-6F59-A9B8884276DF}"/>
              </a:ext>
            </a:extLst>
          </p:cNvPr>
          <p:cNvSpPr txBox="1"/>
          <p:nvPr/>
        </p:nvSpPr>
        <p:spPr>
          <a:xfrm>
            <a:off x="208590" y="8959182"/>
            <a:ext cx="5857410" cy="600164"/>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100" b="1" dirty="0">
                <a:solidFill>
                  <a:srgbClr val="002635"/>
                </a:solidFill>
                <a:latin typeface="+mj-lt"/>
                <a:ea typeface="Calibri" panose="020F0502020204030204" pitchFamily="34" charset="0"/>
                <a:cs typeface="Times New Roman"/>
              </a:rPr>
              <a:t>Cancer patients </a:t>
            </a:r>
            <a:r>
              <a:rPr lang="en-GB" sz="1100" dirty="0">
                <a:solidFill>
                  <a:srgbClr val="002635"/>
                </a:solidFill>
                <a:latin typeface="+mj-lt"/>
                <a:ea typeface="Calibri" panose="020F0502020204030204" pitchFamily="34" charset="0"/>
                <a:cs typeface="Times New Roman"/>
              </a:rPr>
              <a:t>- responding to concerns about a lack of information about cancer services and care homes during COVID19 lockdown by delivering a series of webinars attended by local experts who answered their questions.</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D265C75-5BE9-E8BF-64AD-82966719D997}"/>
              </a:ext>
            </a:extLst>
          </p:cNvPr>
          <p:cNvSpPr txBox="1"/>
          <p:nvPr/>
        </p:nvSpPr>
        <p:spPr>
          <a:xfrm>
            <a:off x="163401" y="3332374"/>
            <a:ext cx="5851750" cy="784830"/>
          </a:xfrm>
          <a:prstGeom prst="rect">
            <a:avLst/>
          </a:prstGeom>
          <a:solidFill>
            <a:srgbClr val="FAD8EA"/>
          </a:solidFill>
          <a:ln>
            <a:solidFill>
              <a:schemeClr val="tx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200" b="1" dirty="0">
                <a:solidFill>
                  <a:schemeClr val="tx1">
                    <a:lumMod val="50000"/>
                  </a:schemeClr>
                </a:solidFill>
                <a:latin typeface="+mj-lt"/>
                <a:ea typeface="Calibri" panose="020F0502020204030204" pitchFamily="34" charset="0"/>
                <a:cs typeface="Times New Roman" panose="02020603050405020304" pitchFamily="18" charset="0"/>
              </a:rPr>
              <a:t>Bulletins and Advice </a:t>
            </a:r>
            <a:r>
              <a:rPr lang="en-GB" sz="1100" dirty="0">
                <a:solidFill>
                  <a:schemeClr val="tx1">
                    <a:lumMod val="50000"/>
                  </a:schemeClr>
                </a:solidFill>
                <a:latin typeface="+mj-lt"/>
                <a:ea typeface="Calibri" panose="020F0502020204030204" pitchFamily="34" charset="0"/>
                <a:cs typeface="Times New Roman" panose="02020603050405020304" pitchFamily="18" charset="0"/>
              </a:rPr>
              <a:t>- we published over 100 bulletins on COVID-19 and vaccinations, keeping people updated and aware of changes. We attracted praise from Councillors and local MPs, the public, press, and senior city-leaders for the quality and breadth of our updates.</a:t>
            </a:r>
            <a:endParaRPr lang="en-GB" sz="11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64909B4D-041D-6397-3821-7C2FCE0EE651}"/>
              </a:ext>
            </a:extLst>
          </p:cNvPr>
          <p:cNvSpPr txBox="1"/>
          <p:nvPr/>
        </p:nvSpPr>
        <p:spPr>
          <a:xfrm>
            <a:off x="234264" y="6950632"/>
            <a:ext cx="4182042" cy="1708160"/>
          </a:xfrm>
          <a:prstGeom prst="rect">
            <a:avLst/>
          </a:prstGeom>
          <a:solidFill>
            <a:srgbClr val="FAD8EA"/>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200" b="1" dirty="0">
                <a:solidFill>
                  <a:srgbClr val="002635"/>
                </a:solidFill>
                <a:effectLst/>
                <a:latin typeface="+mj-lt"/>
                <a:ea typeface="Calibri" panose="020F0502020204030204" pitchFamily="34" charset="0"/>
                <a:cs typeface="Times New Roman"/>
              </a:rPr>
              <a:t>Supporting carers</a:t>
            </a:r>
          </a:p>
          <a:p>
            <a:pPr>
              <a:spcAft>
                <a:spcPts val="600"/>
              </a:spcAft>
              <a:defRPr/>
            </a:pPr>
            <a:r>
              <a:rPr lang="en-GB" sz="1100" dirty="0">
                <a:solidFill>
                  <a:srgbClr val="002635"/>
                </a:solidFill>
                <a:effectLst/>
                <a:latin typeface="+mj-lt"/>
                <a:ea typeface="Calibri" panose="020F0502020204030204" pitchFamily="34" charset="0"/>
                <a:cs typeface="Times New Roman"/>
              </a:rPr>
              <a:t>As a result of the concerns we had heard, we held a series of events in 2020 and 2021 on behalf of informal carers of care home residents. We provided a space for them to ask questions and gain answers from health and social care representatives. These events ensured that the voice of informal carers and care home residents were heard. They also raised important issues which influenced decisions made by system leaders.</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E3656A9-F725-CE34-AA5E-F1D245144E58}"/>
              </a:ext>
            </a:extLst>
          </p:cNvPr>
          <p:cNvSpPr txBox="1"/>
          <p:nvPr/>
        </p:nvSpPr>
        <p:spPr>
          <a:xfrm>
            <a:off x="409551" y="1361848"/>
            <a:ext cx="5913797" cy="769441"/>
          </a:xfrm>
          <a:prstGeom prst="rect">
            <a:avLst/>
          </a:prstGeom>
          <a:noFill/>
        </p:spPr>
        <p:txBody>
          <a:bodyPr wrap="square">
            <a:spAutoFit/>
          </a:bodyPr>
          <a:lstStyle/>
          <a:p>
            <a:r>
              <a:rPr lang="en-GB" sz="1100" dirty="0">
                <a:solidFill>
                  <a:srgbClr val="18759D"/>
                </a:solidFill>
                <a:effectLst/>
                <a:latin typeface="+mj-lt"/>
                <a:ea typeface="Calibri" panose="020F0502020204030204" pitchFamily="34" charset="0"/>
                <a:cs typeface="Times New Roman" panose="02020603050405020304" pitchFamily="18" charset="0"/>
              </a:rPr>
              <a:t>During the pandemic, our staff team were active and remained working throughout. We strengthened our role as the authoritative voice for independent and accurate information and assurance. Our reputation, already secure, was increased and strengthened.</a:t>
            </a:r>
            <a:endParaRPr lang="en-GB" sz="1100" dirty="0">
              <a:solidFill>
                <a:srgbClr val="18759D"/>
              </a:solidFill>
              <a:latin typeface="+mj-lt"/>
            </a:endParaRPr>
          </a:p>
        </p:txBody>
      </p:sp>
      <p:sp>
        <p:nvSpPr>
          <p:cNvPr id="11" name="TextBox 10">
            <a:extLst>
              <a:ext uri="{FF2B5EF4-FFF2-40B4-BE49-F238E27FC236}">
                <a16:creationId xmlns:a16="http://schemas.microsoft.com/office/drawing/2014/main" id="{F477574F-9F4C-36A3-E43F-B3D03CF352E6}"/>
              </a:ext>
            </a:extLst>
          </p:cNvPr>
          <p:cNvSpPr txBox="1"/>
          <p:nvPr/>
        </p:nvSpPr>
        <p:spPr>
          <a:xfrm>
            <a:off x="2707035" y="4346950"/>
            <a:ext cx="4182906" cy="2292935"/>
          </a:xfrm>
          <a:prstGeom prst="rect">
            <a:avLst/>
          </a:prstGeom>
          <a:noFill/>
        </p:spPr>
        <p:txBody>
          <a:bodyPr wrap="square">
            <a:spAutoFit/>
          </a:bodyPr>
          <a:lstStyle/>
          <a:p>
            <a:pPr algn="l"/>
            <a:r>
              <a:rPr lang="en-GB" sz="1100" b="1" i="0" dirty="0">
                <a:solidFill>
                  <a:srgbClr val="00133F"/>
                </a:solidFill>
                <a:effectLst/>
                <a:latin typeface="+mj-lt"/>
              </a:rPr>
              <a:t>“It's been great to help out here, I've really enjoyed it."</a:t>
            </a:r>
          </a:p>
          <a:p>
            <a:pPr algn="l"/>
            <a:r>
              <a:rPr lang="en-GB" sz="1100" b="0" i="0" dirty="0">
                <a:solidFill>
                  <a:srgbClr val="607988"/>
                </a:solidFill>
                <a:effectLst/>
                <a:latin typeface="+mj-lt"/>
              </a:rPr>
              <a:t>— Healthwatch volunteer</a:t>
            </a:r>
          </a:p>
          <a:p>
            <a:pPr algn="l"/>
            <a:endParaRPr lang="en-GB" sz="1100" b="1" i="0" dirty="0">
              <a:solidFill>
                <a:srgbClr val="00133F"/>
              </a:solidFill>
              <a:effectLst/>
              <a:latin typeface="+mj-lt"/>
            </a:endParaRPr>
          </a:p>
          <a:p>
            <a:pPr algn="l"/>
            <a:r>
              <a:rPr lang="en-GB" sz="1100" b="1" dirty="0">
                <a:solidFill>
                  <a:srgbClr val="00133F"/>
                </a:solidFill>
                <a:latin typeface="+mj-lt"/>
              </a:rPr>
              <a:t>“T</a:t>
            </a:r>
            <a:r>
              <a:rPr lang="en-GB" sz="1100" b="1" i="0" dirty="0">
                <a:solidFill>
                  <a:srgbClr val="00133F"/>
                </a:solidFill>
                <a:effectLst/>
                <a:latin typeface="+mj-lt"/>
              </a:rPr>
              <a:t>he majority of callers I have spoken to are extremely grateful for the help they are getting from the team."</a:t>
            </a:r>
          </a:p>
          <a:p>
            <a:pPr algn="l"/>
            <a:r>
              <a:rPr lang="en-GB" sz="1100" b="0" i="0" dirty="0">
                <a:solidFill>
                  <a:srgbClr val="607988"/>
                </a:solidFill>
                <a:effectLst/>
                <a:latin typeface="+mj-lt"/>
              </a:rPr>
              <a:t>— Healthwatch Volunteer</a:t>
            </a:r>
          </a:p>
          <a:p>
            <a:pPr algn="l"/>
            <a:endParaRPr lang="en-GB" sz="1100" b="1" i="0" dirty="0">
              <a:solidFill>
                <a:srgbClr val="00133F"/>
              </a:solidFill>
              <a:effectLst/>
              <a:latin typeface="+mj-lt"/>
            </a:endParaRPr>
          </a:p>
          <a:p>
            <a:r>
              <a:rPr lang="en-GB" sz="1100" b="1" i="0" dirty="0">
                <a:solidFill>
                  <a:srgbClr val="00133F"/>
                </a:solidFill>
                <a:effectLst/>
                <a:latin typeface="+mj-lt"/>
              </a:rPr>
              <a:t>"Healthwatch volunteers have been absolutely amazing.”</a:t>
            </a:r>
          </a:p>
          <a:p>
            <a:r>
              <a:rPr lang="en-GB" sz="1100" b="1" dirty="0">
                <a:solidFill>
                  <a:srgbClr val="00133F"/>
                </a:solidFill>
                <a:latin typeface="+mj-lt"/>
              </a:rPr>
              <a:t>“I </a:t>
            </a:r>
            <a:r>
              <a:rPr lang="en-GB" sz="1100" b="1" i="0" dirty="0">
                <a:solidFill>
                  <a:srgbClr val="00133F"/>
                </a:solidFill>
                <a:effectLst/>
                <a:latin typeface="+mj-lt"/>
              </a:rPr>
              <a:t>wish to take this opportunity to thank all the volunteers for their hard work and commitment.” </a:t>
            </a:r>
            <a:r>
              <a:rPr lang="en-GB" sz="1100" b="0" i="0" dirty="0">
                <a:solidFill>
                  <a:srgbClr val="607988"/>
                </a:solidFill>
                <a:effectLst/>
                <a:latin typeface="+mj-lt"/>
              </a:rPr>
              <a:t>— </a:t>
            </a:r>
            <a:r>
              <a:rPr lang="en-GB" sz="1100" dirty="0">
                <a:solidFill>
                  <a:srgbClr val="607988"/>
                </a:solidFill>
                <a:latin typeface="+mj-lt"/>
              </a:rPr>
              <a:t>Vaccine Enquiry Helpline Line manger</a:t>
            </a:r>
            <a:endParaRPr lang="en-GB" sz="1100" b="0" i="0" dirty="0">
              <a:solidFill>
                <a:srgbClr val="607988"/>
              </a:solidFill>
              <a:effectLst/>
              <a:latin typeface="+mj-lt"/>
            </a:endParaRPr>
          </a:p>
          <a:p>
            <a:pPr algn="l"/>
            <a:endParaRPr lang="en-GB" sz="1100" b="1" i="0" dirty="0">
              <a:solidFill>
                <a:srgbClr val="00133F"/>
              </a:solidFill>
              <a:effectLst/>
              <a:latin typeface="+mj-lt"/>
            </a:endParaRPr>
          </a:p>
        </p:txBody>
      </p:sp>
      <p:sp>
        <p:nvSpPr>
          <p:cNvPr id="14" name="Freeform 53">
            <a:extLst>
              <a:ext uri="{FF2B5EF4-FFF2-40B4-BE49-F238E27FC236}">
                <a16:creationId xmlns:a16="http://schemas.microsoft.com/office/drawing/2014/main" id="{2F609E6B-8136-1EC2-D50F-79454DB79462}"/>
              </a:ext>
            </a:extLst>
          </p:cNvPr>
          <p:cNvSpPr>
            <a:spLocks noChangeAspect="1"/>
          </p:cNvSpPr>
          <p:nvPr/>
        </p:nvSpPr>
        <p:spPr bwMode="auto">
          <a:xfrm rot="1047786" flipH="1">
            <a:off x="2507210" y="4151186"/>
            <a:ext cx="283817" cy="373371"/>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accent1">
                <a:lumMod val="75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15" name="Freeform 53">
            <a:extLst>
              <a:ext uri="{FF2B5EF4-FFF2-40B4-BE49-F238E27FC236}">
                <a16:creationId xmlns:a16="http://schemas.microsoft.com/office/drawing/2014/main" id="{30CF3DD4-D064-0B35-1C2D-4B4AD6C81E1A}"/>
              </a:ext>
            </a:extLst>
          </p:cNvPr>
          <p:cNvSpPr>
            <a:spLocks noChangeAspect="1"/>
          </p:cNvSpPr>
          <p:nvPr/>
        </p:nvSpPr>
        <p:spPr bwMode="auto">
          <a:xfrm rot="11871958" flipH="1">
            <a:off x="6314920" y="6110474"/>
            <a:ext cx="283817" cy="373371"/>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accent1">
                <a:lumMod val="75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21" name="Text Placeholder 5">
            <a:extLst>
              <a:ext uri="{FF2B5EF4-FFF2-40B4-BE49-F238E27FC236}">
                <a16:creationId xmlns:a16="http://schemas.microsoft.com/office/drawing/2014/main" id="{B86A9AC9-A296-E885-CF23-5F1600CE23C8}"/>
              </a:ext>
            </a:extLst>
          </p:cNvPr>
          <p:cNvSpPr txBox="1">
            <a:spLocks/>
          </p:cNvSpPr>
          <p:nvPr/>
        </p:nvSpPr>
        <p:spPr>
          <a:xfrm>
            <a:off x="4407404" y="6767051"/>
            <a:ext cx="2236379" cy="2012131"/>
          </a:xfrm>
          <a:prstGeom prst="rect">
            <a:avLst/>
          </a:prstGeom>
          <a:solidFill>
            <a:schemeClr val="accent3">
              <a:lumMod val="40000"/>
              <a:lumOff val="60000"/>
            </a:schemeClr>
          </a:solidFill>
          <a:ln>
            <a:solidFill>
              <a:schemeClr val="tx2"/>
            </a:solidFill>
          </a:ln>
          <a:effectLst>
            <a:outerShdw blurRad="50800" dist="38100" dir="2700000" algn="tl" rotWithShape="0">
              <a:prstClr val="black">
                <a:alpha val="40000"/>
              </a:prstClr>
            </a:outerShdw>
          </a:effectLst>
        </p:spPr>
        <p:txBody>
          <a:bodyPr vert="horz" wrap="square" lIns="72000" tIns="72000" rIns="72000" bIns="72000" numCol="1" spcCol="360000" rtlCol="0" anchor="ctr"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GB" i="1" dirty="0">
                <a:solidFill>
                  <a:srgbClr val="002060"/>
                </a:solidFill>
              </a:rPr>
              <a:t>“Care Homes really matter, and families and friends of residents have a very important role to play in the shared care of residents.” </a:t>
            </a:r>
          </a:p>
          <a:p>
            <a:pPr lvl="1">
              <a:lnSpc>
                <a:spcPct val="100000"/>
              </a:lnSpc>
              <a:spcBef>
                <a:spcPts val="600"/>
              </a:spcBef>
            </a:pPr>
            <a:r>
              <a:rPr lang="en-GB" b="1" dirty="0">
                <a:solidFill>
                  <a:srgbClr val="002060"/>
                </a:solidFill>
              </a:rPr>
              <a:t>Dame Philippa Russell</a:t>
            </a:r>
            <a:br>
              <a:rPr lang="en-GB" b="1" dirty="0">
                <a:solidFill>
                  <a:srgbClr val="002060"/>
                </a:solidFill>
              </a:rPr>
            </a:br>
            <a:r>
              <a:rPr lang="en-GB" dirty="0">
                <a:solidFill>
                  <a:srgbClr val="002060"/>
                </a:solidFill>
              </a:rPr>
              <a:t>On how the 2021 webinars </a:t>
            </a:r>
            <a:br>
              <a:rPr lang="en-GB" dirty="0">
                <a:solidFill>
                  <a:srgbClr val="002060"/>
                </a:solidFill>
              </a:rPr>
            </a:br>
            <a:r>
              <a:rPr lang="en-GB" dirty="0">
                <a:solidFill>
                  <a:srgbClr val="002060"/>
                </a:solidFill>
              </a:rPr>
              <a:t>highlighted the important relationship between the care home and their families.</a:t>
            </a:r>
          </a:p>
        </p:txBody>
      </p:sp>
      <p:sp>
        <p:nvSpPr>
          <p:cNvPr id="24" name="Freeform 53">
            <a:extLst>
              <a:ext uri="{FF2B5EF4-FFF2-40B4-BE49-F238E27FC236}">
                <a16:creationId xmlns:a16="http://schemas.microsoft.com/office/drawing/2014/main" id="{701DB9EE-A5C8-47AC-7EA4-5B795F9CD640}"/>
              </a:ext>
            </a:extLst>
          </p:cNvPr>
          <p:cNvSpPr>
            <a:spLocks noChangeAspect="1"/>
          </p:cNvSpPr>
          <p:nvPr/>
        </p:nvSpPr>
        <p:spPr bwMode="auto">
          <a:xfrm rot="11846597" flipH="1">
            <a:off x="6540419" y="8436129"/>
            <a:ext cx="302124" cy="362590"/>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lumMod val="75000"/>
            </a:schemeClr>
          </a:solidFill>
          <a:ln w="19050">
            <a:solidFill>
              <a:schemeClr val="accent2">
                <a:lumMod val="60000"/>
                <a:lumOff val="40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Tree>
    <p:extLst>
      <p:ext uri="{BB962C8B-B14F-4D97-AF65-F5344CB8AC3E}">
        <p14:creationId xmlns:p14="http://schemas.microsoft.com/office/powerpoint/2010/main" val="385582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685-CC43-3772-8B64-2FDF89A91B7F}"/>
              </a:ext>
            </a:extLst>
          </p:cNvPr>
          <p:cNvSpPr>
            <a:spLocks noGrp="1"/>
          </p:cNvSpPr>
          <p:nvPr>
            <p:ph type="sldNum" sz="quarter" idx="12"/>
          </p:nvPr>
        </p:nvSpPr>
        <p:spPr/>
        <p:txBody>
          <a:bodyPr/>
          <a:lstStyle/>
          <a:p>
            <a:fld id="{9295DF58-4118-4551-8C61-1A7ED177FA2D}" type="slidenum">
              <a:rPr lang="en-GB" smtClean="0"/>
              <a:pPr/>
              <a:t>14</a:t>
            </a:fld>
            <a:endParaRPr lang="en-GB" dirty="0"/>
          </a:p>
        </p:txBody>
      </p:sp>
      <p:sp>
        <p:nvSpPr>
          <p:cNvPr id="6" name="Footer Placeholder 5">
            <a:extLst>
              <a:ext uri="{FF2B5EF4-FFF2-40B4-BE49-F238E27FC236}">
                <a16:creationId xmlns:a16="http://schemas.microsoft.com/office/drawing/2014/main" id="{E3F62BDE-0BA3-C0EE-10C3-3B4A5050CA4D}"/>
              </a:ext>
            </a:extLst>
          </p:cNvPr>
          <p:cNvSpPr>
            <a:spLocks noGrp="1"/>
          </p:cNvSpPr>
          <p:nvPr>
            <p:ph type="ftr" sz="quarter" idx="13"/>
          </p:nvPr>
        </p:nvSpPr>
        <p:spPr/>
        <p:txBody>
          <a:bodyPr/>
          <a:lstStyle/>
          <a:p>
            <a:r>
              <a:rPr lang="en-GB" dirty="0"/>
              <a:t>Healthwatch Brighton and Hove  |  Celebrating 10 years 2013 -2023</a:t>
            </a:r>
          </a:p>
        </p:txBody>
      </p:sp>
      <p:sp>
        <p:nvSpPr>
          <p:cNvPr id="3" name="TextBox 2">
            <a:extLst>
              <a:ext uri="{FF2B5EF4-FFF2-40B4-BE49-F238E27FC236}">
                <a16:creationId xmlns:a16="http://schemas.microsoft.com/office/drawing/2014/main" id="{F28BB299-3BC0-3301-C07D-6FDA3F1B7415}"/>
              </a:ext>
            </a:extLst>
          </p:cNvPr>
          <p:cNvSpPr txBox="1"/>
          <p:nvPr/>
        </p:nvSpPr>
        <p:spPr>
          <a:xfrm>
            <a:off x="397179" y="2262951"/>
            <a:ext cx="5975999" cy="1018997"/>
          </a:xfrm>
          <a:prstGeom prst="rect">
            <a:avLst/>
          </a:prstGeom>
          <a:noFill/>
        </p:spPr>
        <p:txBody>
          <a:bodyPr wrap="square" lIns="0" tIns="0" rIns="0" bIns="0" rtlCol="0">
            <a:spAutoFit/>
          </a:bodyPr>
          <a:lstStyle/>
          <a:p>
            <a:pPr>
              <a:lnSpc>
                <a:spcPct val="107000"/>
              </a:lnSpc>
              <a:spcAft>
                <a:spcPts val="800"/>
              </a:spcAft>
            </a:pPr>
            <a:r>
              <a:rPr lang="en-GB" sz="1200" b="1" dirty="0">
                <a:solidFill>
                  <a:srgbClr val="002635"/>
                </a:solidFill>
                <a:effectLst/>
                <a:ea typeface="Calibri" panose="020F0502020204030204" pitchFamily="34" charset="0"/>
                <a:cs typeface="Times New Roman" panose="02020603050405020304" pitchFamily="18" charset="0"/>
              </a:rPr>
              <a:t>Hospital Discharge projects</a:t>
            </a:r>
          </a:p>
          <a:p>
            <a:pPr>
              <a:lnSpc>
                <a:spcPct val="107000"/>
              </a:lnSpc>
              <a:spcAft>
                <a:spcPts val="800"/>
              </a:spcAft>
            </a:pPr>
            <a:r>
              <a:rPr lang="en-GB" sz="1100" dirty="0">
                <a:solidFill>
                  <a:schemeClr val="tx1">
                    <a:lumMod val="50000"/>
                  </a:schemeClr>
                </a:solidFill>
                <a:latin typeface="+mj-lt"/>
                <a:ea typeface="Calibri" panose="020F0502020204030204" pitchFamily="34" charset="0"/>
                <a:cs typeface="Times New Roman" panose="02020603050405020304" pitchFamily="18" charset="0"/>
              </a:rPr>
              <a:t>I</a:t>
            </a: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n 2018/19, we visited 80 patients in hospital aged 65+ years and then re-visited them at home, following their discharge from hospital. In direct response to ten recommendations we made from this work, the CCG and Hospital Trust jointly wrote an action plan to improve hospital discharge. </a:t>
            </a:r>
            <a:endParaRPr lang="en-GB" sz="1100" dirty="0">
              <a:solidFill>
                <a:schemeClr val="tx1">
                  <a:lumMod val="50000"/>
                </a:schemeClr>
              </a:solidFill>
              <a:effectLst/>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2730C1D-3CBE-EB5B-4B4C-13726132E516}"/>
              </a:ext>
            </a:extLst>
          </p:cNvPr>
          <p:cNvSpPr txBox="1"/>
          <p:nvPr/>
        </p:nvSpPr>
        <p:spPr>
          <a:xfrm>
            <a:off x="432000" y="900000"/>
            <a:ext cx="4975819" cy="492443"/>
          </a:xfrm>
          <a:prstGeom prst="rect">
            <a:avLst/>
          </a:prstGeom>
          <a:noFill/>
        </p:spPr>
        <p:txBody>
          <a:bodyPr wrap="square" lIns="0" tIns="0" rIns="0" bIns="0" rtlCol="0">
            <a:spAutoFit/>
          </a:bodyPr>
          <a:lstStyle/>
          <a:p>
            <a:r>
              <a:rPr lang="en-GB" sz="3200" b="1" dirty="0">
                <a:solidFill>
                  <a:schemeClr val="accent5">
                    <a:lumMod val="50000"/>
                  </a:schemeClr>
                </a:solidFill>
                <a:latin typeface="+mj-lt"/>
                <a:cs typeface="Poppins Black" panose="00000A00000000000000" pitchFamily="2" charset="0"/>
              </a:rPr>
              <a:t>Our Hospital work</a:t>
            </a:r>
          </a:p>
        </p:txBody>
      </p:sp>
      <p:sp>
        <p:nvSpPr>
          <p:cNvPr id="9" name="TextBox 8">
            <a:extLst>
              <a:ext uri="{FF2B5EF4-FFF2-40B4-BE49-F238E27FC236}">
                <a16:creationId xmlns:a16="http://schemas.microsoft.com/office/drawing/2014/main" id="{25FEFDF4-3226-BAC4-2B7A-8BCCE8AACA70}"/>
              </a:ext>
            </a:extLst>
          </p:cNvPr>
          <p:cNvSpPr txBox="1"/>
          <p:nvPr/>
        </p:nvSpPr>
        <p:spPr>
          <a:xfrm>
            <a:off x="397181" y="3312725"/>
            <a:ext cx="5098272" cy="1634231"/>
          </a:xfrm>
          <a:prstGeom prst="rect">
            <a:avLst/>
          </a:prstGeom>
          <a:solidFill>
            <a:schemeClr val="accent6">
              <a:lumMod val="95000"/>
            </a:schemeClr>
          </a:solidFill>
          <a:ln>
            <a:solidFill>
              <a:schemeClr val="tx1">
                <a:lumMod val="50000"/>
              </a:schemeClr>
            </a:solidFill>
          </a:ln>
          <a:effectLst>
            <a:outerShdw blurRad="50800" dist="38100" dir="2700000" algn="tl" rotWithShape="0">
              <a:prstClr val="black">
                <a:alpha val="40000"/>
              </a:prstClr>
            </a:outerShdw>
          </a:effectLst>
        </p:spPr>
        <p:txBody>
          <a:bodyPr wrap="square" rtlCol="0" anchor="ctr">
            <a:noAutofit/>
          </a:bodyPr>
          <a:lstStyle/>
          <a:p>
            <a:r>
              <a:rPr lang="en-GB" sz="1100" dirty="0">
                <a:solidFill>
                  <a:srgbClr val="002635"/>
                </a:solidFill>
                <a:effectLst/>
                <a:ea typeface="Calibri" panose="020F0502020204030204" pitchFamily="34" charset="0"/>
                <a:cs typeface="Times New Roman" panose="02020603050405020304" pitchFamily="18" charset="0"/>
              </a:rPr>
              <a:t>As part of our COVID response, this project - jointly funded by the local council and </a:t>
            </a:r>
            <a:r>
              <a:rPr lang="en-GB" sz="1100" dirty="0">
                <a:solidFill>
                  <a:srgbClr val="002635"/>
                </a:solidFill>
                <a:ea typeface="Calibri" panose="020F0502020204030204" pitchFamily="34" charset="0"/>
                <a:cs typeface="Times New Roman" panose="02020603050405020304" pitchFamily="18" charset="0"/>
              </a:rPr>
              <a:t>NHS </a:t>
            </a:r>
            <a:r>
              <a:rPr lang="en-GB" sz="1100" dirty="0">
                <a:solidFill>
                  <a:srgbClr val="002635"/>
                </a:solidFill>
                <a:effectLst/>
                <a:ea typeface="Calibri" panose="020F0502020204030204" pitchFamily="34" charset="0"/>
                <a:cs typeface="Times New Roman" panose="02020603050405020304" pitchFamily="18" charset="0"/>
              </a:rPr>
              <a:t>Clinical Commissioning Group - started in April 2020. Our volunteers have called people recently discharged from hospital to check on their wellbeing. </a:t>
            </a:r>
            <a:endParaRPr lang="en-GB" sz="1100" dirty="0">
              <a:solidFill>
                <a:srgbClr val="002635"/>
              </a:solidFill>
              <a:effectLst/>
              <a:latin typeface="Poppins Medium" panose="00000600000000000000" pitchFamily="2" charset="0"/>
              <a:ea typeface="Calibri" panose="020F0502020204030204" pitchFamily="34" charset="0"/>
              <a:cs typeface="Poppins Medium" panose="00000600000000000000" pitchFamily="2" charset="0"/>
            </a:endParaRPr>
          </a:p>
          <a:p>
            <a:pPr marL="171450" indent="-171450">
              <a:buFont typeface="Arial" panose="020B0604020202020204" pitchFamily="34" charset="0"/>
              <a:buChar char="•"/>
            </a:pPr>
            <a:r>
              <a:rPr lang="en-GB" sz="1100" dirty="0">
                <a:solidFill>
                  <a:srgbClr val="002635"/>
                </a:solidFill>
                <a:effectLst/>
                <a:latin typeface="Poppins Medium" panose="00000600000000000000" pitchFamily="2" charset="0"/>
                <a:ea typeface="Calibri" panose="020F0502020204030204" pitchFamily="34" charset="0"/>
                <a:cs typeface="Poppins Medium" panose="00000600000000000000" pitchFamily="2" charset="0"/>
              </a:rPr>
              <a:t>6530 people have been referred to the project</a:t>
            </a:r>
          </a:p>
          <a:p>
            <a:pPr marL="171450" indent="-171450">
              <a:buFont typeface="Arial" panose="020B0604020202020204" pitchFamily="34" charset="0"/>
              <a:buChar char="•"/>
            </a:pPr>
            <a:r>
              <a:rPr lang="en-GB" sz="1100" dirty="0">
                <a:solidFill>
                  <a:srgbClr val="002635"/>
                </a:solidFill>
                <a:effectLst/>
                <a:latin typeface="Poppins Medium" panose="00000600000000000000" pitchFamily="2" charset="0"/>
                <a:ea typeface="Calibri" panose="020F0502020204030204" pitchFamily="34" charset="0"/>
                <a:cs typeface="Poppins Medium" panose="00000600000000000000" pitchFamily="2" charset="0"/>
              </a:rPr>
              <a:t>2404 people were supported by our v</a:t>
            </a:r>
            <a:r>
              <a:rPr lang="en-GB" sz="1100" dirty="0">
                <a:solidFill>
                  <a:srgbClr val="002635"/>
                </a:solidFill>
                <a:latin typeface="Poppins Medium" panose="00000600000000000000" pitchFamily="2" charset="0"/>
                <a:ea typeface="Calibri" panose="020F0502020204030204" pitchFamily="34" charset="0"/>
                <a:cs typeface="Poppins Medium" panose="00000600000000000000" pitchFamily="2" charset="0"/>
              </a:rPr>
              <a:t>olunteers</a:t>
            </a:r>
            <a:endParaRPr lang="en-GB" sz="1100" dirty="0">
              <a:solidFill>
                <a:srgbClr val="002635"/>
              </a:solidFill>
              <a:effectLst/>
              <a:latin typeface="Poppins Medium" panose="00000600000000000000" pitchFamily="2" charset="0"/>
              <a:ea typeface="Calibri" panose="020F0502020204030204" pitchFamily="34" charset="0"/>
              <a:cs typeface="Poppins Medium" panose="00000600000000000000" pitchFamily="2" charset="0"/>
            </a:endParaRPr>
          </a:p>
          <a:p>
            <a:pPr marL="171450" indent="-171450">
              <a:buFont typeface="Arial" panose="020B0604020202020204" pitchFamily="34" charset="0"/>
              <a:buChar char="•"/>
            </a:pPr>
            <a:r>
              <a:rPr lang="en-GB" sz="1100" dirty="0">
                <a:solidFill>
                  <a:srgbClr val="002635"/>
                </a:solidFill>
                <a:effectLst/>
                <a:latin typeface="Poppins Medium" panose="00000600000000000000" pitchFamily="2" charset="0"/>
                <a:ea typeface="Calibri" panose="020F0502020204030204" pitchFamily="34" charset="0"/>
                <a:cs typeface="Poppins Medium" panose="00000600000000000000" pitchFamily="2" charset="0"/>
              </a:rPr>
              <a:t>23% were referred for some additional community support</a:t>
            </a:r>
          </a:p>
          <a:p>
            <a:pPr marL="171450" indent="-171450">
              <a:buFont typeface="Arial" panose="020B0604020202020204" pitchFamily="34" charset="0"/>
              <a:buChar char="•"/>
            </a:pPr>
            <a:r>
              <a:rPr lang="en-GB" sz="1100" dirty="0">
                <a:solidFill>
                  <a:srgbClr val="002635"/>
                </a:solidFill>
                <a:effectLst/>
                <a:latin typeface="Poppins Medium" panose="00000600000000000000" pitchFamily="2" charset="0"/>
                <a:ea typeface="Calibri" panose="020F0502020204030204" pitchFamily="34" charset="0"/>
                <a:cs typeface="Poppins Medium" panose="00000600000000000000" pitchFamily="2" charset="0"/>
              </a:rPr>
              <a:t>23% of people had some issue or concern related to their hospital discharge</a:t>
            </a:r>
          </a:p>
        </p:txBody>
      </p:sp>
      <p:pic>
        <p:nvPicPr>
          <p:cNvPr id="13" name="Picture 12" descr="Logo&#10;&#10;Description automatically generated with medium confidence">
            <a:extLst>
              <a:ext uri="{FF2B5EF4-FFF2-40B4-BE49-F238E27FC236}">
                <a16:creationId xmlns:a16="http://schemas.microsoft.com/office/drawing/2014/main" id="{075D26AE-0A8B-5293-F523-5F05AA99EE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94643">
            <a:off x="5382659" y="3471615"/>
            <a:ext cx="1353309" cy="1353309"/>
          </a:xfrm>
          <a:prstGeom prst="rect">
            <a:avLst/>
          </a:prstGeom>
          <a:effectLst>
            <a:glow rad="139700">
              <a:schemeClr val="accent4">
                <a:satMod val="175000"/>
                <a:alpha val="40000"/>
              </a:schemeClr>
            </a:glow>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B450CC2D-3416-84F6-1B94-B1AFFB6F0DEA}"/>
              </a:ext>
            </a:extLst>
          </p:cNvPr>
          <p:cNvSpPr txBox="1"/>
          <p:nvPr/>
        </p:nvSpPr>
        <p:spPr>
          <a:xfrm>
            <a:off x="985090" y="7075826"/>
            <a:ext cx="4800175" cy="492443"/>
          </a:xfrm>
          <a:prstGeom prst="rect">
            <a:avLst/>
          </a:prstGeom>
          <a:noFill/>
        </p:spPr>
        <p:txBody>
          <a:bodyPr wrap="square" lIns="0" tIns="0" rIns="0" bIns="0" rtlCol="0">
            <a:spAutoFit/>
          </a:bodyPr>
          <a:lstStyle/>
          <a:p>
            <a:r>
              <a:rPr lang="en-GB" sz="3200" b="1" dirty="0">
                <a:solidFill>
                  <a:schemeClr val="tx1">
                    <a:lumMod val="50000"/>
                  </a:schemeClr>
                </a:solidFill>
                <a:effectLst/>
                <a:latin typeface="+mj-lt"/>
                <a:ea typeface="Calibri" panose="020F0502020204030204" pitchFamily="34" charset="0"/>
                <a:cs typeface="Times New Roman"/>
              </a:rPr>
              <a:t>Hospital Enter &amp; Views</a:t>
            </a:r>
            <a:endParaRPr lang="en-GB" sz="3200" b="1" dirty="0">
              <a:solidFill>
                <a:schemeClr val="accent5">
                  <a:lumMod val="50000"/>
                </a:schemeClr>
              </a:solidFill>
              <a:latin typeface="+mj-lt"/>
              <a:cs typeface="Poppins Black" panose="00000A00000000000000" pitchFamily="2" charset="0"/>
            </a:endParaRPr>
          </a:p>
        </p:txBody>
      </p:sp>
      <p:sp>
        <p:nvSpPr>
          <p:cNvPr id="17" name="TextBox 16">
            <a:extLst>
              <a:ext uri="{FF2B5EF4-FFF2-40B4-BE49-F238E27FC236}">
                <a16:creationId xmlns:a16="http://schemas.microsoft.com/office/drawing/2014/main" id="{9A2E6893-7D6E-4E05-8AB0-0D7C8DA856EF}"/>
              </a:ext>
            </a:extLst>
          </p:cNvPr>
          <p:cNvSpPr txBox="1"/>
          <p:nvPr/>
        </p:nvSpPr>
        <p:spPr>
          <a:xfrm>
            <a:off x="600843" y="7494766"/>
            <a:ext cx="5656314" cy="2123658"/>
          </a:xfrm>
          <a:prstGeom prst="rect">
            <a:avLst/>
          </a:prstGeom>
          <a:noFill/>
        </p:spPr>
        <p:txBody>
          <a:bodyPr wrap="square">
            <a:spAutoFit/>
          </a:bodyPr>
          <a:lstStyle/>
          <a:p>
            <a:r>
              <a:rPr lang="en-GB" sz="1100" b="0" i="0" dirty="0">
                <a:solidFill>
                  <a:srgbClr val="2F271A"/>
                </a:solidFill>
                <a:effectLst/>
                <a:latin typeface="+mj-lt"/>
              </a:rPr>
              <a:t>Since 2017, using our Enter and View powers, </a:t>
            </a:r>
            <a:r>
              <a:rPr lang="en-GB" sz="1100" dirty="0">
                <a:solidFill>
                  <a:srgbClr val="2F271A"/>
                </a:solidFill>
                <a:latin typeface="+mj-lt"/>
              </a:rPr>
              <a:t>o</a:t>
            </a:r>
            <a:r>
              <a:rPr lang="en-GB" sz="1100" b="0" i="0" dirty="0">
                <a:solidFill>
                  <a:srgbClr val="2F271A"/>
                </a:solidFill>
                <a:effectLst/>
                <a:latin typeface="+mj-lt"/>
              </a:rPr>
              <a:t>ur volunteers have conducted regular visits to our local hospitals </a:t>
            </a:r>
            <a:r>
              <a:rPr lang="en-GB" sz="1100" dirty="0">
                <a:solidFill>
                  <a:srgbClr val="2F271A"/>
                </a:solidFill>
                <a:latin typeface="+mj-lt"/>
              </a:rPr>
              <a:t>looking at the physical </a:t>
            </a:r>
            <a:r>
              <a:rPr lang="en-GB" sz="1100" b="0" i="0" dirty="0">
                <a:solidFill>
                  <a:srgbClr val="2F271A"/>
                </a:solidFill>
                <a:effectLst/>
                <a:latin typeface="+mj-lt"/>
              </a:rPr>
              <a:t>environment and how this could be improved. </a:t>
            </a:r>
            <a:r>
              <a:rPr lang="en-GB" sz="1100" dirty="0">
                <a:solidFill>
                  <a:srgbClr val="2F271A"/>
                </a:solidFill>
                <a:latin typeface="+mj-lt"/>
              </a:rPr>
              <a:t>They have made 27 visits to over 50 wards and departments making over 450 recommendations. </a:t>
            </a:r>
          </a:p>
          <a:p>
            <a:endParaRPr lang="en-GB" sz="1100" dirty="0">
              <a:solidFill>
                <a:srgbClr val="2F271A"/>
              </a:solidFill>
              <a:latin typeface="+mj-lt"/>
            </a:endParaRPr>
          </a:p>
          <a:p>
            <a:r>
              <a:rPr lang="en-GB" sz="1100" dirty="0">
                <a:solidFill>
                  <a:srgbClr val="2F271A"/>
                </a:solidFill>
                <a:latin typeface="+mj-lt"/>
              </a:rPr>
              <a:t>The Trust has acted on many of our recommendations and suggestions and reported back to us through regular meetings, where we receive feedback and action plans following our visits describing what the Trust proposes to do about the issues and concerns raised.</a:t>
            </a:r>
          </a:p>
          <a:p>
            <a:endParaRPr lang="en-GB" sz="1100" dirty="0">
              <a:solidFill>
                <a:srgbClr val="2F271A"/>
              </a:solidFill>
              <a:latin typeface="+mj-lt"/>
            </a:endParaRPr>
          </a:p>
          <a:p>
            <a:r>
              <a:rPr lang="en-GB" sz="1100" dirty="0">
                <a:solidFill>
                  <a:srgbClr val="2F271A"/>
                </a:solidFill>
                <a:latin typeface="+mj-lt"/>
              </a:rPr>
              <a:t>We estimate that thousands of patients will have benefited from the improvements identified by our volunteers over the years. </a:t>
            </a:r>
            <a:endParaRPr lang="en-GB" sz="1100" b="0" i="0" dirty="0">
              <a:solidFill>
                <a:srgbClr val="2F271A"/>
              </a:solidFill>
              <a:effectLst/>
              <a:latin typeface="+mj-lt"/>
            </a:endParaRPr>
          </a:p>
        </p:txBody>
      </p:sp>
      <p:sp>
        <p:nvSpPr>
          <p:cNvPr id="18" name="TextBox 17">
            <a:extLst>
              <a:ext uri="{FF2B5EF4-FFF2-40B4-BE49-F238E27FC236}">
                <a16:creationId xmlns:a16="http://schemas.microsoft.com/office/drawing/2014/main" id="{8DF152F9-B3CF-275A-BB04-0CC9C9192786}"/>
              </a:ext>
            </a:extLst>
          </p:cNvPr>
          <p:cNvSpPr txBox="1"/>
          <p:nvPr/>
        </p:nvSpPr>
        <p:spPr>
          <a:xfrm>
            <a:off x="281157" y="5269114"/>
            <a:ext cx="6273552" cy="1600438"/>
          </a:xfrm>
          <a:prstGeom prst="rect">
            <a:avLst/>
          </a:prstGeom>
          <a:solidFill>
            <a:srgbClr val="FAD8EA"/>
          </a:solidFill>
          <a:ln>
            <a:solidFill>
              <a:schemeClr val="tx1">
                <a:lumMod val="50000"/>
              </a:schemeClr>
            </a:solidFill>
          </a:ln>
          <a:effectLst>
            <a:outerShdw blurRad="50800" dist="38100" dir="2700000" algn="tl" rotWithShape="0">
              <a:prstClr val="black">
                <a:alpha val="40000"/>
              </a:prstClr>
            </a:outerShdw>
          </a:effectLst>
        </p:spPr>
        <p:txBody>
          <a:bodyPr wrap="square" rtlCol="0">
            <a:spAutoFit/>
          </a:bodyPr>
          <a:lstStyle/>
          <a:p>
            <a:pPr marL="171450" indent="-171450">
              <a:spcAft>
                <a:spcPts val="600"/>
              </a:spcAft>
              <a:buFont typeface="Arial" panose="020B0604020202020204" pitchFamily="34" charset="0"/>
              <a:buChar char="•"/>
            </a:pP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In 2015/16, proposals made by Healthwatch Brighton and Hove to improve the Urgent Care Centre in the A&amp;E Department at the Royal Sussex County Hospital were incorporated into their modernization plans (2015/16).</a:t>
            </a:r>
          </a:p>
          <a:p>
            <a:pPr marL="171450" indent="-171450">
              <a:spcAft>
                <a:spcPts val="600"/>
              </a:spcAft>
              <a:buFont typeface="Arial" panose="020B0604020202020204" pitchFamily="34" charset="0"/>
              <a:buChar char="•"/>
            </a:pPr>
            <a:r>
              <a:rPr lang="en-GB" sz="1100" dirty="0">
                <a:solidFill>
                  <a:schemeClr val="tx1">
                    <a:lumMod val="50000"/>
                  </a:schemeClr>
                </a:solidFill>
                <a:latin typeface="+mj-lt"/>
                <a:ea typeface="Calibri" panose="020F0502020204030204" pitchFamily="34" charset="0"/>
                <a:cs typeface="Times New Roman" panose="02020603050405020304" pitchFamily="18" charset="0"/>
              </a:rPr>
              <a:t>In the same year, o</a:t>
            </a: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ur A&amp;E reports resulted in 28 recommendations being acted upon by the Royal Sussex County Hospital (2015/16).</a:t>
            </a:r>
          </a:p>
          <a:p>
            <a:pPr marL="171450" indent="-171450">
              <a:spcAft>
                <a:spcPts val="600"/>
              </a:spcAft>
              <a:buFont typeface="Arial" panose="020B0604020202020204" pitchFamily="34" charset="0"/>
              <a:buChar char="•"/>
            </a:pPr>
            <a:r>
              <a:rPr lang="en-GB" sz="1100" dirty="0">
                <a:solidFill>
                  <a:schemeClr val="tx1">
                    <a:lumMod val="50000"/>
                  </a:schemeClr>
                </a:solidFill>
                <a:latin typeface="+mj-lt"/>
                <a:ea typeface="Calibri" panose="020F0502020204030204" pitchFamily="34" charset="0"/>
                <a:cs typeface="Times New Roman" panose="02020603050405020304" pitchFamily="18" charset="0"/>
              </a:rPr>
              <a:t>In 20i6/17, an </a:t>
            </a: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investment of £2 million in a project to improve the Eye Hospital at the RSCH was partly prompted by a report from Healthwatch Brighton and Hove (2016/17).</a:t>
            </a:r>
            <a:endParaRPr lang="en-GB" sz="1100" dirty="0">
              <a:solidFill>
                <a:schemeClr val="tx1">
                  <a:lumMod val="50000"/>
                </a:schemeClr>
              </a:solidFill>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90EAEB-5AEB-2F22-ACC8-D281E7768CCE}"/>
              </a:ext>
            </a:extLst>
          </p:cNvPr>
          <p:cNvSpPr txBox="1"/>
          <p:nvPr/>
        </p:nvSpPr>
        <p:spPr>
          <a:xfrm>
            <a:off x="397181" y="1349405"/>
            <a:ext cx="4598713" cy="718787"/>
          </a:xfrm>
          <a:prstGeom prst="rect">
            <a:avLst/>
          </a:prstGeom>
          <a:noFill/>
        </p:spPr>
        <p:txBody>
          <a:bodyPr wrap="square" lIns="0" tIns="0" rIns="0" bIns="0" rtlCol="0">
            <a:spAutoFit/>
          </a:bodyPr>
          <a:lstStyle/>
          <a:p>
            <a:pPr>
              <a:lnSpc>
                <a:spcPct val="107000"/>
              </a:lnSpc>
              <a:spcAft>
                <a:spcPts val="800"/>
              </a:spcAft>
            </a:pPr>
            <a:r>
              <a:rPr lang="en-GB" sz="1100" dirty="0">
                <a:solidFill>
                  <a:srgbClr val="18759D"/>
                </a:solidFill>
                <a:ea typeface="Calibri" panose="020F0502020204030204" pitchFamily="34" charset="0"/>
                <a:cs typeface="Times New Roman" panose="02020603050405020304" pitchFamily="18" charset="0"/>
              </a:rPr>
              <a:t>Over the years, we have carried out numerous visits to our local hospitals, surveyed patients, raised your concerns and feedback and built a strong partnership with Trust staff. We’ve also </a:t>
            </a:r>
            <a:r>
              <a:rPr lang="en-GB" sz="1100" dirty="0">
                <a:solidFill>
                  <a:srgbClr val="18759D"/>
                </a:solidFill>
                <a:latin typeface="+mj-lt"/>
                <a:ea typeface="Calibri" panose="020F0502020204030204" pitchFamily="34" charset="0"/>
                <a:cs typeface="Times New Roman" panose="02020603050405020304" pitchFamily="18" charset="0"/>
              </a:rPr>
              <a:t>provided feedback to the Care Quality Commission.</a:t>
            </a:r>
            <a:endParaRPr lang="en-GB" sz="1100" dirty="0">
              <a:solidFill>
                <a:srgbClr val="18759D"/>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62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15</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14" name="TextBox 13">
            <a:extLst>
              <a:ext uri="{FF2B5EF4-FFF2-40B4-BE49-F238E27FC236}">
                <a16:creationId xmlns:a16="http://schemas.microsoft.com/office/drawing/2014/main" id="{0DA4BEAA-22EB-CDEC-32B2-6C8EF70F806F}"/>
              </a:ext>
            </a:extLst>
          </p:cNvPr>
          <p:cNvSpPr txBox="1"/>
          <p:nvPr/>
        </p:nvSpPr>
        <p:spPr>
          <a:xfrm>
            <a:off x="432000" y="900000"/>
            <a:ext cx="5976000" cy="492443"/>
          </a:xfrm>
          <a:prstGeom prst="rect">
            <a:avLst/>
          </a:prstGeom>
          <a:noFill/>
        </p:spPr>
        <p:txBody>
          <a:bodyPr wrap="square" lIns="0" tIns="0" rIns="0" bIns="0" rtlCol="0">
            <a:spAutoFit/>
          </a:bodyPr>
          <a:lstStyle/>
          <a:p>
            <a:r>
              <a:rPr lang="en-GB" sz="3200" b="1" dirty="0">
                <a:solidFill>
                  <a:srgbClr val="7D4B25"/>
                </a:solidFill>
                <a:latin typeface="+mj-lt"/>
                <a:cs typeface="Poppins Black" panose="00000A00000000000000" pitchFamily="2" charset="0"/>
              </a:rPr>
              <a:t>Our work on dentistry</a:t>
            </a:r>
          </a:p>
        </p:txBody>
      </p:sp>
      <p:sp>
        <p:nvSpPr>
          <p:cNvPr id="4" name="TextBox 3">
            <a:extLst>
              <a:ext uri="{FF2B5EF4-FFF2-40B4-BE49-F238E27FC236}">
                <a16:creationId xmlns:a16="http://schemas.microsoft.com/office/drawing/2014/main" id="{A61FC8E0-026A-3558-D723-2A8529087F9C}"/>
              </a:ext>
            </a:extLst>
          </p:cNvPr>
          <p:cNvSpPr txBox="1"/>
          <p:nvPr/>
        </p:nvSpPr>
        <p:spPr>
          <a:xfrm>
            <a:off x="305037" y="6143677"/>
            <a:ext cx="2919119" cy="2754600"/>
          </a:xfrm>
          <a:prstGeom prst="rect">
            <a:avLst/>
          </a:prstGeom>
          <a:solidFill>
            <a:srgbClr val="FAD8EA"/>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200" b="1" dirty="0">
                <a:solidFill>
                  <a:schemeClr val="tx1">
                    <a:lumMod val="50000"/>
                  </a:schemeClr>
                </a:solidFill>
                <a:effectLst/>
                <a:latin typeface="+mj-lt"/>
                <a:ea typeface="Calibri" panose="020F0502020204030204" pitchFamily="34" charset="0"/>
                <a:cs typeface="Times New Roman" panose="02020603050405020304" pitchFamily="18" charset="0"/>
              </a:rPr>
              <a:t>Supporting good oral care in care home</a:t>
            </a:r>
          </a:p>
          <a:p>
            <a:pPr>
              <a:spcAft>
                <a:spcPts val="600"/>
              </a:spcAft>
            </a:pPr>
            <a:r>
              <a:rPr lang="en-GB" sz="1200" dirty="0">
                <a:solidFill>
                  <a:schemeClr val="tx1">
                    <a:lumMod val="50000"/>
                  </a:schemeClr>
                </a:solidFill>
                <a:effectLst/>
                <a:latin typeface="+mj-lt"/>
                <a:ea typeface="Calibri" panose="020F0502020204030204" pitchFamily="34" charset="0"/>
                <a:cs typeface="Times New Roman" panose="02020603050405020304" pitchFamily="18" charset="0"/>
              </a:rPr>
              <a:t>In early 2019, in response to UK-wide concerns about oral care in care homes, we spoke to 111 care home residents and 75 care staff across 20 homes in the city. Healthwatch was invited to share materials at the Care Home Forum, presenting to the Home Care Forum and Local Dental Committee. We were also invited to present at the Healthwatch Annual Conference</a:t>
            </a:r>
          </a:p>
        </p:txBody>
      </p:sp>
      <p:sp>
        <p:nvSpPr>
          <p:cNvPr id="3" name="TextBox 2">
            <a:extLst>
              <a:ext uri="{FF2B5EF4-FFF2-40B4-BE49-F238E27FC236}">
                <a16:creationId xmlns:a16="http://schemas.microsoft.com/office/drawing/2014/main" id="{3B0B07C3-4D8C-5F38-EB97-7E828A06CE8F}"/>
              </a:ext>
            </a:extLst>
          </p:cNvPr>
          <p:cNvSpPr txBox="1"/>
          <p:nvPr/>
        </p:nvSpPr>
        <p:spPr>
          <a:xfrm>
            <a:off x="450000" y="1392443"/>
            <a:ext cx="5715410" cy="356508"/>
          </a:xfrm>
          <a:prstGeom prst="rect">
            <a:avLst/>
          </a:prstGeom>
          <a:noFill/>
        </p:spPr>
        <p:txBody>
          <a:bodyPr wrap="square" lIns="0" tIns="0" rIns="0" bIns="0" rtlCol="0">
            <a:spAutoFit/>
          </a:bodyPr>
          <a:lstStyle/>
          <a:p>
            <a:pPr>
              <a:lnSpc>
                <a:spcPct val="107000"/>
              </a:lnSpc>
              <a:spcAft>
                <a:spcPts val="800"/>
              </a:spcAft>
            </a:pPr>
            <a:r>
              <a:rPr lang="en-GB" sz="1100" dirty="0">
                <a:solidFill>
                  <a:srgbClr val="18759D"/>
                </a:solidFill>
                <a:latin typeface="+mj-lt"/>
                <a:ea typeface="Calibri" panose="020F0502020204030204" pitchFamily="34" charset="0"/>
                <a:cs typeface="Times New Roman" panose="02020603050405020304" pitchFamily="18" charset="0"/>
              </a:rPr>
              <a:t>Requests for help and advice around NHS dentistry has always been one of the main reason why patients have contacted us</a:t>
            </a:r>
            <a:endParaRPr lang="en-GB" sz="1100" dirty="0">
              <a:solidFill>
                <a:srgbClr val="18759D"/>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C0EC35-6E40-3CB1-1AB2-5D72BF185F9C}"/>
              </a:ext>
            </a:extLst>
          </p:cNvPr>
          <p:cNvSpPr txBox="1"/>
          <p:nvPr/>
        </p:nvSpPr>
        <p:spPr>
          <a:xfrm>
            <a:off x="165891" y="2043172"/>
            <a:ext cx="6397871" cy="1200329"/>
          </a:xfrm>
          <a:prstGeom prst="rect">
            <a:avLst/>
          </a:prstGeom>
          <a:noFill/>
        </p:spPr>
        <p:txBody>
          <a:bodyPr wrap="square">
            <a:spAutoFit/>
          </a:bodyPr>
          <a:lstStyle/>
          <a:p>
            <a:pPr algn="ctr"/>
            <a:r>
              <a:rPr lang="en-GB" dirty="0">
                <a:solidFill>
                  <a:schemeClr val="accent1">
                    <a:lumMod val="75000"/>
                  </a:schemeClr>
                </a:solidFill>
                <a:latin typeface="+mj-lt"/>
                <a:ea typeface="Calibri" panose="020F0502020204030204" pitchFamily="34" charset="0"/>
                <a:cs typeface="Times New Roman" panose="02020603050405020304" pitchFamily="18" charset="0"/>
              </a:rPr>
              <a:t>Requests for help </a:t>
            </a:r>
            <a:r>
              <a:rPr lang="en-GB" sz="1800" dirty="0">
                <a:solidFill>
                  <a:schemeClr val="accent1">
                    <a:lumMod val="75000"/>
                  </a:schemeClr>
                </a:solidFill>
                <a:latin typeface="+mj-lt"/>
                <a:ea typeface="Calibri" panose="020F0502020204030204" pitchFamily="34" charset="0"/>
                <a:cs typeface="Times New Roman" panose="02020603050405020304" pitchFamily="18" charset="0"/>
              </a:rPr>
              <a:t>to find an ‘NHS dentist’ are how the second main reason people contact our public helpline. Between 2020 to 2021 we saw a 271% increase in dental queries between 2020 to 2021. </a:t>
            </a:r>
            <a:endParaRPr lang="en-GB" dirty="0">
              <a:solidFill>
                <a:schemeClr val="accent1">
                  <a:lumMod val="75000"/>
                </a:schemeClr>
              </a:solidFill>
            </a:endParaRPr>
          </a:p>
        </p:txBody>
      </p:sp>
      <p:sp>
        <p:nvSpPr>
          <p:cNvPr id="8" name="TextBox 7">
            <a:extLst>
              <a:ext uri="{FF2B5EF4-FFF2-40B4-BE49-F238E27FC236}">
                <a16:creationId xmlns:a16="http://schemas.microsoft.com/office/drawing/2014/main" id="{729EA405-07CA-0E9D-4757-A28D22D0871D}"/>
              </a:ext>
            </a:extLst>
          </p:cNvPr>
          <p:cNvSpPr txBox="1"/>
          <p:nvPr/>
        </p:nvSpPr>
        <p:spPr>
          <a:xfrm>
            <a:off x="432000" y="3466128"/>
            <a:ext cx="6186936" cy="1938992"/>
          </a:xfrm>
          <a:prstGeom prst="rect">
            <a:avLst/>
          </a:prstGeom>
          <a:noFill/>
        </p:spPr>
        <p:txBody>
          <a:bodyPr wrap="square">
            <a:spAutoFit/>
          </a:bodyPr>
          <a:lstStyle/>
          <a:p>
            <a:r>
              <a:rPr lang="en-GB" sz="1200" dirty="0">
                <a:solidFill>
                  <a:schemeClr val="tx1">
                    <a:lumMod val="50000"/>
                  </a:schemeClr>
                </a:solidFill>
                <a:ea typeface="Calibri" panose="020F0502020204030204" pitchFamily="34" charset="0"/>
                <a:cs typeface="Times New Roman" panose="02020603050405020304" pitchFamily="18" charset="0"/>
              </a:rPr>
              <a:t>As</a:t>
            </a:r>
            <a:r>
              <a:rPr lang="en-GB" sz="1200" dirty="0">
                <a:solidFill>
                  <a:schemeClr val="tx1">
                    <a:lumMod val="50000"/>
                  </a:schemeClr>
                </a:solidFill>
                <a:effectLst/>
                <a:ea typeface="Calibri" panose="020F0502020204030204" pitchFamily="34" charset="0"/>
                <a:cs typeface="Times New Roman" panose="02020603050405020304" pitchFamily="18" charset="0"/>
              </a:rPr>
              <a:t> a direct result of your dental enquiries, we have worked with Healthwatch teams across Sussex, dental practices and the Local Dental Committees (who represent dentists in the South East) to create a guide to your rights and how to access the treatment you need.  </a:t>
            </a:r>
          </a:p>
          <a:p>
            <a:endParaRPr lang="en-GB" sz="1200" dirty="0">
              <a:solidFill>
                <a:schemeClr val="tx1">
                  <a:lumMod val="50000"/>
                </a:schemeClr>
              </a:solidFill>
              <a:ea typeface="Calibri" panose="020F0502020204030204" pitchFamily="34" charset="0"/>
              <a:cs typeface="Times New Roman" panose="02020603050405020304" pitchFamily="18" charset="0"/>
            </a:endParaRPr>
          </a:p>
          <a:p>
            <a:r>
              <a:rPr lang="en-GB" sz="1200" dirty="0">
                <a:solidFill>
                  <a:schemeClr val="tx1">
                    <a:lumMod val="50000"/>
                  </a:schemeClr>
                </a:solidFill>
                <a:effectLst/>
                <a:ea typeface="Calibri" panose="020F0502020204030204" pitchFamily="34" charset="0"/>
                <a:cs typeface="Times New Roman" panose="02020603050405020304" pitchFamily="18" charset="0"/>
              </a:rPr>
              <a:t>We have shared them with Healthwatch England to deliver national campaigns to improve access.</a:t>
            </a:r>
          </a:p>
          <a:p>
            <a:endParaRPr lang="en-GB" sz="1200" dirty="0">
              <a:solidFill>
                <a:schemeClr val="tx1">
                  <a:lumMod val="50000"/>
                </a:schemeClr>
              </a:solidFill>
              <a:effectLst/>
              <a:ea typeface="Calibri" panose="020F0502020204030204" pitchFamily="34" charset="0"/>
              <a:cs typeface="Times New Roman" panose="02020603050405020304" pitchFamily="18" charset="0"/>
            </a:endParaRPr>
          </a:p>
          <a:p>
            <a:r>
              <a:rPr lang="en-GB" sz="1200" dirty="0">
                <a:solidFill>
                  <a:schemeClr val="tx1">
                    <a:lumMod val="50000"/>
                  </a:schemeClr>
                </a:solidFill>
                <a:effectLst/>
                <a:ea typeface="Calibri" panose="020F0502020204030204" pitchFamily="34" charset="0"/>
                <a:cs typeface="Times New Roman" panose="02020603050405020304" pitchFamily="18" charset="0"/>
              </a:rPr>
              <a:t>We have also worked with local MPs to raise your concerns in Parliament and fed into national Parliamentary inquiries. </a:t>
            </a:r>
            <a:endParaRPr lang="en-GB" sz="1800" dirty="0">
              <a:solidFill>
                <a:schemeClr val="tx1">
                  <a:lumMod val="50000"/>
                </a:schemeClr>
              </a:solidFill>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6B0D474-D43E-4DF3-D711-7AB2F9145793}"/>
              </a:ext>
            </a:extLst>
          </p:cNvPr>
          <p:cNvSpPr txBox="1"/>
          <p:nvPr/>
        </p:nvSpPr>
        <p:spPr>
          <a:xfrm>
            <a:off x="3364826" y="5417849"/>
            <a:ext cx="3431262" cy="2477601"/>
          </a:xfrm>
          <a:prstGeom prst="rect">
            <a:avLst/>
          </a:prstGeom>
          <a:noFill/>
        </p:spPr>
        <p:txBody>
          <a:bodyPr wrap="square">
            <a:spAutoFit/>
          </a:bodyPr>
          <a:lstStyle/>
          <a:p>
            <a:pPr>
              <a:spcAft>
                <a:spcPts val="600"/>
              </a:spcAft>
            </a:pPr>
            <a:r>
              <a:rPr lang="en-GB" sz="1800" i="1" dirty="0">
                <a:solidFill>
                  <a:schemeClr val="tx1">
                    <a:lumMod val="50000"/>
                  </a:schemeClr>
                </a:solidFill>
                <a:effectLst/>
                <a:latin typeface="+mj-lt"/>
                <a:ea typeface="Calibri" panose="020F0502020204030204" pitchFamily="34" charset="0"/>
              </a:rPr>
              <a:t>“</a:t>
            </a:r>
            <a:r>
              <a:rPr lang="en-GB" sz="1100" i="1" dirty="0">
                <a:solidFill>
                  <a:schemeClr val="tx1">
                    <a:lumMod val="50000"/>
                  </a:schemeClr>
                </a:solidFill>
                <a:effectLst/>
                <a:latin typeface="+mj-lt"/>
                <a:ea typeface="Calibri" panose="020F0502020204030204" pitchFamily="34" charset="0"/>
              </a:rPr>
              <a:t>I have worked closely with Healthwatch over the past year, particularly on dental issues.  Their expertise, experience and professionalism have been invaluable to me in my work scrutinising Ministers.  I look forward to continuing to cooperate in the coming year and doing what I can to ensure their voice as an independent champion for those needing health and social care services in Brighton and Hove is properly heard. Thank you to David, Alan and all the brilliant Healthwatch team!”</a:t>
            </a:r>
            <a:endParaRPr lang="en-GB" sz="1100" i="1" dirty="0">
              <a:solidFill>
                <a:schemeClr val="tx1">
                  <a:lumMod val="50000"/>
                </a:schemeClr>
              </a:solidFill>
              <a:latin typeface="+mj-lt"/>
              <a:ea typeface="Calibri" panose="020F0502020204030204" pitchFamily="34" charset="0"/>
            </a:endParaRPr>
          </a:p>
          <a:p>
            <a:pPr>
              <a:spcAft>
                <a:spcPts val="600"/>
              </a:spcAft>
            </a:pPr>
            <a:r>
              <a:rPr lang="en-GB" sz="1100" b="1" dirty="0">
                <a:solidFill>
                  <a:schemeClr val="tx1">
                    <a:lumMod val="50000"/>
                  </a:schemeClr>
                </a:solidFill>
                <a:effectLst/>
                <a:latin typeface="+mj-lt"/>
                <a:ea typeface="Calibri" panose="020F0502020204030204" pitchFamily="34" charset="0"/>
              </a:rPr>
              <a:t>Caroline Lucas, MP for Brighton Pavilion</a:t>
            </a:r>
          </a:p>
        </p:txBody>
      </p:sp>
      <p:sp>
        <p:nvSpPr>
          <p:cNvPr id="13" name="Freeform 53">
            <a:extLst>
              <a:ext uri="{FF2B5EF4-FFF2-40B4-BE49-F238E27FC236}">
                <a16:creationId xmlns:a16="http://schemas.microsoft.com/office/drawing/2014/main" id="{A752998E-CC93-79A7-96E5-1A705D54E591}"/>
              </a:ext>
            </a:extLst>
          </p:cNvPr>
          <p:cNvSpPr>
            <a:spLocks noChangeAspect="1"/>
          </p:cNvSpPr>
          <p:nvPr/>
        </p:nvSpPr>
        <p:spPr bwMode="auto">
          <a:xfrm rot="1828656" flipH="1">
            <a:off x="3215409" y="5368513"/>
            <a:ext cx="298834" cy="35459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rgbClr val="FFC000"/>
          </a:solidFill>
          <a:ln>
            <a:solidFill>
              <a:srgbClr val="7D4B25"/>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15" name="Freeform 53">
            <a:extLst>
              <a:ext uri="{FF2B5EF4-FFF2-40B4-BE49-F238E27FC236}">
                <a16:creationId xmlns:a16="http://schemas.microsoft.com/office/drawing/2014/main" id="{E76493AE-47E2-7E59-4D0B-29591E1EC65F}"/>
              </a:ext>
            </a:extLst>
          </p:cNvPr>
          <p:cNvSpPr>
            <a:spLocks noChangeAspect="1"/>
          </p:cNvSpPr>
          <p:nvPr/>
        </p:nvSpPr>
        <p:spPr bwMode="auto">
          <a:xfrm rot="12535296" flipH="1">
            <a:off x="6162291" y="7286327"/>
            <a:ext cx="298834" cy="35459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rgbClr val="FFC000"/>
          </a:solidFill>
          <a:ln>
            <a:solidFill>
              <a:srgbClr val="7D4B25"/>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rot="0" vert="horz" wrap="square" lIns="91440" tIns="45720" rIns="91440" bIns="45720" anchor="t" anchorCtr="0" upright="1">
            <a:noAutofit/>
          </a:bodyPr>
          <a:lstStyle/>
          <a:p>
            <a:endParaRPr lang="en-US" dirty="0">
              <a:solidFill>
                <a:srgbClr val="FF0000"/>
              </a:solidFill>
            </a:endParaRPr>
          </a:p>
        </p:txBody>
      </p:sp>
      <p:sp>
        <p:nvSpPr>
          <p:cNvPr id="16" name="TextBox 15">
            <a:extLst>
              <a:ext uri="{FF2B5EF4-FFF2-40B4-BE49-F238E27FC236}">
                <a16:creationId xmlns:a16="http://schemas.microsoft.com/office/drawing/2014/main" id="{288E561F-5984-A32E-A237-2711FAA34AA9}"/>
              </a:ext>
            </a:extLst>
          </p:cNvPr>
          <p:cNvSpPr txBox="1"/>
          <p:nvPr/>
        </p:nvSpPr>
        <p:spPr>
          <a:xfrm>
            <a:off x="3705796" y="8184692"/>
            <a:ext cx="2459614" cy="1107996"/>
          </a:xfrm>
          <a:prstGeom prst="rect">
            <a:avLst/>
          </a:prstGeom>
          <a:solidFill>
            <a:srgbClr val="F8FFE7"/>
          </a:solidFill>
          <a:ln>
            <a:solidFill>
              <a:schemeClr val="tx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We have also reviewed dental websites and out-of-hours telephone messages to ensure they were providing patients with up-to-date and relevant information.</a:t>
            </a:r>
          </a:p>
        </p:txBody>
      </p:sp>
    </p:spTree>
    <p:extLst>
      <p:ext uri="{BB962C8B-B14F-4D97-AF65-F5344CB8AC3E}">
        <p14:creationId xmlns:p14="http://schemas.microsoft.com/office/powerpoint/2010/main" val="268352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16</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19" name="TextBox 18">
            <a:extLst>
              <a:ext uri="{FF2B5EF4-FFF2-40B4-BE49-F238E27FC236}">
                <a16:creationId xmlns:a16="http://schemas.microsoft.com/office/drawing/2014/main" id="{B909AE0B-EB95-E162-B5A7-94F5C7EB94AC}"/>
              </a:ext>
            </a:extLst>
          </p:cNvPr>
          <p:cNvSpPr txBox="1"/>
          <p:nvPr/>
        </p:nvSpPr>
        <p:spPr>
          <a:xfrm>
            <a:off x="523431" y="752631"/>
            <a:ext cx="5976000" cy="492443"/>
          </a:xfrm>
          <a:prstGeom prst="rect">
            <a:avLst/>
          </a:prstGeom>
          <a:noFill/>
        </p:spPr>
        <p:txBody>
          <a:bodyPr wrap="square" lIns="0" tIns="0" rIns="0" bIns="0" rtlCol="0">
            <a:spAutoFit/>
          </a:bodyPr>
          <a:lstStyle/>
          <a:p>
            <a:r>
              <a:rPr lang="en-GB" sz="3200" b="1" dirty="0">
                <a:solidFill>
                  <a:schemeClr val="bg1">
                    <a:lumMod val="50000"/>
                  </a:schemeClr>
                </a:solidFill>
                <a:latin typeface="+mj-lt"/>
                <a:cs typeface="Poppins Black" panose="00000A00000000000000" pitchFamily="2" charset="0"/>
              </a:rPr>
              <a:t>On work on Mental Health</a:t>
            </a:r>
          </a:p>
        </p:txBody>
      </p:sp>
      <p:sp>
        <p:nvSpPr>
          <p:cNvPr id="4" name="TextBox 3">
            <a:extLst>
              <a:ext uri="{FF2B5EF4-FFF2-40B4-BE49-F238E27FC236}">
                <a16:creationId xmlns:a16="http://schemas.microsoft.com/office/drawing/2014/main" id="{3F21CBF2-AA09-B7DE-94F3-DAF9311A8B03}"/>
              </a:ext>
            </a:extLst>
          </p:cNvPr>
          <p:cNvSpPr txBox="1"/>
          <p:nvPr/>
        </p:nvSpPr>
        <p:spPr>
          <a:xfrm>
            <a:off x="664626" y="4673260"/>
            <a:ext cx="4728351" cy="984885"/>
          </a:xfrm>
          <a:prstGeom prst="rect">
            <a:avLst/>
          </a:prstGeom>
          <a:noFill/>
        </p:spPr>
        <p:txBody>
          <a:bodyPr wrap="square" lIns="0" tIns="0" rIns="0" bIns="0" rtlCol="0">
            <a:spAutoFit/>
          </a:bodyPr>
          <a:lstStyle/>
          <a:p>
            <a:r>
              <a:rPr lang="en-GB" sz="3200" b="1" dirty="0">
                <a:solidFill>
                  <a:schemeClr val="tx1">
                    <a:lumMod val="50000"/>
                  </a:schemeClr>
                </a:solidFill>
                <a:latin typeface="+mj-lt"/>
                <a:cs typeface="Times New Roman"/>
              </a:rPr>
              <a:t>Mental Health and accommodation</a:t>
            </a:r>
            <a:endParaRPr lang="en-GB" sz="3200" b="1" dirty="0">
              <a:solidFill>
                <a:schemeClr val="accent5">
                  <a:lumMod val="50000"/>
                </a:schemeClr>
              </a:solidFill>
              <a:latin typeface="+mj-lt"/>
              <a:cs typeface="Poppins Black" panose="00000A00000000000000" pitchFamily="2" charset="0"/>
            </a:endParaRPr>
          </a:p>
        </p:txBody>
      </p:sp>
      <p:sp>
        <p:nvSpPr>
          <p:cNvPr id="3" name="TextBox 2">
            <a:extLst>
              <a:ext uri="{FF2B5EF4-FFF2-40B4-BE49-F238E27FC236}">
                <a16:creationId xmlns:a16="http://schemas.microsoft.com/office/drawing/2014/main" id="{C2245358-AA6A-A52D-C6F0-AB127445AD1A}"/>
              </a:ext>
            </a:extLst>
          </p:cNvPr>
          <p:cNvSpPr txBox="1"/>
          <p:nvPr/>
        </p:nvSpPr>
        <p:spPr>
          <a:xfrm>
            <a:off x="496891" y="1552635"/>
            <a:ext cx="6002540" cy="1015663"/>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200" dirty="0">
                <a:solidFill>
                  <a:srgbClr val="002635"/>
                </a:solidFill>
                <a:latin typeface="+mj-lt"/>
                <a:ea typeface="Calibri" panose="020F0502020204030204" pitchFamily="34" charset="0"/>
                <a:cs typeface="Times New Roman"/>
              </a:rPr>
              <a:t>In 2015/16, in</a:t>
            </a:r>
            <a:r>
              <a:rPr lang="en-GB" sz="1200" dirty="0">
                <a:solidFill>
                  <a:srgbClr val="002635"/>
                </a:solidFill>
                <a:effectLst/>
                <a:latin typeface="+mj-lt"/>
                <a:ea typeface="Calibri" panose="020F0502020204030204" pitchFamily="34" charset="0"/>
                <a:cs typeface="Times New Roman"/>
              </a:rPr>
              <a:t> partnership with Sussex Partnership NHS Foundation Trust (SPFT) and Speak Your Mind Young People’s Advocacy Project, we held two workshops for young people aged 16-25 with mental health needs. Insights from the sessions were shared with national partners, which led to the improvement of resources and the development of an interactive website. </a:t>
            </a:r>
            <a:endParaRPr kumimoji="0" lang="en-GB" sz="1200" b="0" i="0" u="none" strike="noStrike" kern="1200" cap="none" spc="0" normalizeH="0" baseline="0" noProof="0" dirty="0">
              <a:ln>
                <a:noFill/>
              </a:ln>
              <a:solidFill>
                <a:srgbClr val="002635"/>
              </a:solidFill>
              <a:effectLst/>
              <a:highlight>
                <a:srgbClr val="FFFF00"/>
              </a:highlight>
              <a:uLnTx/>
              <a:uFillTx/>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F91E259-1807-B2AA-E691-4EE43851DAAB}"/>
              </a:ext>
            </a:extLst>
          </p:cNvPr>
          <p:cNvSpPr txBox="1"/>
          <p:nvPr/>
        </p:nvSpPr>
        <p:spPr>
          <a:xfrm>
            <a:off x="828731" y="2863750"/>
            <a:ext cx="4052986" cy="1384995"/>
          </a:xfrm>
          <a:prstGeom prst="rect">
            <a:avLst/>
          </a:prstGeom>
          <a:solidFill>
            <a:srgbClr val="FAD8EA"/>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200" dirty="0">
                <a:solidFill>
                  <a:schemeClr val="tx1">
                    <a:lumMod val="50000"/>
                  </a:schemeClr>
                </a:solidFill>
                <a:effectLst/>
                <a:latin typeface="+mj-lt"/>
                <a:ea typeface="Calibri" panose="020F0502020204030204" pitchFamily="34" charset="0"/>
                <a:cs typeface="Times New Roman" panose="02020603050405020304" pitchFamily="18" charset="0"/>
              </a:rPr>
              <a:t>In 2016, Healthwatch worked with MindOut, a local mental health charity for LGBTQ people, to develop a successful proposal for a specialist Trans advocate. We understood this to be the first post of its kind in the country and we are delighted that it was Highly Commended at the 2016 Healthwatch England awards.</a:t>
            </a:r>
          </a:p>
        </p:txBody>
      </p:sp>
      <p:pic>
        <p:nvPicPr>
          <p:cNvPr id="11" name="Picture 10">
            <a:extLst>
              <a:ext uri="{FF2B5EF4-FFF2-40B4-BE49-F238E27FC236}">
                <a16:creationId xmlns:a16="http://schemas.microsoft.com/office/drawing/2014/main" id="{C38F93A8-CCC6-16EC-0F3C-9C06FB2BFEF6}"/>
              </a:ext>
            </a:extLst>
          </p:cNvPr>
          <p:cNvPicPr>
            <a:picLocks noChangeAspect="1"/>
          </p:cNvPicPr>
          <p:nvPr/>
        </p:nvPicPr>
        <p:blipFill>
          <a:blip r:embed="rId3"/>
          <a:stretch>
            <a:fillRect/>
          </a:stretch>
        </p:blipFill>
        <p:spPr>
          <a:xfrm rot="930716">
            <a:off x="4886550" y="3011581"/>
            <a:ext cx="1445341" cy="1449774"/>
          </a:xfrm>
          <a:prstGeom prst="rect">
            <a:avLst/>
          </a:prstGeom>
        </p:spPr>
      </p:pic>
      <p:sp>
        <p:nvSpPr>
          <p:cNvPr id="17" name="TextBox 16">
            <a:extLst>
              <a:ext uri="{FF2B5EF4-FFF2-40B4-BE49-F238E27FC236}">
                <a16:creationId xmlns:a16="http://schemas.microsoft.com/office/drawing/2014/main" id="{15CC9D2F-227C-EB11-B431-44C0D5F4A877}"/>
              </a:ext>
            </a:extLst>
          </p:cNvPr>
          <p:cNvSpPr txBox="1"/>
          <p:nvPr/>
        </p:nvSpPr>
        <p:spPr>
          <a:xfrm>
            <a:off x="598582" y="5603114"/>
            <a:ext cx="5594791" cy="1277273"/>
          </a:xfrm>
          <a:prstGeom prst="rect">
            <a:avLst/>
          </a:prstGeom>
          <a:noFill/>
        </p:spPr>
        <p:txBody>
          <a:bodyPr wrap="square">
            <a:spAutoFit/>
          </a:bodyPr>
          <a:lstStyle/>
          <a:p>
            <a:r>
              <a:rPr lang="en-GB" sz="1100" b="1" i="0" dirty="0">
                <a:effectLst/>
                <a:latin typeface="+mj-lt"/>
              </a:rPr>
              <a:t>In 2022, Healthwatch explored service user experiences of mental health services and accommodation providing mental health support in our city. We gathered the experiences of 137 service users and 96 mental health professionals. </a:t>
            </a:r>
            <a:r>
              <a:rPr lang="en-GB" sz="1100" i="0" dirty="0">
                <a:effectLst/>
                <a:latin typeface="+mj-lt"/>
              </a:rPr>
              <a:t>We made recommendations to the Brighton &amp; Hove City Council (BHCC) and the Brighton &amp; Hove Clinical Commissioning Group (CCG) and our findings were incorporated into the City’s Mental Health Joint Strategic Needs Assessment.</a:t>
            </a:r>
            <a:endParaRPr lang="en-GB" sz="1100" dirty="0">
              <a:latin typeface="+mj-lt"/>
            </a:endParaRPr>
          </a:p>
        </p:txBody>
      </p:sp>
      <p:sp>
        <p:nvSpPr>
          <p:cNvPr id="18" name="TextBox 17">
            <a:extLst>
              <a:ext uri="{FF2B5EF4-FFF2-40B4-BE49-F238E27FC236}">
                <a16:creationId xmlns:a16="http://schemas.microsoft.com/office/drawing/2014/main" id="{AF2A9CAE-8438-100A-EF2A-B373CFD8984A}"/>
              </a:ext>
            </a:extLst>
          </p:cNvPr>
          <p:cNvSpPr txBox="1"/>
          <p:nvPr/>
        </p:nvSpPr>
        <p:spPr>
          <a:xfrm>
            <a:off x="185521" y="7101441"/>
            <a:ext cx="2544234" cy="600164"/>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100" dirty="0">
                <a:solidFill>
                  <a:srgbClr val="002635"/>
                </a:solidFill>
                <a:latin typeface="+mj-lt"/>
                <a:ea typeface="Calibri" panose="020F0502020204030204" pitchFamily="34" charset="0"/>
                <a:cs typeface="Times New Roman"/>
              </a:rPr>
              <a:t>We have shared advice to the LGBTQ+ community on how to access mental health support.</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59D24AF-5D97-3990-BA83-E0DF39497F41}"/>
              </a:ext>
            </a:extLst>
          </p:cNvPr>
          <p:cNvSpPr txBox="1"/>
          <p:nvPr/>
        </p:nvSpPr>
        <p:spPr>
          <a:xfrm>
            <a:off x="664626" y="7932795"/>
            <a:ext cx="2394191" cy="769441"/>
          </a:xfrm>
          <a:prstGeom prst="rect">
            <a:avLst/>
          </a:prstGeom>
          <a:solidFill>
            <a:srgbClr val="FEA4BC"/>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r>
              <a:rPr lang="en-GB" sz="1100" b="1" dirty="0">
                <a:solidFill>
                  <a:srgbClr val="00133F"/>
                </a:solidFill>
                <a:effectLst/>
                <a:latin typeface="+mj-lt"/>
              </a:rPr>
              <a:t>We shared advice on staying active indoors &amp; looking after your mental health during </a:t>
            </a:r>
            <a:r>
              <a:rPr lang="en-GB" sz="1100" b="1" i="0" dirty="0">
                <a:solidFill>
                  <a:srgbClr val="00133F"/>
                </a:solidFill>
                <a:effectLst/>
                <a:latin typeface="+mj-lt"/>
              </a:rPr>
              <a:t>Covid-19</a:t>
            </a:r>
          </a:p>
        </p:txBody>
      </p:sp>
      <p:sp>
        <p:nvSpPr>
          <p:cNvPr id="22" name="TextBox 21">
            <a:extLst>
              <a:ext uri="{FF2B5EF4-FFF2-40B4-BE49-F238E27FC236}">
                <a16:creationId xmlns:a16="http://schemas.microsoft.com/office/drawing/2014/main" id="{C158E65E-5373-2BD3-8A85-4708FFEA0653}"/>
              </a:ext>
            </a:extLst>
          </p:cNvPr>
          <p:cNvSpPr txBox="1"/>
          <p:nvPr/>
        </p:nvSpPr>
        <p:spPr>
          <a:xfrm>
            <a:off x="185521" y="8993052"/>
            <a:ext cx="2317876" cy="430887"/>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100" dirty="0">
                <a:solidFill>
                  <a:srgbClr val="002635"/>
                </a:solidFill>
                <a:latin typeface="+mj-lt"/>
                <a:ea typeface="Calibri" panose="020F0502020204030204" pitchFamily="34" charset="0"/>
                <a:cs typeface="Times New Roman"/>
              </a:rPr>
              <a:t>We promoted the launch of the Sussex Mental Healthline.</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FFE02B-4DBD-BCFD-A734-17461EA225D4}"/>
              </a:ext>
            </a:extLst>
          </p:cNvPr>
          <p:cNvSpPr txBox="1"/>
          <p:nvPr/>
        </p:nvSpPr>
        <p:spPr>
          <a:xfrm>
            <a:off x="3286351" y="7319422"/>
            <a:ext cx="3431262" cy="1785104"/>
          </a:xfrm>
          <a:prstGeom prst="rect">
            <a:avLst/>
          </a:prstGeom>
          <a:noFill/>
        </p:spPr>
        <p:txBody>
          <a:bodyPr wrap="square">
            <a:spAutoFit/>
          </a:bodyPr>
          <a:lstStyle/>
          <a:p>
            <a:pPr algn="l"/>
            <a:r>
              <a:rPr lang="en-GB" sz="1100" b="1" i="0" dirty="0">
                <a:solidFill>
                  <a:srgbClr val="18759D"/>
                </a:solidFill>
                <a:effectLst/>
                <a:latin typeface="+mj-lt"/>
              </a:rPr>
              <a:t>Sector Connector</a:t>
            </a:r>
          </a:p>
          <a:p>
            <a:pPr algn="l"/>
            <a:r>
              <a:rPr lang="en-GB" sz="1100" i="0" dirty="0">
                <a:solidFill>
                  <a:srgbClr val="18759D"/>
                </a:solidFill>
                <a:effectLst/>
                <a:latin typeface="+mj-lt"/>
              </a:rPr>
              <a:t>In 2021, working with Healthwatch colleagues, we launched Sector connector  - a way for non-NHS organisations (the Sector) to engage and influence the Sussex Health and Care Partnership Mental Health Programme. </a:t>
            </a:r>
          </a:p>
          <a:p>
            <a:pPr algn="l"/>
            <a:endParaRPr lang="en-GB" sz="1100" i="0" dirty="0">
              <a:solidFill>
                <a:srgbClr val="18759D"/>
              </a:solidFill>
              <a:effectLst/>
              <a:latin typeface="+mj-lt"/>
            </a:endParaRPr>
          </a:p>
          <a:p>
            <a:pPr algn="l"/>
            <a:r>
              <a:rPr lang="en-GB" sz="1100" i="0" dirty="0">
                <a:solidFill>
                  <a:srgbClr val="18759D"/>
                </a:solidFill>
                <a:effectLst/>
                <a:latin typeface="+mj-lt"/>
              </a:rPr>
              <a:t>The project was been developed by voluntary and community sector organisations across Sussex. </a:t>
            </a:r>
          </a:p>
        </p:txBody>
      </p:sp>
    </p:spTree>
    <p:extLst>
      <p:ext uri="{BB962C8B-B14F-4D97-AF65-F5344CB8AC3E}">
        <p14:creationId xmlns:p14="http://schemas.microsoft.com/office/powerpoint/2010/main" val="4224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17</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14" name="TextBox 13">
            <a:extLst>
              <a:ext uri="{FF2B5EF4-FFF2-40B4-BE49-F238E27FC236}">
                <a16:creationId xmlns:a16="http://schemas.microsoft.com/office/drawing/2014/main" id="{0DA4BEAA-22EB-CDEC-32B2-6C8EF70F806F}"/>
              </a:ext>
            </a:extLst>
          </p:cNvPr>
          <p:cNvSpPr txBox="1"/>
          <p:nvPr/>
        </p:nvSpPr>
        <p:spPr>
          <a:xfrm>
            <a:off x="432000" y="900000"/>
            <a:ext cx="5976000" cy="492443"/>
          </a:xfrm>
          <a:prstGeom prst="rect">
            <a:avLst/>
          </a:prstGeom>
          <a:noFill/>
        </p:spPr>
        <p:txBody>
          <a:bodyPr wrap="square" lIns="0" tIns="0" rIns="0" bIns="0" rtlCol="0">
            <a:spAutoFit/>
          </a:bodyPr>
          <a:lstStyle/>
          <a:p>
            <a:r>
              <a:rPr lang="en-GB" sz="3200" b="1" dirty="0">
                <a:solidFill>
                  <a:srgbClr val="7D4B25"/>
                </a:solidFill>
                <a:latin typeface="+mj-lt"/>
                <a:cs typeface="Poppins Black" panose="00000A00000000000000" pitchFamily="2" charset="0"/>
              </a:rPr>
              <a:t>Some of our other activities</a:t>
            </a:r>
          </a:p>
        </p:txBody>
      </p:sp>
      <p:sp>
        <p:nvSpPr>
          <p:cNvPr id="8" name="TextBox 7">
            <a:extLst>
              <a:ext uri="{FF2B5EF4-FFF2-40B4-BE49-F238E27FC236}">
                <a16:creationId xmlns:a16="http://schemas.microsoft.com/office/drawing/2014/main" id="{2FBBA2B1-E442-3F47-B7F9-C1B52A7D9B19}"/>
              </a:ext>
            </a:extLst>
          </p:cNvPr>
          <p:cNvSpPr txBox="1"/>
          <p:nvPr/>
        </p:nvSpPr>
        <p:spPr>
          <a:xfrm>
            <a:off x="421272" y="5562617"/>
            <a:ext cx="5976000" cy="1107996"/>
          </a:xfrm>
          <a:prstGeom prst="rect">
            <a:avLst/>
          </a:prstGeom>
          <a:solidFill>
            <a:srgbClr val="FAD8EA"/>
          </a:solidFill>
          <a:ln>
            <a:solidFill>
              <a:schemeClr val="tx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100" dirty="0">
                <a:solidFill>
                  <a:schemeClr val="tx1">
                    <a:lumMod val="50000"/>
                  </a:schemeClr>
                </a:solidFill>
                <a:latin typeface="+mj-lt"/>
                <a:ea typeface="Calibri" panose="020F0502020204030204" pitchFamily="34" charset="0"/>
                <a:cs typeface="Times New Roman" panose="02020603050405020304" pitchFamily="18" charset="0"/>
              </a:rPr>
              <a:t>In 2018/19, when asked about online pharmacy services, 60 out of 91 people told us they had received marketing about them by post or leaflet. Many people found the marketing information confusing including the use of the NHS logo in what was private business advertising. When we passed on these concerns nationally, the ensuing social media discussions received 25,000 hits, more than any issue we’ve raised. </a:t>
            </a:r>
            <a:endParaRPr lang="en-GB" sz="1100" dirty="0">
              <a:solidFill>
                <a:schemeClr val="tx1">
                  <a:lumMod val="50000"/>
                </a:schemeClr>
              </a:solidFill>
              <a:effectLst/>
              <a:highlight>
                <a:srgbClr val="FFFF00"/>
              </a:highligh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A017378-C4F6-8924-4736-5004A56F05EB}"/>
              </a:ext>
            </a:extLst>
          </p:cNvPr>
          <p:cNvSpPr txBox="1"/>
          <p:nvPr/>
        </p:nvSpPr>
        <p:spPr>
          <a:xfrm>
            <a:off x="408002" y="3064275"/>
            <a:ext cx="6002540" cy="1615827"/>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100" dirty="0">
                <a:solidFill>
                  <a:srgbClr val="002635"/>
                </a:solidFill>
                <a:latin typeface="+mj-lt"/>
                <a:ea typeface="Calibri" panose="020F0502020204030204" pitchFamily="34" charset="0"/>
                <a:cs typeface="Times New Roman"/>
              </a:rPr>
              <a:t>In 2017/18, o</a:t>
            </a:r>
            <a:r>
              <a:rPr lang="en-GB" sz="1100" dirty="0">
                <a:solidFill>
                  <a:srgbClr val="002635"/>
                </a:solidFill>
                <a:effectLst/>
                <a:latin typeface="+mj-lt"/>
                <a:ea typeface="Calibri" panose="020F0502020204030204" pitchFamily="34" charset="0"/>
                <a:cs typeface="Times New Roman"/>
              </a:rPr>
              <a:t>ur report on the experiences of people accessing Personal Independence </a:t>
            </a:r>
            <a:r>
              <a:rPr lang="en-GB" sz="1100" dirty="0">
                <a:solidFill>
                  <a:srgbClr val="002635"/>
                </a:solidFill>
                <a:latin typeface="+mj-lt"/>
                <a:ea typeface="Calibri" panose="020F0502020204030204" pitchFamily="34" charset="0"/>
                <a:cs typeface="Times New Roman"/>
              </a:rPr>
              <a:t>Payments </a:t>
            </a:r>
            <a:r>
              <a:rPr lang="en-GB" sz="1100" dirty="0">
                <a:solidFill>
                  <a:srgbClr val="002635"/>
                </a:solidFill>
                <a:effectLst/>
                <a:latin typeface="+mj-lt"/>
                <a:ea typeface="Calibri" panose="020F0502020204030204" pitchFamily="34" charset="0"/>
                <a:cs typeface="Times New Roman"/>
              </a:rPr>
              <a:t>and Disability Living Allowance assessments was shared with the Parliamentary Select Committee. We also sent a joint letter with the Chair of the Safeguarding Adults Board, and to the Secretary of State at the Department of Work and Pensions (DWP). We used our influence to set up, for the first time, meetings between DWP officials, representatives from PIP assessment providers and local charities and groups advocating on behalf of vulnerable adults. This created direct routes of contact, provided ‘top tips’ for caseworkers, and better explained some application processes.</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041DEBC-2F19-79E1-E558-89242601B138}"/>
              </a:ext>
            </a:extLst>
          </p:cNvPr>
          <p:cNvSpPr txBox="1"/>
          <p:nvPr/>
        </p:nvSpPr>
        <p:spPr>
          <a:xfrm>
            <a:off x="432000" y="7427307"/>
            <a:ext cx="6002540" cy="1846659"/>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100" dirty="0">
                <a:solidFill>
                  <a:srgbClr val="002635"/>
                </a:solidFill>
                <a:effectLst/>
                <a:latin typeface="+mj-lt"/>
                <a:ea typeface="Calibri" panose="020F0502020204030204" pitchFamily="34" charset="0"/>
                <a:cs typeface="Times New Roman"/>
              </a:rPr>
              <a:t>Our Homecare project has evolved over the years to meet the needs of our city. But it was originally started to learn more about the care people received in their own homes.</a:t>
            </a:r>
            <a:endParaRPr kumimoji="0" lang="en-GB" sz="11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a:p>
            <a:pPr>
              <a:spcAft>
                <a:spcPts val="600"/>
              </a:spcAft>
              <a:defRPr/>
            </a:pPr>
            <a:r>
              <a:rPr lang="en-GB" sz="1100" dirty="0">
                <a:solidFill>
                  <a:srgbClr val="002635"/>
                </a:solidFill>
                <a:effectLst/>
                <a:latin typeface="+mj-lt"/>
                <a:ea typeface="Calibri" panose="020F0502020204030204" pitchFamily="34" charset="0"/>
                <a:cs typeface="Times New Roman"/>
              </a:rPr>
              <a:t>Our volunteers have interviewed more than </a:t>
            </a:r>
            <a:r>
              <a:rPr lang="en-GB" sz="1100" dirty="0">
                <a:solidFill>
                  <a:srgbClr val="002635"/>
                </a:solidFill>
                <a:effectLst/>
                <a:highlight>
                  <a:srgbClr val="FFFF00"/>
                </a:highlight>
                <a:latin typeface="+mj-lt"/>
                <a:ea typeface="Calibri" panose="020F0502020204030204" pitchFamily="34" charset="0"/>
                <a:cs typeface="Times New Roman"/>
              </a:rPr>
              <a:t>193</a:t>
            </a:r>
            <a:r>
              <a:rPr lang="en-GB" sz="1100" dirty="0">
                <a:solidFill>
                  <a:srgbClr val="002635"/>
                </a:solidFill>
                <a:effectLst/>
                <a:latin typeface="+mj-lt"/>
                <a:ea typeface="Calibri" panose="020F0502020204030204" pitchFamily="34" charset="0"/>
                <a:cs typeface="Times New Roman"/>
              </a:rPr>
              <a:t> residents about their home care, from </a:t>
            </a:r>
            <a:r>
              <a:rPr lang="en-GB" sz="1100" dirty="0">
                <a:solidFill>
                  <a:srgbClr val="002635"/>
                </a:solidFill>
                <a:effectLst/>
                <a:highlight>
                  <a:srgbClr val="FFFF00"/>
                </a:highlight>
                <a:latin typeface="+mj-lt"/>
                <a:ea typeface="Calibri" panose="020F0502020204030204" pitchFamily="34" charset="0"/>
                <a:cs typeface="Times New Roman"/>
              </a:rPr>
              <a:t>11</a:t>
            </a:r>
            <a:r>
              <a:rPr lang="en-GB" sz="1100" dirty="0">
                <a:solidFill>
                  <a:srgbClr val="002635"/>
                </a:solidFill>
                <a:effectLst/>
                <a:latin typeface="+mj-lt"/>
                <a:ea typeface="Calibri" panose="020F0502020204030204" pitchFamily="34" charset="0"/>
                <a:cs typeface="Times New Roman"/>
              </a:rPr>
              <a:t> different providers. As a result of these interviews, we have raised </a:t>
            </a:r>
            <a:r>
              <a:rPr lang="en-GB" sz="1100" dirty="0">
                <a:solidFill>
                  <a:srgbClr val="002635"/>
                </a:solidFill>
                <a:effectLst/>
                <a:highlight>
                  <a:srgbClr val="FFFF00"/>
                </a:highlight>
                <a:latin typeface="+mj-lt"/>
                <a:ea typeface="Calibri" panose="020F0502020204030204" pitchFamily="34" charset="0"/>
                <a:cs typeface="Times New Roman"/>
              </a:rPr>
              <a:t>26</a:t>
            </a:r>
            <a:r>
              <a:rPr lang="en-GB" sz="1100" dirty="0">
                <a:solidFill>
                  <a:srgbClr val="002635"/>
                </a:solidFill>
                <a:effectLst/>
                <a:latin typeface="+mj-lt"/>
                <a:ea typeface="Calibri" panose="020F0502020204030204" pitchFamily="34" charset="0"/>
                <a:cs typeface="Times New Roman"/>
              </a:rPr>
              <a:t> reviews/concerns reported to the Council’s Access Point, of which 6 were for safeguarding concerns. </a:t>
            </a:r>
          </a:p>
          <a:p>
            <a:pPr>
              <a:spcAft>
                <a:spcPts val="600"/>
              </a:spcAft>
              <a:defRPr/>
            </a:pPr>
            <a:r>
              <a:rPr lang="en-GB" sz="1100" dirty="0">
                <a:solidFill>
                  <a:srgbClr val="002635"/>
                </a:solidFill>
                <a:latin typeface="+mj-lt"/>
                <a:ea typeface="Calibri" panose="020F0502020204030204" pitchFamily="34" charset="0"/>
                <a:cs typeface="Times New Roman"/>
              </a:rPr>
              <a:t>We have also shared many examples of excellent care.</a:t>
            </a:r>
            <a:endParaRPr lang="en-GB" sz="1100" dirty="0">
              <a:solidFill>
                <a:srgbClr val="002635"/>
              </a:solidFill>
              <a:effectLst/>
              <a:latin typeface="+mj-lt"/>
              <a:ea typeface="Calibri" panose="020F0502020204030204" pitchFamily="34" charset="0"/>
              <a:cs typeface="Times New Roman"/>
            </a:endParaRPr>
          </a:p>
          <a:p>
            <a:pPr>
              <a:spcAft>
                <a:spcPts val="600"/>
              </a:spcAft>
              <a:defRPr/>
            </a:pPr>
            <a:endParaRPr lang="en-GB" sz="1100" dirty="0">
              <a:solidFill>
                <a:srgbClr val="002635"/>
              </a:solidFill>
              <a:latin typeface="+mj-lt"/>
              <a:ea typeface="Calibri" panose="020F0502020204030204" pitchFamily="34" charset="0"/>
              <a:cs typeface="Times New Roman"/>
            </a:endParaRPr>
          </a:p>
        </p:txBody>
      </p:sp>
      <p:sp>
        <p:nvSpPr>
          <p:cNvPr id="3" name="TextBox 2">
            <a:extLst>
              <a:ext uri="{FF2B5EF4-FFF2-40B4-BE49-F238E27FC236}">
                <a16:creationId xmlns:a16="http://schemas.microsoft.com/office/drawing/2014/main" id="{E96EEF76-C446-AFB7-8DC0-3DDB86F23B07}"/>
              </a:ext>
            </a:extLst>
          </p:cNvPr>
          <p:cNvSpPr txBox="1"/>
          <p:nvPr/>
        </p:nvSpPr>
        <p:spPr>
          <a:xfrm>
            <a:off x="408002" y="1806781"/>
            <a:ext cx="5976000" cy="600164"/>
          </a:xfrm>
          <a:prstGeom prst="rect">
            <a:avLst/>
          </a:prstGeom>
          <a:solidFill>
            <a:srgbClr val="FAD8EA"/>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100" dirty="0">
                <a:solidFill>
                  <a:schemeClr val="tx1">
                    <a:lumMod val="50000"/>
                  </a:schemeClr>
                </a:solidFill>
                <a:effectLst/>
                <a:latin typeface="+mj-lt"/>
                <a:ea typeface="Calibri" panose="020F0502020204030204" pitchFamily="34" charset="0"/>
                <a:cs typeface="Times New Roman" panose="02020603050405020304" pitchFamily="18" charset="0"/>
              </a:rPr>
              <a:t>In 2016/2017, Healthwatch raised concerns about privacy and the physical environment at a sexual health clinic in the city. A team of managers and nurses were there the next morning to start an improvement programme. </a:t>
            </a:r>
          </a:p>
        </p:txBody>
      </p:sp>
      <p:sp>
        <p:nvSpPr>
          <p:cNvPr id="7" name="TextBox 6">
            <a:extLst>
              <a:ext uri="{FF2B5EF4-FFF2-40B4-BE49-F238E27FC236}">
                <a16:creationId xmlns:a16="http://schemas.microsoft.com/office/drawing/2014/main" id="{CA841154-EA11-E592-A823-9B47E1814593}"/>
              </a:ext>
            </a:extLst>
          </p:cNvPr>
          <p:cNvSpPr txBox="1"/>
          <p:nvPr/>
        </p:nvSpPr>
        <p:spPr>
          <a:xfrm>
            <a:off x="421272" y="1389234"/>
            <a:ext cx="5976000" cy="492443"/>
          </a:xfrm>
          <a:prstGeom prst="rect">
            <a:avLst/>
          </a:prstGeom>
          <a:noFill/>
        </p:spPr>
        <p:txBody>
          <a:bodyPr wrap="square" lIns="0" tIns="0" rIns="0" bIns="0" rtlCol="0">
            <a:spAutoFit/>
          </a:bodyPr>
          <a:lstStyle/>
          <a:p>
            <a:pPr algn="r"/>
            <a:r>
              <a:rPr lang="en-GB" sz="3200" b="1" dirty="0">
                <a:solidFill>
                  <a:schemeClr val="bg1">
                    <a:lumMod val="50000"/>
                  </a:schemeClr>
                </a:solidFill>
                <a:latin typeface="+mj-lt"/>
                <a:cs typeface="Poppins Black" panose="00000A00000000000000" pitchFamily="2" charset="0"/>
              </a:rPr>
              <a:t>Sexual Health</a:t>
            </a:r>
          </a:p>
        </p:txBody>
      </p:sp>
      <p:sp>
        <p:nvSpPr>
          <p:cNvPr id="11" name="TextBox 10">
            <a:extLst>
              <a:ext uri="{FF2B5EF4-FFF2-40B4-BE49-F238E27FC236}">
                <a16:creationId xmlns:a16="http://schemas.microsoft.com/office/drawing/2014/main" id="{63BA84EF-4DC1-94AF-DE6C-41A9FE7398CC}"/>
              </a:ext>
            </a:extLst>
          </p:cNvPr>
          <p:cNvSpPr txBox="1"/>
          <p:nvPr/>
        </p:nvSpPr>
        <p:spPr>
          <a:xfrm>
            <a:off x="385879" y="2646003"/>
            <a:ext cx="5976000" cy="492443"/>
          </a:xfrm>
          <a:prstGeom prst="rect">
            <a:avLst/>
          </a:prstGeom>
          <a:noFill/>
        </p:spPr>
        <p:txBody>
          <a:bodyPr wrap="square" lIns="0" tIns="0" rIns="0" bIns="0" rtlCol="0">
            <a:spAutoFit/>
          </a:bodyPr>
          <a:lstStyle/>
          <a:p>
            <a:r>
              <a:rPr lang="en-GB" sz="3200" b="1" dirty="0">
                <a:solidFill>
                  <a:schemeClr val="bg1">
                    <a:lumMod val="50000"/>
                  </a:schemeClr>
                </a:solidFill>
                <a:latin typeface="+mj-lt"/>
                <a:cs typeface="Poppins Black" panose="00000A00000000000000" pitchFamily="2" charset="0"/>
              </a:rPr>
              <a:t>Personal Benefits</a:t>
            </a:r>
          </a:p>
        </p:txBody>
      </p:sp>
      <p:sp>
        <p:nvSpPr>
          <p:cNvPr id="13" name="TextBox 12">
            <a:extLst>
              <a:ext uri="{FF2B5EF4-FFF2-40B4-BE49-F238E27FC236}">
                <a16:creationId xmlns:a16="http://schemas.microsoft.com/office/drawing/2014/main" id="{2AED2D30-267B-9C4E-E8B4-7B667265BB8C}"/>
              </a:ext>
            </a:extLst>
          </p:cNvPr>
          <p:cNvSpPr txBox="1"/>
          <p:nvPr/>
        </p:nvSpPr>
        <p:spPr>
          <a:xfrm>
            <a:off x="441000" y="5064644"/>
            <a:ext cx="5976000" cy="492443"/>
          </a:xfrm>
          <a:prstGeom prst="rect">
            <a:avLst/>
          </a:prstGeom>
          <a:noFill/>
        </p:spPr>
        <p:txBody>
          <a:bodyPr wrap="square" lIns="0" tIns="0" rIns="0" bIns="0" rtlCol="0">
            <a:spAutoFit/>
          </a:bodyPr>
          <a:lstStyle/>
          <a:p>
            <a:pPr algn="r"/>
            <a:r>
              <a:rPr lang="en-GB" sz="3200" b="1" dirty="0">
                <a:solidFill>
                  <a:schemeClr val="bg1">
                    <a:lumMod val="50000"/>
                  </a:schemeClr>
                </a:solidFill>
                <a:latin typeface="+mj-lt"/>
                <a:cs typeface="Poppins Black" panose="00000A00000000000000" pitchFamily="2" charset="0"/>
              </a:rPr>
              <a:t>Pharmacies</a:t>
            </a:r>
          </a:p>
        </p:txBody>
      </p:sp>
      <p:sp>
        <p:nvSpPr>
          <p:cNvPr id="15" name="TextBox 14">
            <a:extLst>
              <a:ext uri="{FF2B5EF4-FFF2-40B4-BE49-F238E27FC236}">
                <a16:creationId xmlns:a16="http://schemas.microsoft.com/office/drawing/2014/main" id="{215DF602-AD6E-CD32-0F3A-E1711774F4EC}"/>
              </a:ext>
            </a:extLst>
          </p:cNvPr>
          <p:cNvSpPr txBox="1"/>
          <p:nvPr/>
        </p:nvSpPr>
        <p:spPr>
          <a:xfrm>
            <a:off x="421272" y="6968351"/>
            <a:ext cx="5976000" cy="492443"/>
          </a:xfrm>
          <a:prstGeom prst="rect">
            <a:avLst/>
          </a:prstGeom>
          <a:noFill/>
        </p:spPr>
        <p:txBody>
          <a:bodyPr wrap="square" lIns="0" tIns="0" rIns="0" bIns="0" rtlCol="0">
            <a:spAutoFit/>
          </a:bodyPr>
          <a:lstStyle/>
          <a:p>
            <a:r>
              <a:rPr lang="en-GB" sz="3200" b="1" dirty="0">
                <a:solidFill>
                  <a:schemeClr val="bg1">
                    <a:lumMod val="50000"/>
                  </a:schemeClr>
                </a:solidFill>
                <a:latin typeface="+mj-lt"/>
                <a:cs typeface="Poppins Black" panose="00000A00000000000000" pitchFamily="2" charset="0"/>
              </a:rPr>
              <a:t>Homecare services</a:t>
            </a:r>
          </a:p>
        </p:txBody>
      </p:sp>
    </p:spTree>
    <p:extLst>
      <p:ext uri="{BB962C8B-B14F-4D97-AF65-F5344CB8AC3E}">
        <p14:creationId xmlns:p14="http://schemas.microsoft.com/office/powerpoint/2010/main" val="93875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2A28B01F-E7BE-6BD8-6A99-EADE239EFD6E}"/>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rot="468119">
            <a:off x="5158164" y="1943996"/>
            <a:ext cx="1675359" cy="1675359"/>
          </a:xfrm>
          <a:prstGeom prst="rect">
            <a:avLst/>
          </a:prstGeom>
          <a:effectLst>
            <a:glow rad="139700">
              <a:schemeClr val="accent1">
                <a:satMod val="175000"/>
                <a:alpha val="40000"/>
              </a:schemeClr>
            </a:glow>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18</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19" name="TextBox 18">
            <a:extLst>
              <a:ext uri="{FF2B5EF4-FFF2-40B4-BE49-F238E27FC236}">
                <a16:creationId xmlns:a16="http://schemas.microsoft.com/office/drawing/2014/main" id="{B909AE0B-EB95-E162-B5A7-94F5C7EB94AC}"/>
              </a:ext>
            </a:extLst>
          </p:cNvPr>
          <p:cNvSpPr txBox="1"/>
          <p:nvPr/>
        </p:nvSpPr>
        <p:spPr>
          <a:xfrm>
            <a:off x="523431" y="752631"/>
            <a:ext cx="5976000" cy="492443"/>
          </a:xfrm>
          <a:prstGeom prst="rect">
            <a:avLst/>
          </a:prstGeom>
          <a:noFill/>
        </p:spPr>
        <p:txBody>
          <a:bodyPr wrap="square" lIns="0" tIns="0" rIns="0" bIns="0" rtlCol="0">
            <a:spAutoFit/>
          </a:bodyPr>
          <a:lstStyle/>
          <a:p>
            <a:r>
              <a:rPr lang="en-GB" sz="3200" b="1" dirty="0">
                <a:solidFill>
                  <a:schemeClr val="bg1">
                    <a:lumMod val="50000"/>
                  </a:schemeClr>
                </a:solidFill>
                <a:latin typeface="+mj-lt"/>
                <a:cs typeface="Poppins Black" panose="00000A00000000000000" pitchFamily="2" charset="0"/>
              </a:rPr>
              <a:t>End Of Life care</a:t>
            </a:r>
          </a:p>
        </p:txBody>
      </p:sp>
      <p:sp>
        <p:nvSpPr>
          <p:cNvPr id="4" name="TextBox 3">
            <a:extLst>
              <a:ext uri="{FF2B5EF4-FFF2-40B4-BE49-F238E27FC236}">
                <a16:creationId xmlns:a16="http://schemas.microsoft.com/office/drawing/2014/main" id="{3F21CBF2-AA09-B7DE-94F3-DAF9311A8B03}"/>
              </a:ext>
            </a:extLst>
          </p:cNvPr>
          <p:cNvSpPr txBox="1"/>
          <p:nvPr/>
        </p:nvSpPr>
        <p:spPr>
          <a:xfrm>
            <a:off x="769545" y="4133281"/>
            <a:ext cx="5604402" cy="984885"/>
          </a:xfrm>
          <a:prstGeom prst="rect">
            <a:avLst/>
          </a:prstGeom>
          <a:noFill/>
        </p:spPr>
        <p:txBody>
          <a:bodyPr wrap="square" lIns="0" tIns="0" rIns="0" bIns="0" rtlCol="0">
            <a:spAutoFit/>
          </a:bodyPr>
          <a:lstStyle/>
          <a:p>
            <a:pPr algn="r"/>
            <a:r>
              <a:rPr lang="en-GB" sz="3200" b="1" dirty="0">
                <a:solidFill>
                  <a:schemeClr val="tx1">
                    <a:lumMod val="50000"/>
                  </a:schemeClr>
                </a:solidFill>
                <a:effectLst/>
                <a:latin typeface="+mj-lt"/>
                <a:ea typeface="Calibri" panose="020F0502020204030204" pitchFamily="34" charset="0"/>
                <a:cs typeface="Times New Roman"/>
              </a:rPr>
              <a:t>Non-Emergency </a:t>
            </a:r>
          </a:p>
          <a:p>
            <a:pPr algn="r"/>
            <a:r>
              <a:rPr lang="en-GB" sz="3200" b="1" dirty="0">
                <a:solidFill>
                  <a:schemeClr val="tx1">
                    <a:lumMod val="50000"/>
                  </a:schemeClr>
                </a:solidFill>
                <a:effectLst/>
                <a:latin typeface="+mj-lt"/>
                <a:ea typeface="Calibri" panose="020F0502020204030204" pitchFamily="34" charset="0"/>
                <a:cs typeface="Times New Roman"/>
              </a:rPr>
              <a:t>Patient Transport Services</a:t>
            </a:r>
            <a:endParaRPr lang="en-GB" sz="3200" b="1" dirty="0">
              <a:solidFill>
                <a:schemeClr val="accent5">
                  <a:lumMod val="50000"/>
                </a:schemeClr>
              </a:solidFill>
              <a:latin typeface="+mj-lt"/>
              <a:cs typeface="Poppins Black" panose="00000A00000000000000" pitchFamily="2" charset="0"/>
            </a:endParaRPr>
          </a:p>
        </p:txBody>
      </p:sp>
      <p:sp>
        <p:nvSpPr>
          <p:cNvPr id="5" name="TextBox 4">
            <a:extLst>
              <a:ext uri="{FF2B5EF4-FFF2-40B4-BE49-F238E27FC236}">
                <a16:creationId xmlns:a16="http://schemas.microsoft.com/office/drawing/2014/main" id="{5C8F3101-3CF8-F15B-856E-146A7F7705A7}"/>
              </a:ext>
            </a:extLst>
          </p:cNvPr>
          <p:cNvSpPr txBox="1"/>
          <p:nvPr/>
        </p:nvSpPr>
        <p:spPr>
          <a:xfrm>
            <a:off x="523431" y="5090990"/>
            <a:ext cx="5725398" cy="2015936"/>
          </a:xfrm>
          <a:prstGeom prst="rect">
            <a:avLst/>
          </a:prstGeom>
          <a:solidFill>
            <a:srgbClr val="FAD8EA"/>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ctr" anchorCtr="0">
            <a:spAutoFit/>
          </a:bodyPr>
          <a:lstStyle/>
          <a:p>
            <a:pPr>
              <a:spcAft>
                <a:spcPts val="600"/>
              </a:spcAft>
            </a:pPr>
            <a:r>
              <a:rPr lang="en-GB" sz="1100" dirty="0">
                <a:solidFill>
                  <a:schemeClr val="tx1">
                    <a:lumMod val="50000"/>
                  </a:schemeClr>
                </a:solidFill>
                <a:effectLst/>
                <a:ea typeface="Calibri" panose="020F0502020204030204" pitchFamily="34" charset="0"/>
              </a:rPr>
              <a:t>Working with colleagues across Healthwatch teams in Sussex, we have delivered 4 patient reviews of the service in 2016, 2017 and 2020.</a:t>
            </a:r>
          </a:p>
          <a:p>
            <a:pPr>
              <a:spcAft>
                <a:spcPts val="600"/>
              </a:spcAft>
            </a:pPr>
            <a:r>
              <a:rPr lang="en-GB" sz="1100" dirty="0">
                <a:solidFill>
                  <a:schemeClr val="tx1">
                    <a:lumMod val="50000"/>
                  </a:schemeClr>
                </a:solidFill>
                <a:ea typeface="Calibri" panose="020F0502020204030204" pitchFamily="34" charset="0"/>
              </a:rPr>
              <a:t>We have fed your views into a national NHS review of the service.</a:t>
            </a:r>
          </a:p>
          <a:p>
            <a:pPr>
              <a:spcAft>
                <a:spcPts val="600"/>
              </a:spcAft>
            </a:pPr>
            <a:r>
              <a:rPr lang="en-GB" sz="1100" dirty="0">
                <a:solidFill>
                  <a:schemeClr val="tx1">
                    <a:lumMod val="50000"/>
                  </a:schemeClr>
                </a:solidFill>
                <a:effectLst/>
                <a:ea typeface="Calibri" panose="020F0502020204030204" pitchFamily="34" charset="0"/>
              </a:rPr>
              <a:t>We have presented our concerns – based on your views – to our city’s Health and Scrutiny Overview Committee, flagging major concerns over the failure of the service in 2016 and demanding immediate improvements.</a:t>
            </a:r>
          </a:p>
          <a:p>
            <a:pPr>
              <a:spcAft>
                <a:spcPts val="600"/>
              </a:spcAft>
            </a:pPr>
            <a:r>
              <a:rPr lang="en-GB" sz="1100" dirty="0">
                <a:solidFill>
                  <a:schemeClr val="tx1">
                    <a:lumMod val="50000"/>
                  </a:schemeClr>
                </a:solidFill>
                <a:ea typeface="Calibri" panose="020F0502020204030204" pitchFamily="34" charset="0"/>
              </a:rPr>
              <a:t>We are working with those responsible for commissioning a new service from 2025 and they have taken on board your views from our last patient review of the service in 2020 and fed these into the service specification – YOUR views lie at the HEART of service redesign.</a:t>
            </a:r>
            <a:endParaRPr lang="en-GB" sz="1100" dirty="0">
              <a:solidFill>
                <a:schemeClr val="tx1">
                  <a:lumMod val="50000"/>
                </a:schemeClr>
              </a:solidFill>
              <a:effectLst/>
              <a:ea typeface="Calibri" panose="020F0502020204030204" pitchFamily="34" charset="0"/>
            </a:endParaRPr>
          </a:p>
        </p:txBody>
      </p:sp>
      <p:sp>
        <p:nvSpPr>
          <p:cNvPr id="8" name="TextBox 7">
            <a:extLst>
              <a:ext uri="{FF2B5EF4-FFF2-40B4-BE49-F238E27FC236}">
                <a16:creationId xmlns:a16="http://schemas.microsoft.com/office/drawing/2014/main" id="{ADE2837D-7F00-0929-BE1E-40BC75A5B7DD}"/>
              </a:ext>
            </a:extLst>
          </p:cNvPr>
          <p:cNvSpPr txBox="1"/>
          <p:nvPr/>
        </p:nvSpPr>
        <p:spPr>
          <a:xfrm>
            <a:off x="420379" y="1292042"/>
            <a:ext cx="5066021" cy="2908489"/>
          </a:xfrm>
          <a:prstGeom prst="rect">
            <a:avLst/>
          </a:prstGeom>
          <a:noFill/>
        </p:spPr>
        <p:txBody>
          <a:bodyPr wrap="square">
            <a:spAutoFit/>
          </a:bodyPr>
          <a:lstStyle/>
          <a:p>
            <a:pPr>
              <a:spcAft>
                <a:spcPts val="600"/>
              </a:spcAft>
            </a:pPr>
            <a:r>
              <a:rPr lang="en-GB" sz="1200" b="1" dirty="0">
                <a:solidFill>
                  <a:schemeClr val="tx1">
                    <a:lumMod val="50000"/>
                  </a:schemeClr>
                </a:solidFill>
                <a:effectLst/>
                <a:ea typeface="Calibri"/>
              </a:rPr>
              <a:t>In 2022/21, we conducted a review of how good end of life care was at our local </a:t>
            </a:r>
            <a:r>
              <a:rPr lang="en-GB" sz="1200" b="1" dirty="0">
                <a:solidFill>
                  <a:schemeClr val="tx1">
                    <a:lumMod val="50000"/>
                  </a:schemeClr>
                </a:solidFill>
                <a:ea typeface="Calibri"/>
              </a:rPr>
              <a:t>hospital </a:t>
            </a:r>
            <a:r>
              <a:rPr lang="en-GB" sz="1200" b="1" dirty="0">
                <a:solidFill>
                  <a:schemeClr val="tx1">
                    <a:lumMod val="50000"/>
                  </a:schemeClr>
                </a:solidFill>
                <a:effectLst/>
                <a:ea typeface="Calibri"/>
              </a:rPr>
              <a:t>(2021)</a:t>
            </a:r>
          </a:p>
          <a:p>
            <a:pPr>
              <a:spcAft>
                <a:spcPts val="600"/>
              </a:spcAft>
            </a:pPr>
            <a:r>
              <a:rPr lang="en-GB" sz="1200" dirty="0">
                <a:solidFill>
                  <a:schemeClr val="tx1">
                    <a:lumMod val="50000"/>
                  </a:schemeClr>
                </a:solidFill>
                <a:effectLst/>
                <a:ea typeface="Calibri"/>
              </a:rPr>
              <a:t>Our work was nominated for a Healthwatch England award for the contribution our volunteers had made. Our earlier report</a:t>
            </a:r>
            <a:r>
              <a:rPr lang="en-GB" sz="1200" dirty="0">
                <a:solidFill>
                  <a:schemeClr val="tx1">
                    <a:lumMod val="50000"/>
                  </a:schemeClr>
                </a:solidFill>
                <a:ea typeface="Calibri"/>
              </a:rPr>
              <a:t> (</a:t>
            </a:r>
            <a:r>
              <a:rPr lang="en-GB" sz="1200" dirty="0">
                <a:solidFill>
                  <a:schemeClr val="tx1">
                    <a:lumMod val="50000"/>
                  </a:schemeClr>
                </a:solidFill>
                <a:effectLst/>
                <a:ea typeface="Calibri"/>
              </a:rPr>
              <a:t>September 2020</a:t>
            </a:r>
            <a:r>
              <a:rPr lang="en-GB" sz="1200" dirty="0">
                <a:solidFill>
                  <a:schemeClr val="tx1">
                    <a:lumMod val="50000"/>
                  </a:schemeClr>
                </a:solidFill>
                <a:ea typeface="Calibri"/>
              </a:rPr>
              <a:t>),</a:t>
            </a:r>
            <a:r>
              <a:rPr lang="en-GB" sz="1200" dirty="0">
                <a:solidFill>
                  <a:schemeClr val="tx1">
                    <a:lumMod val="50000"/>
                  </a:schemeClr>
                </a:solidFill>
                <a:effectLst/>
                <a:ea typeface="Calibri"/>
              </a:rPr>
              <a:t> found that End of life care was not a </a:t>
            </a:r>
            <a:br>
              <a:rPr lang="en-GB" sz="1200" dirty="0">
                <a:solidFill>
                  <a:schemeClr val="tx1">
                    <a:lumMod val="50000"/>
                  </a:schemeClr>
                </a:solidFill>
                <a:effectLst/>
                <a:ea typeface="Calibri"/>
              </a:rPr>
            </a:br>
            <a:r>
              <a:rPr lang="en-GB" sz="1200" dirty="0">
                <a:solidFill>
                  <a:schemeClr val="tx1">
                    <a:lumMod val="50000"/>
                  </a:schemeClr>
                </a:solidFill>
                <a:effectLst/>
                <a:ea typeface="Calibri"/>
              </a:rPr>
              <a:t>dignified and well-arranged experience for many. </a:t>
            </a:r>
          </a:p>
          <a:p>
            <a:pPr>
              <a:spcAft>
                <a:spcPts val="600"/>
              </a:spcAft>
            </a:pPr>
            <a:r>
              <a:rPr lang="en-GB" sz="1200" dirty="0">
                <a:solidFill>
                  <a:schemeClr val="tx1">
                    <a:lumMod val="50000"/>
                  </a:schemeClr>
                </a:solidFill>
                <a:effectLst/>
                <a:ea typeface="Calibri"/>
              </a:rPr>
              <a:t>Our recommendations were accepted in full by the NHS</a:t>
            </a:r>
            <a:r>
              <a:rPr lang="en-GB" sz="1200" dirty="0">
                <a:solidFill>
                  <a:schemeClr val="tx1">
                    <a:lumMod val="50000"/>
                  </a:schemeClr>
                </a:solidFill>
                <a:ea typeface="Calibri"/>
              </a:rPr>
              <a:t> </a:t>
            </a:r>
            <a:br>
              <a:rPr lang="en-GB" sz="1200" dirty="0">
                <a:solidFill>
                  <a:schemeClr val="tx1">
                    <a:lumMod val="50000"/>
                  </a:schemeClr>
                </a:solidFill>
                <a:ea typeface="Calibri"/>
              </a:rPr>
            </a:br>
            <a:r>
              <a:rPr lang="en-GB" sz="1200" dirty="0">
                <a:solidFill>
                  <a:schemeClr val="tx1">
                    <a:lumMod val="50000"/>
                  </a:schemeClr>
                </a:solidFill>
                <a:ea typeface="Calibri"/>
              </a:rPr>
              <a:t>and since</a:t>
            </a:r>
            <a:r>
              <a:rPr lang="en-GB" sz="1200" dirty="0">
                <a:solidFill>
                  <a:schemeClr val="tx1">
                    <a:lumMod val="50000"/>
                  </a:schemeClr>
                </a:solidFill>
                <a:effectLst/>
                <a:ea typeface="Calibri"/>
              </a:rPr>
              <a:t> </a:t>
            </a:r>
            <a:r>
              <a:rPr lang="en-GB" sz="1200" dirty="0">
                <a:solidFill>
                  <a:schemeClr val="tx1">
                    <a:lumMod val="50000"/>
                  </a:schemeClr>
                </a:solidFill>
                <a:ea typeface="Calibri"/>
              </a:rPr>
              <a:t>then, </a:t>
            </a:r>
            <a:r>
              <a:rPr lang="en-GB" sz="1200" dirty="0">
                <a:solidFill>
                  <a:schemeClr val="tx1">
                    <a:lumMod val="50000"/>
                  </a:schemeClr>
                </a:solidFill>
                <a:effectLst/>
                <a:ea typeface="Calibri"/>
              </a:rPr>
              <a:t>processes have taken place to </a:t>
            </a:r>
            <a:br>
              <a:rPr lang="en-GB" sz="1200" dirty="0">
                <a:solidFill>
                  <a:schemeClr val="tx1">
                    <a:lumMod val="50000"/>
                  </a:schemeClr>
                </a:solidFill>
                <a:effectLst/>
                <a:ea typeface="Calibri"/>
              </a:rPr>
            </a:br>
            <a:r>
              <a:rPr lang="en-GB" sz="1200" dirty="0">
                <a:solidFill>
                  <a:schemeClr val="tx1">
                    <a:lumMod val="50000"/>
                  </a:schemeClr>
                </a:solidFill>
                <a:effectLst/>
                <a:ea typeface="Calibri"/>
              </a:rPr>
              <a:t>embed our report findings into strategy and policy</a:t>
            </a:r>
            <a:r>
              <a:rPr lang="en-GB" sz="1200" dirty="0">
                <a:solidFill>
                  <a:schemeClr val="tx1">
                    <a:lumMod val="50000"/>
                  </a:schemeClr>
                </a:solidFill>
                <a:ea typeface="Calibri"/>
              </a:rPr>
              <a:t>. </a:t>
            </a:r>
          </a:p>
          <a:p>
            <a:pPr>
              <a:spcAft>
                <a:spcPts val="600"/>
              </a:spcAft>
            </a:pPr>
            <a:r>
              <a:rPr lang="en-GB" sz="1200" dirty="0">
                <a:solidFill>
                  <a:schemeClr val="tx1">
                    <a:lumMod val="50000"/>
                  </a:schemeClr>
                </a:solidFill>
                <a:ea typeface="Calibri"/>
              </a:rPr>
              <a:t>Our city's Health and Wellbeing Board Committee (HWB) received the report and proposed that it form part of their 'Dying Well' programme. They requested that the report was brought back to the Committee for monitoring in March 2021</a:t>
            </a:r>
            <a:br>
              <a:rPr lang="en-GB" sz="1200" dirty="0">
                <a:solidFill>
                  <a:schemeClr val="tx1">
                    <a:lumMod val="50000"/>
                  </a:schemeClr>
                </a:solidFill>
                <a:ea typeface="Calibri"/>
              </a:rPr>
            </a:br>
            <a:endParaRPr lang="en-GB" sz="1200" dirty="0">
              <a:solidFill>
                <a:schemeClr val="tx1">
                  <a:lumMod val="50000"/>
                </a:schemeClr>
              </a:solidFill>
              <a:effectLst/>
              <a:ea typeface="Calibri"/>
            </a:endParaRPr>
          </a:p>
        </p:txBody>
      </p:sp>
      <p:sp>
        <p:nvSpPr>
          <p:cNvPr id="12" name="TextBox 11">
            <a:extLst>
              <a:ext uri="{FF2B5EF4-FFF2-40B4-BE49-F238E27FC236}">
                <a16:creationId xmlns:a16="http://schemas.microsoft.com/office/drawing/2014/main" id="{FBA56E56-5C33-DBE1-9AA5-96FC2E622E27}"/>
              </a:ext>
            </a:extLst>
          </p:cNvPr>
          <p:cNvSpPr txBox="1"/>
          <p:nvPr/>
        </p:nvSpPr>
        <p:spPr>
          <a:xfrm>
            <a:off x="420379" y="7411683"/>
            <a:ext cx="5976000" cy="492443"/>
          </a:xfrm>
          <a:prstGeom prst="rect">
            <a:avLst/>
          </a:prstGeom>
          <a:noFill/>
        </p:spPr>
        <p:txBody>
          <a:bodyPr wrap="square" lIns="0" tIns="0" rIns="0" bIns="0" rtlCol="0">
            <a:spAutoFit/>
          </a:bodyPr>
          <a:lstStyle/>
          <a:p>
            <a:r>
              <a:rPr lang="en-GB" sz="3200" b="1" dirty="0">
                <a:latin typeface="+mj-lt"/>
                <a:cs typeface="Poppins Black" panose="00000A00000000000000" pitchFamily="2" charset="0"/>
              </a:rPr>
              <a:t>Reviewing NHS Services</a:t>
            </a:r>
          </a:p>
        </p:txBody>
      </p:sp>
      <p:sp>
        <p:nvSpPr>
          <p:cNvPr id="14" name="TextBox 13">
            <a:extLst>
              <a:ext uri="{FF2B5EF4-FFF2-40B4-BE49-F238E27FC236}">
                <a16:creationId xmlns:a16="http://schemas.microsoft.com/office/drawing/2014/main" id="{234C85F2-63B8-6F07-30A4-FE049B244382}"/>
              </a:ext>
            </a:extLst>
          </p:cNvPr>
          <p:cNvSpPr txBox="1"/>
          <p:nvPr/>
        </p:nvSpPr>
        <p:spPr>
          <a:xfrm>
            <a:off x="439084" y="7904126"/>
            <a:ext cx="5709308" cy="1655220"/>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a:spcAft>
                <a:spcPts val="600"/>
              </a:spcAft>
            </a:pPr>
            <a:r>
              <a:rPr lang="en-GB" sz="1100" b="1" dirty="0">
                <a:solidFill>
                  <a:schemeClr val="tx1">
                    <a:lumMod val="50000"/>
                  </a:schemeClr>
                </a:solidFill>
                <a:effectLst/>
                <a:latin typeface="+mj-lt"/>
                <a:ea typeface="Calibri" panose="020F0502020204030204" pitchFamily="34" charset="0"/>
                <a:cs typeface="Times New Roman"/>
              </a:rPr>
              <a:t>Equipment and Adaptations Service</a:t>
            </a:r>
            <a:endParaRPr lang="en-GB" sz="1100" dirty="0">
              <a:solidFill>
                <a:schemeClr val="tx1">
                  <a:lumMod val="50000"/>
                </a:schemeClr>
              </a:solidFill>
              <a:effectLst/>
              <a:latin typeface="+mj-lt"/>
              <a:ea typeface="Calibri" panose="020F0502020204030204" pitchFamily="34" charset="0"/>
              <a:cs typeface="Times New Roman"/>
            </a:endParaRPr>
          </a:p>
          <a:p>
            <a:pPr>
              <a:spcAft>
                <a:spcPts val="600"/>
              </a:spcAft>
            </a:pPr>
            <a:r>
              <a:rPr lang="en-GB" sz="1100" dirty="0">
                <a:solidFill>
                  <a:schemeClr val="tx1">
                    <a:lumMod val="50000"/>
                  </a:schemeClr>
                </a:solidFill>
                <a:effectLst/>
                <a:ea typeface="Calibri" panose="020F0502020204030204" pitchFamily="34" charset="0"/>
                <a:cs typeface="Times New Roman"/>
              </a:rPr>
              <a:t>We have conducted two reviews of this service (2016 and 2022) which is for people who need extra help to live at home </a:t>
            </a:r>
            <a:r>
              <a:rPr lang="en-GB" sz="1100" dirty="0">
                <a:solidFill>
                  <a:schemeClr val="tx1">
                    <a:lumMod val="50000"/>
                  </a:schemeClr>
                </a:solidFill>
                <a:ea typeface="Calibri" panose="020F0502020204030204" pitchFamily="34" charset="0"/>
                <a:cs typeface="Times New Roman"/>
              </a:rPr>
              <a:t>can </a:t>
            </a:r>
            <a:r>
              <a:rPr lang="en-GB" sz="1100" dirty="0">
                <a:solidFill>
                  <a:schemeClr val="tx1">
                    <a:lumMod val="50000"/>
                  </a:schemeClr>
                </a:solidFill>
                <a:effectLst/>
                <a:ea typeface="Calibri" panose="020F0502020204030204" pitchFamily="34" charset="0"/>
                <a:cs typeface="Times New Roman"/>
              </a:rPr>
              <a:t>access </a:t>
            </a:r>
            <a:r>
              <a:rPr lang="en-GB" sz="1100" dirty="0">
                <a:solidFill>
                  <a:schemeClr val="tx1">
                    <a:lumMod val="50000"/>
                  </a:schemeClr>
                </a:solidFill>
              </a:rPr>
              <a:t>equipment such as grab rails, stair rails or ramps, and appropriate aftercare.  </a:t>
            </a:r>
            <a:r>
              <a:rPr lang="en-GB" sz="1100" dirty="0">
                <a:solidFill>
                  <a:schemeClr val="tx1">
                    <a:lumMod val="50000"/>
                  </a:schemeClr>
                </a:solidFill>
                <a:effectLst/>
                <a:ea typeface="Calibri" panose="020F0502020204030204" pitchFamily="34" charset="0"/>
                <a:cs typeface="Times New Roman"/>
              </a:rPr>
              <a:t>Our reports have included the views from over 900 service-users and professionals.</a:t>
            </a:r>
            <a:r>
              <a:rPr lang="en-GB" sz="1100" dirty="0">
                <a:solidFill>
                  <a:schemeClr val="tx1">
                    <a:lumMod val="50000"/>
                  </a:schemeClr>
                </a:solidFill>
                <a:ea typeface="Calibri" panose="020F0502020204030204" pitchFamily="34" charset="0"/>
                <a:cs typeface="Times New Roman"/>
              </a:rPr>
              <a:t> Our r</a:t>
            </a:r>
            <a:r>
              <a:rPr lang="en-GB" sz="1100" dirty="0">
                <a:solidFill>
                  <a:schemeClr val="tx1">
                    <a:lumMod val="50000"/>
                  </a:schemeClr>
                </a:solidFill>
                <a:effectLst/>
                <a:ea typeface="Calibri" panose="020F0502020204030204" pitchFamily="34" charset="0"/>
                <a:cs typeface="Times New Roman"/>
              </a:rPr>
              <a:t>ecommendations have fed into the </a:t>
            </a:r>
            <a:r>
              <a:rPr lang="en-GB" sz="1100" dirty="0">
                <a:solidFill>
                  <a:schemeClr val="tx1">
                    <a:lumMod val="50000"/>
                  </a:schemeClr>
                </a:solidFill>
                <a:ea typeface="Calibri" panose="020F0502020204030204" pitchFamily="34" charset="0"/>
                <a:cs typeface="Times New Roman"/>
              </a:rPr>
              <a:t>future </a:t>
            </a:r>
            <a:r>
              <a:rPr lang="en-GB" sz="1100" dirty="0">
                <a:solidFill>
                  <a:schemeClr val="tx1">
                    <a:lumMod val="50000"/>
                  </a:schemeClr>
                </a:solidFill>
                <a:effectLst/>
                <a:ea typeface="Calibri" panose="020F0502020204030204" pitchFamily="34" charset="0"/>
                <a:cs typeface="Times New Roman"/>
              </a:rPr>
              <a:t>service specification including improving the recycling of equipment and being able to order and review deliveries and installations (including reporting faults) online.</a:t>
            </a:r>
          </a:p>
          <a:p>
            <a:pPr>
              <a:spcAft>
                <a:spcPts val="600"/>
              </a:spcAft>
            </a:pPr>
            <a:endParaRPr lang="en-GB" sz="1100" dirty="0">
              <a:solidFill>
                <a:schemeClr val="tx1">
                  <a:lumMod val="50000"/>
                </a:schemeClr>
              </a:solidFill>
              <a:ea typeface="Calibri" panose="020F0502020204030204" pitchFamily="34" charset="0"/>
              <a:cs typeface="Times New Roman"/>
            </a:endParaRPr>
          </a:p>
          <a:p>
            <a:pPr>
              <a:spcAft>
                <a:spcPts val="600"/>
              </a:spcAft>
            </a:pPr>
            <a:endParaRPr lang="en-GB" sz="1100" dirty="0">
              <a:solidFill>
                <a:schemeClr val="tx1">
                  <a:lumMod val="50000"/>
                </a:schemeClr>
              </a:solidFill>
              <a:effectLst/>
              <a:ea typeface="Calibri" panose="020F0502020204030204" pitchFamily="34" charset="0"/>
              <a:cs typeface="Times New Roman"/>
            </a:endParaRPr>
          </a:p>
          <a:p>
            <a:pPr>
              <a:spcAft>
                <a:spcPts val="600"/>
              </a:spcAft>
            </a:pPr>
            <a:endParaRPr lang="en-GB" sz="1100" dirty="0">
              <a:solidFill>
                <a:schemeClr val="tx1">
                  <a:lumMod val="50000"/>
                </a:schemeClr>
              </a:solidFill>
              <a:effectLst/>
              <a:ea typeface="Calibri" panose="020F0502020204030204" pitchFamily="34" charset="0"/>
              <a:cs typeface="Times New Roman"/>
            </a:endParaRPr>
          </a:p>
          <a:p>
            <a:pPr>
              <a:spcAft>
                <a:spcPts val="600"/>
              </a:spcAft>
            </a:pPr>
            <a:endParaRPr lang="en-GB" sz="1100" dirty="0">
              <a:solidFill>
                <a:schemeClr val="tx1">
                  <a:lumMod val="50000"/>
                </a:schemeClr>
              </a:solidFill>
              <a:effectLst/>
              <a:ea typeface="Calibri" panose="020F0502020204030204" pitchFamily="34" charset="0"/>
              <a:cs typeface="Times New Roman"/>
            </a:endParaRPr>
          </a:p>
        </p:txBody>
      </p:sp>
    </p:spTree>
    <p:extLst>
      <p:ext uri="{BB962C8B-B14F-4D97-AF65-F5344CB8AC3E}">
        <p14:creationId xmlns:p14="http://schemas.microsoft.com/office/powerpoint/2010/main" val="186559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 company name&#10;&#10;Description automatically generated">
            <a:extLst>
              <a:ext uri="{FF2B5EF4-FFF2-40B4-BE49-F238E27FC236}">
                <a16:creationId xmlns:a16="http://schemas.microsoft.com/office/drawing/2014/main" id="{C0B8D3CE-38AE-CBF6-2866-9411C65143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1" b="6994"/>
          <a:stretch/>
        </p:blipFill>
        <p:spPr>
          <a:xfrm>
            <a:off x="4183350" y="1399732"/>
            <a:ext cx="2582579" cy="1021833"/>
          </a:xfrm>
          <a:prstGeom prst="rect">
            <a:avLst/>
          </a:prstGeom>
        </p:spPr>
      </p:pic>
      <p:sp>
        <p:nvSpPr>
          <p:cNvPr id="10" name="TextBox 9">
            <a:extLst>
              <a:ext uri="{FF2B5EF4-FFF2-40B4-BE49-F238E27FC236}">
                <a16:creationId xmlns:a16="http://schemas.microsoft.com/office/drawing/2014/main" id="{EEA5AF00-1B10-12C4-5B54-2CAAE7BBFCB1}"/>
              </a:ext>
            </a:extLst>
          </p:cNvPr>
          <p:cNvSpPr txBox="1"/>
          <p:nvPr/>
        </p:nvSpPr>
        <p:spPr>
          <a:xfrm>
            <a:off x="432000" y="900000"/>
            <a:ext cx="5976000" cy="492443"/>
          </a:xfrm>
          <a:prstGeom prst="rect">
            <a:avLst/>
          </a:prstGeom>
          <a:noFill/>
        </p:spPr>
        <p:txBody>
          <a:bodyPr wrap="square" lIns="0" tIns="0" rIns="0" bIns="0" rtlCol="0">
            <a:spAutoFit/>
          </a:bodyPr>
          <a:lstStyle/>
          <a:p>
            <a:r>
              <a:rPr lang="en-GB" sz="3200" b="1" dirty="0">
                <a:latin typeface="+mj-lt"/>
                <a:cs typeface="Poppins Black" panose="00000A00000000000000" pitchFamily="2" charset="0"/>
              </a:rPr>
              <a:t>Young</a:t>
            </a:r>
            <a:r>
              <a:rPr lang="en-GB" sz="3200" b="1" dirty="0">
                <a:solidFill>
                  <a:schemeClr val="accent5">
                    <a:lumMod val="50000"/>
                  </a:schemeClr>
                </a:solidFill>
                <a:latin typeface="+mj-lt"/>
                <a:cs typeface="Poppins Black" panose="00000A00000000000000" pitchFamily="2" charset="0"/>
              </a:rPr>
              <a:t> </a:t>
            </a:r>
            <a:r>
              <a:rPr lang="en-GB" sz="3200" b="1" dirty="0">
                <a:latin typeface="+mj-lt"/>
                <a:cs typeface="Poppins Black" panose="00000A00000000000000" pitchFamily="2" charset="0"/>
              </a:rPr>
              <a:t>Healthwatch</a:t>
            </a:r>
          </a:p>
        </p:txBody>
      </p:sp>
      <p:sp>
        <p:nvSpPr>
          <p:cNvPr id="2" name="Slide Number Placeholder 1">
            <a:extLst>
              <a:ext uri="{FF2B5EF4-FFF2-40B4-BE49-F238E27FC236}">
                <a16:creationId xmlns:a16="http://schemas.microsoft.com/office/drawing/2014/main" id="{47A71062-E921-4FCF-FF8E-FCFF94A729F7}"/>
              </a:ext>
            </a:extLst>
          </p:cNvPr>
          <p:cNvSpPr>
            <a:spLocks noGrp="1"/>
          </p:cNvSpPr>
          <p:nvPr>
            <p:ph type="sldNum" sz="quarter" idx="12"/>
          </p:nvPr>
        </p:nvSpPr>
        <p:spPr/>
        <p:txBody>
          <a:bodyPr/>
          <a:lstStyle/>
          <a:p>
            <a:fld id="{9295DF58-4118-4551-8C61-1A7ED177FA2D}" type="slidenum">
              <a:rPr lang="en-GB" noProof="0" smtClean="0"/>
              <a:pPr/>
              <a:t>19</a:t>
            </a:fld>
            <a:endParaRPr lang="en-GB" noProof="0" dirty="0"/>
          </a:p>
        </p:txBody>
      </p:sp>
      <p:sp>
        <p:nvSpPr>
          <p:cNvPr id="9" name="Footer Placeholder 8">
            <a:extLst>
              <a:ext uri="{FF2B5EF4-FFF2-40B4-BE49-F238E27FC236}">
                <a16:creationId xmlns:a16="http://schemas.microsoft.com/office/drawing/2014/main" id="{9B258D86-CB8B-BD98-6BF7-A6439CEB87D4}"/>
              </a:ext>
            </a:extLst>
          </p:cNvPr>
          <p:cNvSpPr>
            <a:spLocks noGrp="1"/>
          </p:cNvSpPr>
          <p:nvPr>
            <p:ph type="ftr" sz="quarter" idx="13"/>
          </p:nvPr>
        </p:nvSpPr>
        <p:spPr/>
        <p:txBody>
          <a:bodyPr/>
          <a:lstStyle/>
          <a:p>
            <a:r>
              <a:rPr lang="en-GB" dirty="0"/>
              <a:t>Healthwatch Brighton and Hove  |  Celebrating 10 years 2013 -2023</a:t>
            </a:r>
          </a:p>
        </p:txBody>
      </p:sp>
      <p:sp>
        <p:nvSpPr>
          <p:cNvPr id="6" name="Rectangle 4">
            <a:extLst>
              <a:ext uri="{FF2B5EF4-FFF2-40B4-BE49-F238E27FC236}">
                <a16:creationId xmlns:a16="http://schemas.microsoft.com/office/drawing/2014/main" id="{0BEFAAC8-FECC-063B-3CB2-83E381914669}"/>
              </a:ext>
            </a:extLst>
          </p:cNvPr>
          <p:cNvSpPr>
            <a:spLocks noChangeArrowheads="1"/>
          </p:cNvSpPr>
          <p:nvPr/>
        </p:nvSpPr>
        <p:spPr bwMode="auto">
          <a:xfrm>
            <a:off x="472448" y="1522527"/>
            <a:ext cx="371090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spcAft>
                <a:spcPts val="600"/>
              </a:spcAft>
            </a:pPr>
            <a:r>
              <a:rPr lang="en-GB" sz="1100" b="1" dirty="0">
                <a:solidFill>
                  <a:srgbClr val="18759D"/>
                </a:solidFill>
              </a:rPr>
              <a:t>In 2017, we commissioned YMCA DownsLink Group </a:t>
            </a:r>
            <a:r>
              <a:rPr kumimoji="0" lang="en-GB" altLang="en-US" sz="1100" b="0" i="0" u="none" strike="noStrike" cap="none" normalizeH="0" baseline="0" dirty="0">
                <a:ln>
                  <a:noFill/>
                </a:ln>
                <a:solidFill>
                  <a:srgbClr val="18759D"/>
                </a:solidFill>
                <a:effectLst/>
                <a:ea typeface="Times New Roman" panose="02020603050405020304" pitchFamily="18" charset="0"/>
                <a:cs typeface="Calibri"/>
              </a:rPr>
              <a:t>to find out what young people think is going well, and what they think needs improving. </a:t>
            </a:r>
          </a:p>
          <a:p>
            <a:pPr>
              <a:spcAft>
                <a:spcPts val="600"/>
              </a:spcAft>
            </a:pPr>
            <a:r>
              <a:rPr kumimoji="0" lang="en-GB" altLang="en-US" sz="1100" b="0" i="0" u="none" strike="noStrike" cap="none" normalizeH="0" baseline="0" dirty="0">
                <a:ln>
                  <a:noFill/>
                </a:ln>
                <a:solidFill>
                  <a:srgbClr val="18759D"/>
                </a:solidFill>
                <a:effectLst/>
                <a:ea typeface="Times New Roman" panose="02020603050405020304" pitchFamily="18" charset="0"/>
                <a:cs typeface="Calibri"/>
              </a:rPr>
              <a:t>Over the years we have used these findings and communicated them to the people who run services, so they know how to best support young people and help make their services as accessible as possible. </a:t>
            </a:r>
            <a:endParaRPr lang="en-GB" altLang="en-US" sz="1100" b="0" i="0" u="none" strike="noStrike" cap="none" normalizeH="0" baseline="0" dirty="0">
              <a:ln>
                <a:noFill/>
              </a:ln>
              <a:solidFill>
                <a:srgbClr val="18759D"/>
              </a:solidFill>
              <a:effectLst/>
              <a:ea typeface="Times New Roman" panose="02020603050405020304" pitchFamily="18" charset="0"/>
              <a:cs typeface="Calibri"/>
            </a:endParaRPr>
          </a:p>
        </p:txBody>
      </p:sp>
      <p:sp>
        <p:nvSpPr>
          <p:cNvPr id="13" name="Rectangle 5">
            <a:extLst>
              <a:ext uri="{FF2B5EF4-FFF2-40B4-BE49-F238E27FC236}">
                <a16:creationId xmlns:a16="http://schemas.microsoft.com/office/drawing/2014/main" id="{44E64C4A-FAB7-8298-5F2A-5A576C5EC17B}"/>
              </a:ext>
            </a:extLst>
          </p:cNvPr>
          <p:cNvSpPr>
            <a:spLocks noChangeArrowheads="1"/>
          </p:cNvSpPr>
          <p:nvPr/>
        </p:nvSpPr>
        <p:spPr bwMode="auto">
          <a:xfrm>
            <a:off x="441000" y="3122216"/>
            <a:ext cx="5976000" cy="2677656"/>
          </a:xfrm>
          <a:prstGeom prst="rect">
            <a:avLst/>
          </a:prstGeom>
          <a:noFill/>
          <a:ln>
            <a:noFill/>
          </a:ln>
          <a:effec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r>
              <a:rPr kumimoji="0" lang="en-GB" altLang="en-US" sz="1100" b="0" i="0" u="none" strike="noStrike" cap="none" normalizeH="0" baseline="0" dirty="0">
                <a:ln>
                  <a:noFill/>
                </a:ln>
                <a:solidFill>
                  <a:srgbClr val="2F271A"/>
                </a:solidFill>
                <a:effectLst/>
                <a:latin typeface="+mn-lt"/>
                <a:ea typeface="Times New Roman" panose="02020603050405020304" pitchFamily="18" charset="0"/>
              </a:rPr>
              <a:t>Young Healthwatch held listening labs’ seeking out the views of hundreds of young people about the health and care issues that matter to them</a:t>
            </a:r>
            <a:endParaRPr lang="en-GB" altLang="en-US" sz="1100" dirty="0">
              <a:solidFill>
                <a:srgbClr val="2F271A"/>
              </a:solidFill>
              <a:latin typeface="+mn-lt"/>
              <a:ea typeface="Times New Roman" panose="02020603050405020304" pitchFamily="18"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r>
              <a:rPr lang="en-GB" altLang="en-US" sz="1100" dirty="0">
                <a:solidFill>
                  <a:srgbClr val="2F271A"/>
                </a:solidFill>
                <a:latin typeface="+mn-lt"/>
                <a:ea typeface="Times New Roman" panose="02020603050405020304" pitchFamily="18" charset="0"/>
                <a:cs typeface="Calibri" panose="020F0502020204030204" pitchFamily="34" charset="0"/>
              </a:rPr>
              <a:t>They </a:t>
            </a:r>
            <a:r>
              <a:rPr kumimoji="0" lang="en-GB" altLang="en-US" sz="1100" b="0" i="0" u="none" strike="noStrike" cap="none" normalizeH="0" baseline="0" dirty="0">
                <a:ln>
                  <a:noFill/>
                </a:ln>
                <a:solidFill>
                  <a:srgbClr val="2F271A"/>
                </a:solidFill>
                <a:effectLst/>
                <a:latin typeface="+mn-lt"/>
                <a:ea typeface="Times New Roman" panose="02020603050405020304" pitchFamily="18" charset="0"/>
                <a:cs typeface="Calibri" panose="020F0502020204030204" pitchFamily="34" charset="0"/>
              </a:rPr>
              <a:t>explored young people’s views on mental health services during the COVID-19 pandemic. </a:t>
            </a:r>
          </a:p>
          <a:p>
            <a:pPr marL="171450" marR="0" lvl="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r>
              <a:rPr kumimoji="0" lang="en-GB" altLang="en-US" sz="1100" b="0" i="0" u="none" strike="noStrike" cap="none" normalizeH="0" baseline="0" dirty="0">
                <a:ln>
                  <a:noFill/>
                </a:ln>
                <a:solidFill>
                  <a:srgbClr val="2F271A"/>
                </a:solidFill>
                <a:effectLst/>
                <a:latin typeface="+mn-lt"/>
                <a:ea typeface="Times New Roman" panose="02020603050405020304" pitchFamily="18" charset="0"/>
                <a:cs typeface="Calibri" panose="020F0502020204030204" pitchFamily="34" charset="0"/>
              </a:rPr>
              <a:t>They gathered the views of young people from ethnic backgrounds on local sexual health services and </a:t>
            </a:r>
            <a:r>
              <a:rPr lang="en-GB" altLang="en-US" sz="1100" dirty="0">
                <a:solidFill>
                  <a:srgbClr val="2F271A"/>
                </a:solidFill>
                <a:latin typeface="+mn-lt"/>
                <a:ea typeface="Times New Roman" panose="02020603050405020304" pitchFamily="18" charset="0"/>
                <a:cs typeface="Calibri" panose="020F0502020204030204" pitchFamily="34" charset="0"/>
              </a:rPr>
              <a:t>barriers to access. </a:t>
            </a:r>
            <a:r>
              <a:rPr kumimoji="0" lang="en-GB" altLang="en-US" sz="1100" b="0" i="0" u="none" strike="noStrike" cap="none" normalizeH="0" baseline="0" dirty="0">
                <a:ln>
                  <a:noFill/>
                </a:ln>
                <a:solidFill>
                  <a:srgbClr val="2F271A"/>
                </a:solidFill>
                <a:effectLst/>
                <a:latin typeface="+mn-lt"/>
                <a:ea typeface="Times New Roman" panose="02020603050405020304" pitchFamily="18" charset="0"/>
                <a:cs typeface="Calibri" panose="020F0502020204030204" pitchFamily="34" charset="0"/>
              </a:rPr>
              <a:t>Their report was shared with the Lead and Deputy Commissioner for these services.</a:t>
            </a:r>
          </a:p>
          <a:p>
            <a:pPr marL="171450" marR="0" lvl="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r>
              <a:rPr lang="en-GB" altLang="en-US" sz="1100" dirty="0">
                <a:solidFill>
                  <a:srgbClr val="2F271A"/>
                </a:solidFill>
                <a:latin typeface="+mn-lt"/>
                <a:ea typeface="Times New Roman" panose="02020603050405020304" pitchFamily="18" charset="0"/>
                <a:cs typeface="Calibri" panose="020F0502020204030204" pitchFamily="34" charset="0"/>
              </a:rPr>
              <a:t>They asked young people about their experiences of A&amp;E.</a:t>
            </a:r>
          </a:p>
          <a:p>
            <a:pPr marL="171450" marR="0" lvl="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r>
              <a:rPr lang="en-GB" altLang="en-US" sz="1100" dirty="0">
                <a:solidFill>
                  <a:srgbClr val="2F271A"/>
                </a:solidFill>
                <a:latin typeface="+mn-lt"/>
                <a:ea typeface="Times New Roman" panose="02020603050405020304" pitchFamily="18" charset="0"/>
              </a:rPr>
              <a:t>They sp</a:t>
            </a:r>
            <a:r>
              <a:rPr kumimoji="0" lang="en-GB" altLang="en-US" sz="1100" b="0" i="0" u="none" strike="noStrike" cap="none" normalizeH="0" baseline="0" dirty="0">
                <a:ln>
                  <a:noFill/>
                </a:ln>
                <a:solidFill>
                  <a:srgbClr val="2F271A"/>
                </a:solidFill>
                <a:effectLst/>
                <a:latin typeface="+mn-lt"/>
                <a:ea typeface="Times New Roman" panose="02020603050405020304" pitchFamily="18" charset="0"/>
              </a:rPr>
              <a:t>oke to young people across local schools asking for their suggestions to improve the school environment, create better relationships with teachers, and suggested that information on improving emotional and mental health be embedded in the curriculum and learning. The Young Healthwatch Report fed into a Sussex-wide NHS review of Children and Young People’s access to psychological therapies.</a:t>
            </a:r>
          </a:p>
        </p:txBody>
      </p:sp>
      <p:cxnSp>
        <p:nvCxnSpPr>
          <p:cNvPr id="18" name="Straight Connector 17">
            <a:extLst>
              <a:ext uri="{FF2B5EF4-FFF2-40B4-BE49-F238E27FC236}">
                <a16:creationId xmlns:a16="http://schemas.microsoft.com/office/drawing/2014/main" id="{3998301C-8775-026D-277A-01F05FB31627}"/>
              </a:ext>
            </a:extLst>
          </p:cNvPr>
          <p:cNvCxnSpPr/>
          <p:nvPr/>
        </p:nvCxnSpPr>
        <p:spPr>
          <a:xfrm>
            <a:off x="432000" y="2969090"/>
            <a:ext cx="59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C0545A-D7D7-E0C3-F4C8-3617445A0C56}"/>
              </a:ext>
            </a:extLst>
          </p:cNvPr>
          <p:cNvSpPr txBox="1"/>
          <p:nvPr/>
        </p:nvSpPr>
        <p:spPr>
          <a:xfrm>
            <a:off x="945958" y="6123779"/>
            <a:ext cx="4948084" cy="1569660"/>
          </a:xfrm>
          <a:prstGeom prst="rect">
            <a:avLst/>
          </a:prstGeom>
          <a:solidFill>
            <a:srgbClr val="F8FFE7"/>
          </a:solidFill>
          <a:ln>
            <a:solidFill>
              <a:schemeClr val="accent2">
                <a:lumMod val="50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a:spcAft>
                <a:spcPts val="600"/>
              </a:spcAft>
              <a:defRPr/>
            </a:pPr>
            <a:r>
              <a:rPr lang="en-GB" sz="1200" dirty="0">
                <a:solidFill>
                  <a:srgbClr val="002635"/>
                </a:solidFill>
                <a:effectLst/>
                <a:latin typeface="+mj-lt"/>
                <a:ea typeface="Calibri" panose="020F0502020204030204" pitchFamily="34" charset="0"/>
                <a:cs typeface="Times New Roman"/>
              </a:rPr>
              <a:t>In 2015, Young Healthwatch visited GP surgeries for observational visits and interviewed young people. They have recommended changes including: better information about emotional support and access to psychological services; respect for the privacy for young people when they want to discuss confidential personal issues. The YMCA ‘Right Here’ project working with one GP surgery to make it a beacon practice for young people.</a:t>
            </a:r>
            <a:endParaRPr kumimoji="0" lang="en-GB" sz="1200" b="0" i="0" u="none" strike="noStrike" kern="1200" cap="none" spc="0" normalizeH="0" baseline="0" noProof="0" dirty="0">
              <a:ln>
                <a:noFill/>
              </a:ln>
              <a:solidFill>
                <a:srgbClr val="002635"/>
              </a:solidFill>
              <a:effectLst/>
              <a:uLnTx/>
              <a:uFillTx/>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0034229-587D-5398-60F8-3FD625A8A96E}"/>
              </a:ext>
            </a:extLst>
          </p:cNvPr>
          <p:cNvSpPr txBox="1"/>
          <p:nvPr/>
        </p:nvSpPr>
        <p:spPr>
          <a:xfrm>
            <a:off x="952566" y="8060307"/>
            <a:ext cx="4948084" cy="646331"/>
          </a:xfrm>
          <a:prstGeom prst="rect">
            <a:avLst/>
          </a:prstGeom>
          <a:solidFill>
            <a:srgbClr val="FEA4BC"/>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200" dirty="0">
                <a:solidFill>
                  <a:schemeClr val="tx1">
                    <a:lumMod val="50000"/>
                  </a:schemeClr>
                </a:solidFill>
                <a:effectLst/>
                <a:latin typeface="+mj-lt"/>
                <a:ea typeface="Calibri" panose="020F0502020204030204" pitchFamily="34" charset="0"/>
                <a:cs typeface="Times New Roman" panose="02020603050405020304" pitchFamily="18" charset="0"/>
              </a:rPr>
              <a:t>In 2020/21, Young Healthwatch produced videos and apps for children and young people who have greatly struggled during the pandemic. </a:t>
            </a:r>
          </a:p>
        </p:txBody>
      </p:sp>
    </p:spTree>
    <p:extLst>
      <p:ext uri="{BB962C8B-B14F-4D97-AF65-F5344CB8AC3E}">
        <p14:creationId xmlns:p14="http://schemas.microsoft.com/office/powerpoint/2010/main" val="230820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lanced stones on a pebble beach during the morning">
            <a:extLst>
              <a:ext uri="{FF2B5EF4-FFF2-40B4-BE49-F238E27FC236}">
                <a16:creationId xmlns:a16="http://schemas.microsoft.com/office/drawing/2014/main" id="{F23BBFAF-BE31-1ECC-E5EE-B6CC812FA029}"/>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26337" r="27660"/>
          <a:stretch/>
        </p:blipFill>
        <p:spPr>
          <a:xfrm>
            <a:off x="0" y="0"/>
            <a:ext cx="6876000" cy="9936000"/>
          </a:xfrm>
          <a:prstGeom prst="rect">
            <a:avLst/>
          </a:prstGeom>
        </p:spPr>
      </p:pic>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409552" y="1856656"/>
            <a:ext cx="6012000" cy="3601609"/>
          </a:xfrm>
        </p:spPr>
        <p:txBody>
          <a:bodyPr/>
          <a:lstStyle/>
          <a:p>
            <a:pPr>
              <a:tabLst>
                <a:tab pos="3770313" algn="r"/>
              </a:tabLst>
            </a:pPr>
            <a:r>
              <a:rPr lang="en-GB" dirty="0">
                <a:solidFill>
                  <a:srgbClr val="2F271A"/>
                </a:solidFill>
              </a:rPr>
              <a:t>About us</a:t>
            </a:r>
          </a:p>
          <a:p>
            <a:pPr>
              <a:tabLst>
                <a:tab pos="3770313" algn="r"/>
              </a:tabLst>
            </a:pPr>
            <a:r>
              <a:rPr lang="en-GB" dirty="0">
                <a:solidFill>
                  <a:srgbClr val="2F271A"/>
                </a:solidFill>
              </a:rPr>
              <a:t>Messages from our Chair	3</a:t>
            </a:r>
          </a:p>
          <a:p>
            <a:pPr>
              <a:tabLst>
                <a:tab pos="3770313" algn="r"/>
              </a:tabLst>
            </a:pPr>
            <a:r>
              <a:rPr lang="en-GB" dirty="0">
                <a:solidFill>
                  <a:srgbClr val="2F271A"/>
                </a:solidFill>
              </a:rPr>
              <a:t>Messages from our CEOs	5</a:t>
            </a:r>
          </a:p>
          <a:p>
            <a:pPr>
              <a:tabLst>
                <a:tab pos="3770313" algn="r"/>
              </a:tabLst>
            </a:pPr>
            <a:r>
              <a:rPr lang="en-GB" dirty="0">
                <a:solidFill>
                  <a:srgbClr val="2F271A"/>
                </a:solidFill>
              </a:rPr>
              <a:t>Our 10 years on a page	6</a:t>
            </a:r>
          </a:p>
          <a:p>
            <a:pPr>
              <a:tabLst>
                <a:tab pos="3770313" algn="r"/>
              </a:tabLst>
            </a:pPr>
            <a:r>
              <a:rPr lang="en-GB" dirty="0">
                <a:solidFill>
                  <a:srgbClr val="2F271A"/>
                </a:solidFill>
              </a:rPr>
              <a:t>A potted history of Healthwatch	7</a:t>
            </a:r>
          </a:p>
          <a:p>
            <a:pPr>
              <a:tabLst>
                <a:tab pos="3770313" algn="r"/>
              </a:tabLst>
            </a:pPr>
            <a:r>
              <a:rPr lang="en-GB" dirty="0">
                <a:solidFill>
                  <a:srgbClr val="2F271A"/>
                </a:solidFill>
              </a:rPr>
              <a:t>What our partners have said about us	8</a:t>
            </a:r>
          </a:p>
          <a:p>
            <a:pPr>
              <a:tabLst>
                <a:tab pos="3770313" algn="r"/>
              </a:tabLst>
            </a:pPr>
            <a:r>
              <a:rPr lang="en-GB" dirty="0">
                <a:solidFill>
                  <a:srgbClr val="2F271A"/>
                </a:solidFill>
              </a:rPr>
              <a:t>Our impact over the years	10</a:t>
            </a:r>
          </a:p>
          <a:p>
            <a:pPr>
              <a:tabLst>
                <a:tab pos="3770313" algn="r"/>
              </a:tabLst>
            </a:pPr>
            <a:r>
              <a:rPr lang="en-GB" dirty="0">
                <a:solidFill>
                  <a:srgbClr val="2F271A"/>
                </a:solidFill>
              </a:rPr>
              <a:t>Thank yous 	20</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9" name="Footer Placeholder 59">
            <a:extLst>
              <a:ext uri="{FF2B5EF4-FFF2-40B4-BE49-F238E27FC236}">
                <a16:creationId xmlns:a16="http://schemas.microsoft.com/office/drawing/2014/main" id="{3A1ABD6F-6A34-1348-94C7-E436FAEA8039}"/>
              </a:ext>
            </a:extLst>
          </p:cNvPr>
          <p:cNvSpPr>
            <a:spLocks noGrp="1"/>
          </p:cNvSpPr>
          <p:nvPr>
            <p:ph type="ftr" sz="quarter" idx="13"/>
          </p:nvPr>
        </p:nvSpPr>
        <p:spPr/>
        <p:txBody>
          <a:bodyPr/>
          <a:lstStyle/>
          <a:p>
            <a:r>
              <a:rPr lang="en-GB" dirty="0"/>
              <a:t>Healthwatch Brighton and Hove  |  Celebrating 10 years 2013-2023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group of people posing for the camera&#10;&#10;Description automatically generated">
            <a:extLst>
              <a:ext uri="{FF2B5EF4-FFF2-40B4-BE49-F238E27FC236}">
                <a16:creationId xmlns:a16="http://schemas.microsoft.com/office/drawing/2014/main" id="{96840915-1C66-EF1A-04BC-DAF96CF54B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21737" y="8049780"/>
            <a:ext cx="968362" cy="108978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descr="A person wearing glasses&#10;&#10;Description automatically generated with low confidence">
            <a:extLst>
              <a:ext uri="{FF2B5EF4-FFF2-40B4-BE49-F238E27FC236}">
                <a16:creationId xmlns:a16="http://schemas.microsoft.com/office/drawing/2014/main" id="{C0F9B035-48B7-9EDF-DDBB-80E2DF6030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6" t="10632" r="298" b="24577"/>
          <a:stretch/>
        </p:blipFill>
        <p:spPr>
          <a:xfrm>
            <a:off x="0" y="6480000"/>
            <a:ext cx="1099330" cy="1099330"/>
          </a:xfrm>
          <a:prstGeom prst="rect">
            <a:avLst/>
          </a:prstGeom>
        </p:spPr>
      </p:pic>
      <p:pic>
        <p:nvPicPr>
          <p:cNvPr id="12" name="Picture 11">
            <a:extLst>
              <a:ext uri="{FF2B5EF4-FFF2-40B4-BE49-F238E27FC236}">
                <a16:creationId xmlns:a16="http://schemas.microsoft.com/office/drawing/2014/main" id="{31DE3168-9486-9220-57B4-32E8F1B3F3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5" b="18753"/>
          <a:stretch/>
        </p:blipFill>
        <p:spPr>
          <a:xfrm>
            <a:off x="1129791" y="4794158"/>
            <a:ext cx="1120622" cy="1090359"/>
          </a:xfrm>
          <a:prstGeom prst="rect">
            <a:avLst/>
          </a:prstGeom>
          <a:ln>
            <a:noFill/>
          </a:ln>
          <a:effectLst/>
        </p:spPr>
      </p:pic>
      <p:pic>
        <p:nvPicPr>
          <p:cNvPr id="17" name="06F9C6D9-FECB-41A9-95D1-334D820864F5">
            <a:extLst>
              <a:ext uri="{FF2B5EF4-FFF2-40B4-BE49-F238E27FC236}">
                <a16:creationId xmlns:a16="http://schemas.microsoft.com/office/drawing/2014/main" id="{0C322FD6-DDAD-9C7A-FFC2-A6F59CD3697F}"/>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4116" b="20903"/>
          <a:stretch>
            <a:fillRect/>
          </a:stretch>
        </p:blipFill>
        <p:spPr bwMode="auto">
          <a:xfrm>
            <a:off x="4578561" y="4794158"/>
            <a:ext cx="1138551" cy="1110057"/>
          </a:xfrm>
          <a:prstGeom prst="rect">
            <a:avLst/>
          </a:prstGeom>
          <a:noFill/>
          <a:ln>
            <a:noFill/>
          </a:ln>
          <a:effectLst/>
        </p:spPr>
      </p:pic>
      <p:pic>
        <p:nvPicPr>
          <p:cNvPr id="31" name="Picture Placeholder 14">
            <a:extLst>
              <a:ext uri="{FF2B5EF4-FFF2-40B4-BE49-F238E27FC236}">
                <a16:creationId xmlns:a16="http://schemas.microsoft.com/office/drawing/2014/main" id="{F1D4BD86-DABE-4AB6-4188-6427EFE0EFAA}"/>
              </a:ext>
            </a:extLst>
          </p:cNvPr>
          <p:cNvPicPr preferRelativeResize="0">
            <a:picLocks noChangeAspect="1"/>
          </p:cNvPicPr>
          <p:nvPr/>
        </p:nvPicPr>
        <p:blipFill rotWithShape="1">
          <a:blip r:embed="rId7"/>
          <a:srcRect t="3741" b="21258"/>
          <a:stretch/>
        </p:blipFill>
        <p:spPr>
          <a:xfrm>
            <a:off x="2299377" y="4803825"/>
            <a:ext cx="1120623" cy="1092577"/>
          </a:xfrm>
          <a:prstGeom prst="rect">
            <a:avLst/>
          </a:prstGeom>
          <a:ln>
            <a:noFill/>
          </a:ln>
          <a:effectLst/>
        </p:spPr>
      </p:pic>
      <p:pic>
        <p:nvPicPr>
          <p:cNvPr id="28" name="Picture 27">
            <a:extLst>
              <a:ext uri="{FF2B5EF4-FFF2-40B4-BE49-F238E27FC236}">
                <a16:creationId xmlns:a16="http://schemas.microsoft.com/office/drawing/2014/main" id="{DF611CDA-0A92-E174-D7C2-1CEAE1976D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8642" r="-108"/>
          <a:stretch/>
        </p:blipFill>
        <p:spPr>
          <a:xfrm>
            <a:off x="5765423" y="6480000"/>
            <a:ext cx="1092577" cy="1092577"/>
          </a:xfrm>
          <a:prstGeom prst="rect">
            <a:avLst/>
          </a:prstGeom>
        </p:spPr>
      </p:pic>
      <p:pic>
        <p:nvPicPr>
          <p:cNvPr id="16" name="Picture 15">
            <a:extLst>
              <a:ext uri="{FF2B5EF4-FFF2-40B4-BE49-F238E27FC236}">
                <a16:creationId xmlns:a16="http://schemas.microsoft.com/office/drawing/2014/main" id="{3516ABB3-3DF4-B85D-19BD-02773E673818}"/>
              </a:ext>
            </a:extLst>
          </p:cNvPr>
          <p:cNvPicPr>
            <a:picLocks noChangeAspect="1"/>
          </p:cNvPicPr>
          <p:nvPr/>
        </p:nvPicPr>
        <p:blipFill rotWithShape="1">
          <a:blip r:embed="rId9">
            <a:extLst>
              <a:ext uri="{28A0092B-C50C-407E-A947-70E740481C1C}">
                <a14:useLocalDpi xmlns:a14="http://schemas.microsoft.com/office/drawing/2010/main" val="0"/>
              </a:ext>
            </a:extLst>
          </a:blip>
          <a:srcRect l="909" t="621" r="1240" b="26317"/>
          <a:stretch/>
        </p:blipFill>
        <p:spPr bwMode="auto">
          <a:xfrm>
            <a:off x="4602083" y="6488154"/>
            <a:ext cx="1108734" cy="1108734"/>
          </a:xfrm>
          <a:prstGeom prst="rect">
            <a:avLst/>
          </a:prstGeom>
          <a:noFill/>
        </p:spPr>
      </p:pic>
      <p:pic>
        <p:nvPicPr>
          <p:cNvPr id="20" name="Picture 19">
            <a:extLst>
              <a:ext uri="{FF2B5EF4-FFF2-40B4-BE49-F238E27FC236}">
                <a16:creationId xmlns:a16="http://schemas.microsoft.com/office/drawing/2014/main" id="{ECF070A3-F99B-001A-8809-506024F073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0" t="12630" r="-320" b="31304"/>
          <a:stretch/>
        </p:blipFill>
        <p:spPr>
          <a:xfrm>
            <a:off x="1147183" y="6480000"/>
            <a:ext cx="1099330" cy="1099330"/>
          </a:xfrm>
          <a:prstGeom prst="rect">
            <a:avLst/>
          </a:prstGeom>
        </p:spPr>
      </p:pic>
      <p:sp>
        <p:nvSpPr>
          <p:cNvPr id="5" name="Text Placeholder 4"/>
          <p:cNvSpPr>
            <a:spLocks noGrp="1"/>
          </p:cNvSpPr>
          <p:nvPr>
            <p:ph type="body" sz="quarter" idx="15"/>
          </p:nvPr>
        </p:nvSpPr>
        <p:spPr>
          <a:xfrm>
            <a:off x="4200722" y="954515"/>
            <a:ext cx="5976000" cy="432000"/>
          </a:xfrm>
        </p:spPr>
        <p:txBody>
          <a:bodyPr/>
          <a:lstStyle/>
          <a:p>
            <a:r>
              <a:rPr lang="en-GB" dirty="0"/>
              <a:t>Volunteers</a:t>
            </a:r>
          </a:p>
        </p:txBody>
      </p:sp>
      <p:sp>
        <p:nvSpPr>
          <p:cNvPr id="6" name="Text Placeholder 5"/>
          <p:cNvSpPr>
            <a:spLocks noGrp="1"/>
          </p:cNvSpPr>
          <p:nvPr>
            <p:ph type="body" sz="quarter" idx="16"/>
          </p:nvPr>
        </p:nvSpPr>
        <p:spPr>
          <a:xfrm>
            <a:off x="432000" y="1512000"/>
            <a:ext cx="5999078" cy="2916000"/>
          </a:xfrm>
        </p:spPr>
        <p:txBody>
          <a:bodyPr/>
          <a:lstStyle/>
          <a:p>
            <a:pPr>
              <a:lnSpc>
                <a:spcPct val="100000"/>
              </a:lnSpc>
              <a:spcAft>
                <a:spcPts val="600"/>
              </a:spcAft>
            </a:pPr>
            <a:r>
              <a:rPr lang="en-GB" dirty="0"/>
              <a:t>Healthwatch Brighton and Hove has been supported by a team of amazing volunteers who have been at the heart of our organisation since 2014. Their efforts have been recognised by two national nominations in the Healthwatch England awards - a brilliant outcome and truly deserved. Thanks to their efforts in the community, we have been able to understand what is working and what needs improving in the NHS and social care. Over the last 10 years, over 150 people have chosen to volunteer for us, which including 25 Board and Governing members.          </a:t>
            </a:r>
          </a:p>
        </p:txBody>
      </p:sp>
      <p:sp>
        <p:nvSpPr>
          <p:cNvPr id="10" name="Footer Placeholder 9">
            <a:extLst>
              <a:ext uri="{FF2B5EF4-FFF2-40B4-BE49-F238E27FC236}">
                <a16:creationId xmlns:a16="http://schemas.microsoft.com/office/drawing/2014/main" id="{2FC7057A-00F7-124A-B031-B188729CCBDE}"/>
              </a:ext>
            </a:extLst>
          </p:cNvPr>
          <p:cNvSpPr>
            <a:spLocks noGrp="1"/>
          </p:cNvSpPr>
          <p:nvPr>
            <p:ph type="ftr" sz="quarter" idx="13"/>
          </p:nvPr>
        </p:nvSpPr>
        <p:spPr/>
        <p:txBody>
          <a:bodyPr/>
          <a:lstStyle/>
          <a:p>
            <a:r>
              <a:rPr lang="en-GB" dirty="0"/>
              <a:t>Healthwatch Brighton and Hove  |  Celebrating 10 years 2013 -2023</a:t>
            </a:r>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28274B1-363C-3A5F-77F4-E53AB97CA22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21" t="2963" r="1710" b="19267"/>
          <a:stretch/>
        </p:blipFill>
        <p:spPr>
          <a:xfrm>
            <a:off x="5766076" y="4803825"/>
            <a:ext cx="1102693" cy="1102693"/>
          </a:xfrm>
          <a:prstGeom prst="rect">
            <a:avLst/>
          </a:prstGeom>
        </p:spPr>
      </p:pic>
      <p:pic>
        <p:nvPicPr>
          <p:cNvPr id="26" name="Picture Placeholder 14">
            <a:extLst>
              <a:ext uri="{FF2B5EF4-FFF2-40B4-BE49-F238E27FC236}">
                <a16:creationId xmlns:a16="http://schemas.microsoft.com/office/drawing/2014/main" id="{D3A87249-4223-2CA7-E36B-EED5684FAF90}"/>
              </a:ext>
            </a:extLst>
          </p:cNvPr>
          <p:cNvPicPr preferRelativeResize="0">
            <a:picLocks noChangeAspect="1"/>
          </p:cNvPicPr>
          <p:nvPr/>
        </p:nvPicPr>
        <p:blipFill rotWithShape="1">
          <a:blip r:embed="rId12"/>
          <a:srcRect l="-674" t="6266" r="674" b="21655"/>
          <a:stretch/>
        </p:blipFill>
        <p:spPr>
          <a:xfrm>
            <a:off x="-6435" y="7980908"/>
            <a:ext cx="1099330" cy="1099330"/>
          </a:xfrm>
          <a:prstGeom prst="rect">
            <a:avLst/>
          </a:prstGeom>
          <a:ln>
            <a:noFill/>
          </a:ln>
          <a:effectLst/>
        </p:spPr>
      </p:pic>
      <p:pic>
        <p:nvPicPr>
          <p:cNvPr id="30" name="Picture 29" descr="A picture containing person, person, wall, wearing&#10;&#10;Description automatically generated">
            <a:extLst>
              <a:ext uri="{FF2B5EF4-FFF2-40B4-BE49-F238E27FC236}">
                <a16:creationId xmlns:a16="http://schemas.microsoft.com/office/drawing/2014/main" id="{561B151A-2A22-FFA0-24CA-43388F236FB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4128" b="4128"/>
          <a:stretch/>
        </p:blipFill>
        <p:spPr>
          <a:xfrm>
            <a:off x="2286193" y="6485503"/>
            <a:ext cx="1092577" cy="1092577"/>
          </a:xfrm>
          <a:prstGeom prst="rect">
            <a:avLst/>
          </a:prstGeom>
          <a:ln>
            <a:noFill/>
          </a:ln>
          <a:effectLst/>
        </p:spPr>
      </p:pic>
      <p:sp>
        <p:nvSpPr>
          <p:cNvPr id="21" name="Slide Number Placeholder 20">
            <a:extLst>
              <a:ext uri="{FF2B5EF4-FFF2-40B4-BE49-F238E27FC236}">
                <a16:creationId xmlns:a16="http://schemas.microsoft.com/office/drawing/2014/main" id="{892BBD27-4B1F-E537-5539-927F00F95219}"/>
              </a:ext>
            </a:extLst>
          </p:cNvPr>
          <p:cNvSpPr>
            <a:spLocks noGrp="1"/>
          </p:cNvSpPr>
          <p:nvPr>
            <p:ph type="sldNum" sz="quarter" idx="12"/>
          </p:nvPr>
        </p:nvSpPr>
        <p:spPr/>
        <p:txBody>
          <a:bodyPr/>
          <a:lstStyle/>
          <a:p>
            <a:fld id="{9295DF58-4118-4551-8C61-1A7ED177FA2D}" type="slidenum">
              <a:rPr lang="en-GB" smtClean="0"/>
              <a:pPr/>
              <a:t>20</a:t>
            </a:fld>
            <a:endParaRPr lang="en-GB" dirty="0"/>
          </a:p>
        </p:txBody>
      </p:sp>
      <p:pic>
        <p:nvPicPr>
          <p:cNvPr id="2" name="Picture 1">
            <a:extLst>
              <a:ext uri="{FF2B5EF4-FFF2-40B4-BE49-F238E27FC236}">
                <a16:creationId xmlns:a16="http://schemas.microsoft.com/office/drawing/2014/main" id="{2BBA64CB-C957-1DFD-E906-68AAE9E9381D}"/>
              </a:ext>
            </a:extLst>
          </p:cNvPr>
          <p:cNvPicPr>
            <a:picLocks noChangeAspect="1"/>
          </p:cNvPicPr>
          <p:nvPr/>
        </p:nvPicPr>
        <p:blipFill>
          <a:blip r:embed="rId14" cstate="print">
            <a:extLst>
              <a:ext uri="{28A0092B-C50C-407E-A947-70E740481C1C}">
                <a14:useLocalDpi xmlns:a14="http://schemas.microsoft.com/office/drawing/2010/main" val="0"/>
              </a:ext>
            </a:extLst>
          </a:blip>
          <a:srcRect t="5469" b="5469"/>
          <a:stretch/>
        </p:blipFill>
        <p:spPr>
          <a:xfrm>
            <a:off x="3433552" y="6488154"/>
            <a:ext cx="1099330" cy="109933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A picture containing person, red&#10;&#10;Description automatically generated">
            <a:extLst>
              <a:ext uri="{FF2B5EF4-FFF2-40B4-BE49-F238E27FC236}">
                <a16:creationId xmlns:a16="http://schemas.microsoft.com/office/drawing/2014/main" id="{1C61FD82-6C8A-4CBD-AC3C-66D754AD09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239" t="6092" r="5666" b="24097"/>
          <a:stretch/>
        </p:blipFill>
        <p:spPr>
          <a:xfrm>
            <a:off x="7201" y="4807391"/>
            <a:ext cx="1099330" cy="1074146"/>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A person with blonde hair&#10;&#10;Description automatically generated with low confidence">
            <a:extLst>
              <a:ext uri="{FF2B5EF4-FFF2-40B4-BE49-F238E27FC236}">
                <a16:creationId xmlns:a16="http://schemas.microsoft.com/office/drawing/2014/main" id="{B100A34F-AF8C-3FF2-DE57-584269FA07E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453" t="10079" r="20309" b="13594"/>
          <a:stretch/>
        </p:blipFill>
        <p:spPr>
          <a:xfrm>
            <a:off x="3457938" y="4806579"/>
            <a:ext cx="1071659" cy="1061500"/>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AB12727-21F0-DCA3-4964-6B92888303C6}"/>
              </a:ext>
            </a:extLst>
          </p:cNvPr>
          <p:cNvPicPr>
            <a:picLocks noChangeAspect="1"/>
          </p:cNvPicPr>
          <p:nvPr/>
        </p:nvPicPr>
        <p:blipFill>
          <a:blip r:embed="rId17" cstate="print">
            <a:extLst>
              <a:ext uri="{28A0092B-C50C-407E-A947-70E740481C1C}">
                <a14:useLocalDpi xmlns:a14="http://schemas.microsoft.com/office/drawing/2010/main" val="0"/>
              </a:ext>
            </a:extLst>
          </a:blip>
          <a:srcRect l="12496" r="12496"/>
          <a:stretch/>
        </p:blipFill>
        <p:spPr>
          <a:xfrm rot="5400000">
            <a:off x="1147182" y="8082548"/>
            <a:ext cx="1025649" cy="1025649"/>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91C2D06-831A-A54C-1BE0-BC8C9ADFFB99}"/>
              </a:ext>
            </a:extLst>
          </p:cNvPr>
          <p:cNvPicPr>
            <a:picLocks noChangeAspect="1"/>
          </p:cNvPicPr>
          <p:nvPr/>
        </p:nvPicPr>
        <p:blipFill>
          <a:blip r:embed="rId18" cstate="print">
            <a:extLst>
              <a:ext uri="{28A0092B-C50C-407E-A947-70E740481C1C}">
                <a14:useLocalDpi xmlns:a14="http://schemas.microsoft.com/office/drawing/2010/main" val="0"/>
              </a:ext>
            </a:extLst>
          </a:blip>
          <a:srcRect t="12490" b="12490"/>
          <a:stretch/>
        </p:blipFill>
        <p:spPr>
          <a:xfrm>
            <a:off x="2262278" y="8112638"/>
            <a:ext cx="1061499" cy="1061500"/>
          </a:xfrm>
          <a:prstGeom prst="rect">
            <a:avLst/>
          </a:prstGeom>
          <a:ln>
            <a:solidFill>
              <a:schemeClr val="tx1"/>
            </a:solidFill>
          </a:ln>
          <a:effectLst>
            <a:outerShdw blurRad="50800" dist="38100" dir="2700000" algn="tl" rotWithShape="0">
              <a:prstClr val="black">
                <a:alpha val="40000"/>
              </a:prstClr>
            </a:outerShdw>
          </a:effectLst>
        </p:spPr>
      </p:pic>
      <p:pic>
        <p:nvPicPr>
          <p:cNvPr id="18" name="Picture 17" descr="A person wearing a hat&#10;&#10;Description automatically generated with low confidence">
            <a:extLst>
              <a:ext uri="{FF2B5EF4-FFF2-40B4-BE49-F238E27FC236}">
                <a16:creationId xmlns:a16="http://schemas.microsoft.com/office/drawing/2014/main" id="{F2B869F6-9539-AB8E-5157-A12F15BF069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827" t="4014" r="9797" b="90"/>
          <a:stretch/>
        </p:blipFill>
        <p:spPr>
          <a:xfrm flipH="1">
            <a:off x="3444103" y="8067748"/>
            <a:ext cx="1099328" cy="1040449"/>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E9EE0512-6FFB-8466-83F7-57EAEDFA4628}"/>
              </a:ext>
            </a:extLst>
          </p:cNvPr>
          <p:cNvPicPr>
            <a:picLocks noChangeAspect="1"/>
          </p:cNvPicPr>
          <p:nvPr/>
        </p:nvPicPr>
        <p:blipFill rotWithShape="1">
          <a:blip r:embed="rId20"/>
          <a:srcRect l="24" t="-267" r="-24" b="16267"/>
          <a:stretch/>
        </p:blipFill>
        <p:spPr>
          <a:xfrm>
            <a:off x="4602083" y="8068322"/>
            <a:ext cx="1099328" cy="1039875"/>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Placeholder 17">
            <a:extLst>
              <a:ext uri="{FF2B5EF4-FFF2-40B4-BE49-F238E27FC236}">
                <a16:creationId xmlns:a16="http://schemas.microsoft.com/office/drawing/2014/main" id="{18E9A66E-E6C7-02D3-D0A4-70DF9E234EB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41120" y="5848283"/>
            <a:ext cx="594000" cy="792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3" name="Picture Placeholder 19">
            <a:extLst>
              <a:ext uri="{FF2B5EF4-FFF2-40B4-BE49-F238E27FC236}">
                <a16:creationId xmlns:a16="http://schemas.microsoft.com/office/drawing/2014/main" id="{FEB6E3FE-F12C-1587-DC1C-3E6A2BD56D8C}"/>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1940229" y="5831888"/>
            <a:ext cx="594000" cy="792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4" name="Picture Placeholder 18">
            <a:extLst>
              <a:ext uri="{FF2B5EF4-FFF2-40B4-BE49-F238E27FC236}">
                <a16:creationId xmlns:a16="http://schemas.microsoft.com/office/drawing/2014/main" id="{6E3612C2-1A8A-6246-4BA2-D60B51253B3F}"/>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rot="21540000">
            <a:off x="1923684" y="7370058"/>
            <a:ext cx="594000" cy="792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5" name="Picture 2" descr="\\SERVER1\Desktop\will.anjos\Desktop\gb.jpg">
            <a:extLst>
              <a:ext uri="{FF2B5EF4-FFF2-40B4-BE49-F238E27FC236}">
                <a16:creationId xmlns:a16="http://schemas.microsoft.com/office/drawing/2014/main" id="{E31C9B82-CC0B-C8F9-EE6E-703510A34C75}"/>
              </a:ext>
            </a:extLst>
          </p:cNvPr>
          <p:cNvPicPr>
            <a:picLocks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4334020" y="7421063"/>
            <a:ext cx="569413" cy="729747"/>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C7CD882B-FCBB-9F32-148E-EB40183B8625}"/>
              </a:ext>
            </a:extLst>
          </p:cNvPr>
          <p:cNvPicPr>
            <a:picLocks noChangeAspect="1"/>
          </p:cNvPicPr>
          <p:nvPr/>
        </p:nvPicPr>
        <p:blipFill rotWithShape="1">
          <a:blip r:embed="rId25">
            <a:extLst>
              <a:ext uri="{28A0092B-C50C-407E-A947-70E740481C1C}">
                <a14:useLocalDpi xmlns:a14="http://schemas.microsoft.com/office/drawing/2010/main" val="0"/>
              </a:ext>
            </a:extLst>
          </a:blip>
          <a:srcRect r="4077"/>
          <a:stretch/>
        </p:blipFill>
        <p:spPr>
          <a:xfrm>
            <a:off x="4202614" y="5831888"/>
            <a:ext cx="669434" cy="825116"/>
          </a:xfrm>
          <a:prstGeom prst="rect">
            <a:avLst/>
          </a:prstGeom>
        </p:spPr>
      </p:pic>
      <p:pic>
        <p:nvPicPr>
          <p:cNvPr id="33" name="Picture 32">
            <a:extLst>
              <a:ext uri="{FF2B5EF4-FFF2-40B4-BE49-F238E27FC236}">
                <a16:creationId xmlns:a16="http://schemas.microsoft.com/office/drawing/2014/main" id="{811C64A4-7E82-D270-3F52-F685510C161E}"/>
              </a:ext>
            </a:extLst>
          </p:cNvPr>
          <p:cNvPicPr/>
          <p:nvPr/>
        </p:nvPicPr>
        <p:blipFill rotWithShape="1">
          <a:blip r:embed="rId26" cstate="print">
            <a:extLst>
              <a:ext uri="{28A0092B-C50C-407E-A947-70E740481C1C}">
                <a14:useLocalDpi xmlns:a14="http://schemas.microsoft.com/office/drawing/2010/main" val="0"/>
              </a:ext>
            </a:extLst>
          </a:blip>
          <a:srcRect/>
          <a:stretch/>
        </p:blipFill>
        <p:spPr>
          <a:xfrm>
            <a:off x="3087412" y="5771464"/>
            <a:ext cx="636018" cy="808003"/>
          </a:xfrm>
          <a:prstGeom prst="rect">
            <a:avLst/>
          </a:prstGeom>
          <a:ln>
            <a:solidFill>
              <a:srgbClr val="004F6B"/>
            </a:solidFill>
          </a:ln>
        </p:spPr>
      </p:pic>
      <p:pic>
        <p:nvPicPr>
          <p:cNvPr id="34" name="Picture 33">
            <a:extLst>
              <a:ext uri="{FF2B5EF4-FFF2-40B4-BE49-F238E27FC236}">
                <a16:creationId xmlns:a16="http://schemas.microsoft.com/office/drawing/2014/main" id="{71EB4F41-8C4B-78C4-112D-4F61501745EA}"/>
              </a:ext>
            </a:extLst>
          </p:cNvPr>
          <p:cNvPicPr/>
          <p:nvPr/>
        </p:nvPicPr>
        <p:blipFill rotWithShape="1">
          <a:blip r:embed="rId27" cstate="print">
            <a:extLst>
              <a:ext uri="{28A0092B-C50C-407E-A947-70E740481C1C}">
                <a14:useLocalDpi xmlns:a14="http://schemas.microsoft.com/office/drawing/2010/main" val="0"/>
              </a:ext>
            </a:extLst>
          </a:blip>
          <a:srcRect/>
          <a:stretch/>
        </p:blipFill>
        <p:spPr>
          <a:xfrm>
            <a:off x="815989" y="7421063"/>
            <a:ext cx="567095" cy="708664"/>
          </a:xfrm>
          <a:prstGeom prst="rect">
            <a:avLst/>
          </a:prstGeom>
          <a:ln>
            <a:solidFill>
              <a:srgbClr val="004F6B"/>
            </a:solidFill>
          </a:ln>
        </p:spPr>
      </p:pic>
      <p:pic>
        <p:nvPicPr>
          <p:cNvPr id="35" name="Picture 34">
            <a:extLst>
              <a:ext uri="{FF2B5EF4-FFF2-40B4-BE49-F238E27FC236}">
                <a16:creationId xmlns:a16="http://schemas.microsoft.com/office/drawing/2014/main" id="{6E2505EA-F672-5324-CF28-085359ED3C41}"/>
              </a:ext>
            </a:extLst>
          </p:cNvPr>
          <p:cNvPicPr/>
          <p:nvPr/>
        </p:nvPicPr>
        <p:blipFill rotWithShape="1">
          <a:blip r:embed="rId28" cstate="print">
            <a:extLst>
              <a:ext uri="{28A0092B-C50C-407E-A947-70E740481C1C}">
                <a14:useLocalDpi xmlns:a14="http://schemas.microsoft.com/office/drawing/2010/main" val="0"/>
              </a:ext>
            </a:extLst>
          </a:blip>
          <a:srcRect/>
          <a:stretch/>
        </p:blipFill>
        <p:spPr>
          <a:xfrm>
            <a:off x="5508314" y="7438997"/>
            <a:ext cx="605748" cy="729747"/>
          </a:xfrm>
          <a:prstGeom prst="rect">
            <a:avLst/>
          </a:prstGeom>
          <a:ln>
            <a:solidFill>
              <a:srgbClr val="004F6B"/>
            </a:solidFill>
          </a:ln>
        </p:spPr>
      </p:pic>
      <p:pic>
        <p:nvPicPr>
          <p:cNvPr id="36" name="Picture 35">
            <a:extLst>
              <a:ext uri="{FF2B5EF4-FFF2-40B4-BE49-F238E27FC236}">
                <a16:creationId xmlns:a16="http://schemas.microsoft.com/office/drawing/2014/main" id="{E4CCC710-0DFC-FE1B-F440-987A73AB1C8F}"/>
              </a:ext>
            </a:extLst>
          </p:cNvPr>
          <p:cNvPicPr/>
          <p:nvPr/>
        </p:nvPicPr>
        <p:blipFill>
          <a:blip r:embed="rId29" cstate="print">
            <a:extLst>
              <a:ext uri="{28A0092B-C50C-407E-A947-70E740481C1C}">
                <a14:useLocalDpi xmlns:a14="http://schemas.microsoft.com/office/drawing/2010/main" val="0"/>
              </a:ext>
            </a:extLst>
          </a:blip>
          <a:stretch>
            <a:fillRect/>
          </a:stretch>
        </p:blipFill>
        <p:spPr>
          <a:xfrm>
            <a:off x="791841" y="5803862"/>
            <a:ext cx="612755" cy="775605"/>
          </a:xfrm>
          <a:prstGeom prst="rect">
            <a:avLst/>
          </a:prstGeom>
          <a:ln>
            <a:solidFill>
              <a:srgbClr val="004F6B"/>
            </a:solidFill>
          </a:ln>
        </p:spPr>
      </p:pic>
      <p:pic>
        <p:nvPicPr>
          <p:cNvPr id="38" name="Picture 37">
            <a:extLst>
              <a:ext uri="{FF2B5EF4-FFF2-40B4-BE49-F238E27FC236}">
                <a16:creationId xmlns:a16="http://schemas.microsoft.com/office/drawing/2014/main" id="{FEBBE9CB-4C6B-0A0A-D197-67CB7EAFDFA0}"/>
              </a:ext>
            </a:extLst>
          </p:cNvPr>
          <p:cNvPicPr/>
          <p:nvPr/>
        </p:nvPicPr>
        <p:blipFill rotWithShape="1">
          <a:blip r:embed="rId30" cstate="print">
            <a:extLst>
              <a:ext uri="{28A0092B-C50C-407E-A947-70E740481C1C}">
                <a14:useLocalDpi xmlns:a14="http://schemas.microsoft.com/office/drawing/2010/main" val="0"/>
              </a:ext>
            </a:extLst>
          </a:blip>
          <a:srcRect/>
          <a:stretch/>
        </p:blipFill>
        <p:spPr>
          <a:xfrm>
            <a:off x="3087412" y="7359178"/>
            <a:ext cx="615661" cy="808003"/>
          </a:xfrm>
          <a:prstGeom prst="rect">
            <a:avLst/>
          </a:prstGeom>
          <a:ln>
            <a:solidFill>
              <a:srgbClr val="004F6B"/>
            </a:solidFill>
          </a:ln>
        </p:spPr>
      </p:pic>
      <p:sp>
        <p:nvSpPr>
          <p:cNvPr id="39" name="Title 1">
            <a:extLst>
              <a:ext uri="{FF2B5EF4-FFF2-40B4-BE49-F238E27FC236}">
                <a16:creationId xmlns:a16="http://schemas.microsoft.com/office/drawing/2014/main" id="{DCCD1CFC-C359-BA23-FDA8-7D3EFE10D412}"/>
              </a:ext>
            </a:extLst>
          </p:cNvPr>
          <p:cNvSpPr txBox="1">
            <a:spLocks/>
          </p:cNvSpPr>
          <p:nvPr/>
        </p:nvSpPr>
        <p:spPr>
          <a:xfrm>
            <a:off x="289714" y="592798"/>
            <a:ext cx="5858678" cy="684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dirty="0">
                <a:solidFill>
                  <a:schemeClr val="tx1">
                    <a:lumMod val="20000"/>
                    <a:lumOff val="80000"/>
                  </a:schemeClr>
                </a:solidFill>
              </a:rPr>
              <a:t>Thank you</a:t>
            </a:r>
          </a:p>
        </p:txBody>
      </p:sp>
      <p:sp>
        <p:nvSpPr>
          <p:cNvPr id="41" name="TextBox 40">
            <a:extLst>
              <a:ext uri="{FF2B5EF4-FFF2-40B4-BE49-F238E27FC236}">
                <a16:creationId xmlns:a16="http://schemas.microsoft.com/office/drawing/2014/main" id="{100BB0F7-1C11-DC55-615C-7069586A8C36}"/>
              </a:ext>
            </a:extLst>
          </p:cNvPr>
          <p:cNvSpPr txBox="1"/>
          <p:nvPr/>
        </p:nvSpPr>
        <p:spPr>
          <a:xfrm>
            <a:off x="5083712" y="5813985"/>
            <a:ext cx="5103494" cy="369332"/>
          </a:xfrm>
          <a:prstGeom prst="rect">
            <a:avLst/>
          </a:prstGeom>
          <a:noFill/>
        </p:spPr>
        <p:txBody>
          <a:bodyPr wrap="square">
            <a:spAutoFit/>
          </a:bodyPr>
          <a:lstStyle/>
          <a:p>
            <a:r>
              <a:rPr lang="en-GB" dirty="0"/>
              <a:t>“</a:t>
            </a:r>
          </a:p>
        </p:txBody>
      </p:sp>
      <p:sp>
        <p:nvSpPr>
          <p:cNvPr id="42" name="TextBox 41">
            <a:extLst>
              <a:ext uri="{FF2B5EF4-FFF2-40B4-BE49-F238E27FC236}">
                <a16:creationId xmlns:a16="http://schemas.microsoft.com/office/drawing/2014/main" id="{6149A2E7-BD7C-1E66-F732-D3701DB25C0F}"/>
              </a:ext>
            </a:extLst>
          </p:cNvPr>
          <p:cNvSpPr txBox="1"/>
          <p:nvPr/>
        </p:nvSpPr>
        <p:spPr>
          <a:xfrm>
            <a:off x="3718494" y="3179410"/>
            <a:ext cx="2875912" cy="1461939"/>
          </a:xfrm>
          <a:prstGeom prst="rect">
            <a:avLst/>
          </a:prstGeom>
          <a:solidFill>
            <a:srgbClr val="FEA4BC"/>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50000"/>
                  </a:schemeClr>
                </a:solidFill>
                <a:effectLst/>
                <a:latin typeface="+mj-lt"/>
                <a:ea typeface="Calibri" panose="020F0502020204030204" pitchFamily="34" charset="0"/>
                <a:cs typeface="Times New Roman" panose="02020603050405020304" pitchFamily="18" charset="0"/>
              </a:rPr>
              <a:t>“</a:t>
            </a:r>
            <a:r>
              <a:rPr lang="en-GB" sz="1050" dirty="0"/>
              <a:t>Healthwatch volunteers are constantly challenging us to improve our services and physical environment, to improve the patient experience. They bring clear evidence and a reasoned argument.” </a:t>
            </a:r>
          </a:p>
          <a:p>
            <a:pPr>
              <a:spcAft>
                <a:spcPts val="600"/>
              </a:spcAft>
            </a:pPr>
            <a:r>
              <a:rPr lang="en-GB" sz="1050" b="1" dirty="0"/>
              <a:t>Former Deputy Chief Nurse, Patient Experience, Brighton &amp; Sussex University Hospitals Trust</a:t>
            </a:r>
            <a:endParaRPr lang="en-GB" sz="1050" b="1"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81CB8538-1849-D9B1-AD4E-CF2E1028FC5D}"/>
              </a:ext>
            </a:extLst>
          </p:cNvPr>
          <p:cNvSpPr txBox="1"/>
          <p:nvPr/>
        </p:nvSpPr>
        <p:spPr>
          <a:xfrm>
            <a:off x="556866" y="9174138"/>
            <a:ext cx="5811232" cy="654025"/>
          </a:xfrm>
          <a:prstGeom prst="rect">
            <a:avLst/>
          </a:prstGeom>
          <a:solidFill>
            <a:srgbClr val="FFF3AB"/>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lgn="r">
              <a:spcAft>
                <a:spcPts val="600"/>
              </a:spcAft>
            </a:pPr>
            <a:r>
              <a:rPr lang="en-GB" sz="1050" i="1" dirty="0">
                <a:solidFill>
                  <a:schemeClr val="tx1">
                    <a:lumMod val="50000"/>
                  </a:schemeClr>
                </a:solidFill>
                <a:effectLst/>
                <a:latin typeface="+mj-lt"/>
                <a:ea typeface="Times New Roman" panose="02020603050405020304" pitchFamily="18" charset="0"/>
              </a:rPr>
              <a:t>"Healthwatch volunteers have been absolutely amazing - Many thanks for your efforts and contribution to the work on the Vaccination Enquiry Helpline.” </a:t>
            </a:r>
          </a:p>
          <a:p>
            <a:pPr algn="r">
              <a:spcAft>
                <a:spcPts val="600"/>
              </a:spcAft>
            </a:pPr>
            <a:r>
              <a:rPr lang="en-GB" sz="1050" b="1" i="1" dirty="0">
                <a:solidFill>
                  <a:schemeClr val="tx1">
                    <a:lumMod val="50000"/>
                  </a:schemeClr>
                </a:solidFill>
                <a:effectLst/>
                <a:latin typeface="+mj-lt"/>
                <a:ea typeface="Times New Roman" panose="02020603050405020304" pitchFamily="18" charset="0"/>
              </a:rPr>
              <a:t>Vaccine Enquiry Manager Feedback B&amp;H Clinical Commissioning Group</a:t>
            </a:r>
            <a:endParaRPr lang="en-GB" sz="1050" b="1" dirty="0">
              <a:solidFill>
                <a:schemeClr val="tx1">
                  <a:lumMod val="50000"/>
                </a:schemeClr>
              </a:solidFill>
              <a:effectLst/>
              <a:latin typeface="+mj-lt"/>
              <a:ea typeface="Calibri" panose="020F0502020204030204" pitchFamily="34" charset="0"/>
            </a:endParaRPr>
          </a:p>
        </p:txBody>
      </p:sp>
      <p:sp>
        <p:nvSpPr>
          <p:cNvPr id="44" name="Text Placeholder 5">
            <a:extLst>
              <a:ext uri="{FF2B5EF4-FFF2-40B4-BE49-F238E27FC236}">
                <a16:creationId xmlns:a16="http://schemas.microsoft.com/office/drawing/2014/main" id="{62F71BA9-EDC4-0410-959F-585E47CD51B2}"/>
              </a:ext>
            </a:extLst>
          </p:cNvPr>
          <p:cNvSpPr txBox="1">
            <a:spLocks/>
          </p:cNvSpPr>
          <p:nvPr/>
        </p:nvSpPr>
        <p:spPr>
          <a:xfrm>
            <a:off x="471780" y="3018804"/>
            <a:ext cx="2875912" cy="1674702"/>
          </a:xfrm>
          <a:prstGeom prst="rect">
            <a:avLst/>
          </a:prstGeom>
        </p:spPr>
        <p:txBody>
          <a:bodyPr vert="horz" lIns="0" tIns="0" rIns="0" bIns="0" numCol="1" spcCol="360000" rtlCol="0" anchor="t" anchorCtr="0">
            <a:noAutofit/>
          </a:bodyPr>
          <a:lstStyle>
            <a:lvl1pPr marL="0" indent="0" algn="l" defTabSz="914400" rtl="0" eaLnBrk="1" latinLnBrk="0" hangingPunct="1">
              <a:lnSpc>
                <a:spcPts val="1600"/>
              </a:lnSpc>
              <a:spcBef>
                <a:spcPts val="0"/>
              </a:spcBef>
              <a:spcAft>
                <a:spcPts val="0"/>
              </a:spcAft>
              <a:buFont typeface="Arial" pitchFamily="34" charset="0"/>
              <a:buNone/>
              <a:defRPr sz="1200" b="0" kern="1200">
                <a:solidFill>
                  <a:schemeClr val="bg1"/>
                </a:solidFill>
                <a:latin typeface="+mn-lt"/>
                <a:ea typeface="+mn-ea"/>
                <a:cs typeface="+mn-cs"/>
              </a:defRPr>
            </a:lvl1pPr>
            <a:lvl2pPr marL="0" indent="0" algn="l" defTabSz="900000" rtl="0" eaLnBrk="1" latinLnBrk="0" hangingPunct="1">
              <a:lnSpc>
                <a:spcPts val="1400"/>
              </a:lnSpc>
              <a:spcBef>
                <a:spcPts val="600"/>
              </a:spcBef>
              <a:spcAft>
                <a:spcPts val="600"/>
              </a:spcAft>
              <a:buFont typeface="Arial" pitchFamily="34" charset="0"/>
              <a:buNone/>
              <a:tabLst>
                <a:tab pos="576000" algn="l"/>
              </a:tabLst>
              <a:defRPr sz="1200" b="0" kern="1200">
                <a:solidFill>
                  <a:schemeClr val="bg1"/>
                </a:solidFill>
                <a:latin typeface="+mn-lt"/>
                <a:ea typeface="+mn-ea"/>
                <a:cs typeface="+mn-cs"/>
              </a:defRPr>
            </a:lvl2pPr>
            <a:lvl3pPr marL="180000" indent="-180000" algn="l" defTabSz="914400" rtl="0" eaLnBrk="1" latinLnBrk="0" hangingPunct="1">
              <a:lnSpc>
                <a:spcPts val="1300"/>
              </a:lnSpc>
              <a:spcBef>
                <a:spcPts val="0"/>
              </a:spcBef>
              <a:spcAft>
                <a:spcPts val="600"/>
              </a:spcAft>
              <a:buFont typeface="Arial" pitchFamily="34" charset="0"/>
              <a:buChar char="•"/>
              <a:defRPr sz="1100" b="0" kern="1200">
                <a:solidFill>
                  <a:schemeClr val="bg1"/>
                </a:solidFill>
                <a:latin typeface="+mn-lt"/>
                <a:ea typeface="+mn-ea"/>
                <a:cs typeface="+mn-cs"/>
              </a:defRPr>
            </a:lvl3pPr>
            <a:lvl4pPr marL="0" indent="0" algn="l" defTabSz="914400" rtl="0" eaLnBrk="1" latinLnBrk="0" hangingPunct="1">
              <a:spcBef>
                <a:spcPts val="0"/>
              </a:spcBef>
              <a:spcAft>
                <a:spcPts val="1000"/>
              </a:spcAft>
              <a:buFont typeface="Arial" pitchFamily="34" charset="0"/>
              <a:buNone/>
              <a:defRPr sz="1000" kern="1200">
                <a:solidFill>
                  <a:schemeClr val="bg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600"/>
              </a:spcAft>
            </a:pPr>
            <a:r>
              <a:rPr lang="en-GB" dirty="0"/>
              <a:t>They have            </a:t>
            </a:r>
          </a:p>
          <a:p>
            <a:pPr marL="171450" indent="-171450">
              <a:lnSpc>
                <a:spcPct val="100000"/>
              </a:lnSpc>
              <a:spcAft>
                <a:spcPts val="600"/>
              </a:spcAft>
              <a:buFont typeface="Arial" pitchFamily="34" charset="0"/>
              <a:buChar char="•"/>
            </a:pPr>
            <a:r>
              <a:rPr lang="en-GB" sz="1100" dirty="0"/>
              <a:t>spoken to thousands of patients</a:t>
            </a:r>
          </a:p>
          <a:p>
            <a:pPr marL="171450" indent="-171450">
              <a:lnSpc>
                <a:spcPct val="100000"/>
              </a:lnSpc>
              <a:spcAft>
                <a:spcPts val="600"/>
              </a:spcAft>
              <a:buFont typeface="Arial" pitchFamily="34" charset="0"/>
              <a:buChar char="•"/>
            </a:pPr>
            <a:r>
              <a:rPr lang="en-GB" sz="1100" dirty="0"/>
              <a:t>provided answers to over 3000 people who contacted our helpline</a:t>
            </a:r>
          </a:p>
          <a:p>
            <a:pPr marL="171450" indent="-171450">
              <a:lnSpc>
                <a:spcPct val="100000"/>
              </a:lnSpc>
              <a:spcAft>
                <a:spcPts val="600"/>
              </a:spcAft>
              <a:buFont typeface="Arial" pitchFamily="34" charset="0"/>
              <a:buChar char="•"/>
            </a:pPr>
            <a:r>
              <a:rPr lang="en-GB" sz="1100" dirty="0"/>
              <a:t>answered 1,460 of your COVID related queries via a specialist helpline</a:t>
            </a:r>
          </a:p>
          <a:p>
            <a:pPr marL="171450" indent="-171450">
              <a:lnSpc>
                <a:spcPct val="100000"/>
              </a:lnSpc>
              <a:spcAft>
                <a:spcPts val="600"/>
              </a:spcAft>
              <a:buFont typeface="Arial" pitchFamily="34" charset="0"/>
              <a:buChar char="•"/>
            </a:pPr>
            <a:r>
              <a:rPr lang="en-GB" sz="1100" dirty="0"/>
              <a:t>helped hundreds of people have their say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A5E19B-79D1-450B-A9E6-B0328892C16F}"/>
              </a:ext>
            </a:extLst>
          </p:cNvPr>
          <p:cNvSpPr>
            <a:spLocks noGrp="1"/>
          </p:cNvSpPr>
          <p:nvPr>
            <p:ph type="ftr" sz="quarter" idx="11"/>
          </p:nvPr>
        </p:nvSpPr>
        <p:spPr/>
        <p:txBody>
          <a:bodyPr/>
          <a:lstStyle/>
          <a:p>
            <a:r>
              <a:rPr lang="en-GB" dirty="0"/>
              <a:t>Healthwatch Brighton and Hove  |  Celebrating 10 years 2013 -2023</a:t>
            </a:r>
          </a:p>
        </p:txBody>
      </p:sp>
      <p:sp>
        <p:nvSpPr>
          <p:cNvPr id="3" name="Slide Number Placeholder 2">
            <a:extLst>
              <a:ext uri="{FF2B5EF4-FFF2-40B4-BE49-F238E27FC236}">
                <a16:creationId xmlns:a16="http://schemas.microsoft.com/office/drawing/2014/main" id="{30522F36-5707-4787-8712-2416E43BD9BD}"/>
              </a:ext>
            </a:extLst>
          </p:cNvPr>
          <p:cNvSpPr>
            <a:spLocks noGrp="1"/>
          </p:cNvSpPr>
          <p:nvPr>
            <p:ph type="sldNum" sz="quarter" idx="12"/>
          </p:nvPr>
        </p:nvSpPr>
        <p:spPr/>
        <p:txBody>
          <a:bodyPr/>
          <a:lstStyle/>
          <a:p>
            <a:fld id="{9295DF58-4118-4551-8C61-1A7ED177FA2D}" type="slidenum">
              <a:rPr lang="en-GB" noProof="0" smtClean="0"/>
              <a:pPr/>
              <a:t>21</a:t>
            </a:fld>
            <a:endParaRPr lang="en-GB" noProof="0" dirty="0"/>
          </a:p>
        </p:txBody>
      </p:sp>
      <p:sp>
        <p:nvSpPr>
          <p:cNvPr id="34" name="Content Placeholder 13">
            <a:extLst>
              <a:ext uri="{FF2B5EF4-FFF2-40B4-BE49-F238E27FC236}">
                <a16:creationId xmlns:a16="http://schemas.microsoft.com/office/drawing/2014/main" id="{66182301-0E84-4B01-AAC8-A1B0C9DBA16E}"/>
              </a:ext>
            </a:extLst>
          </p:cNvPr>
          <p:cNvSpPr txBox="1">
            <a:spLocks/>
          </p:cNvSpPr>
          <p:nvPr/>
        </p:nvSpPr>
        <p:spPr>
          <a:xfrm>
            <a:off x="432000" y="1963101"/>
            <a:ext cx="3668963" cy="483855"/>
          </a:xfrm>
          <a:prstGeom prst="rect">
            <a:avLst/>
          </a:prstGeom>
        </p:spPr>
        <p:txBody>
          <a:bodyPr vert="horz" lIns="0" tIns="0" rIns="0" bIns="0" rtlCol="0">
            <a:noAutofit/>
          </a:bodyPr>
          <a:lstStyle>
            <a:lvl1pPr marL="0" marR="0" indent="0" algn="l" defTabSz="457200" rtl="0" eaLnBrk="1" fontAlgn="auto" latinLnBrk="0" hangingPunct="1">
              <a:lnSpc>
                <a:spcPct val="100000"/>
              </a:lnSpc>
              <a:spcBef>
                <a:spcPts val="24"/>
              </a:spcBef>
              <a:spcAft>
                <a:spcPts val="0"/>
              </a:spcAft>
              <a:buClrTx/>
              <a:buSzTx/>
              <a:buFont typeface="Arial"/>
              <a:buNone/>
              <a:tabLst/>
              <a:defRPr lang="en-GB" sz="1800" b="1" kern="1200" baseline="0" noProof="0">
                <a:solidFill>
                  <a:srgbClr val="004F6B"/>
                </a:solidFill>
                <a:latin typeface="Trebuchet MS"/>
                <a:ea typeface="+mn-ea"/>
                <a:cs typeface="Trebuchet MS"/>
              </a:defRPr>
            </a:lvl1pPr>
            <a:lvl2pPr marL="0" marR="0" indent="0" algn="l" defTabSz="457200" rtl="0" eaLnBrk="1" fontAlgn="auto" latinLnBrk="0" hangingPunct="1">
              <a:lnSpc>
                <a:spcPct val="100000"/>
              </a:lnSpc>
              <a:spcBef>
                <a:spcPts val="24"/>
              </a:spcBef>
              <a:spcAft>
                <a:spcPts val="0"/>
              </a:spcAft>
              <a:buClrTx/>
              <a:buSzTx/>
              <a:buFont typeface="Arial" panose="020B0604020202020204" pitchFamily="34" charset="0"/>
              <a:buNone/>
              <a:tabLst/>
              <a:defRPr sz="1200" b="1" kern="1200" baseline="0">
                <a:solidFill>
                  <a:srgbClr val="E73E97"/>
                </a:solidFill>
                <a:latin typeface="Verdana"/>
                <a:ea typeface="Verdana" panose="020B0604030504040204" pitchFamily="34" charset="0"/>
                <a:cs typeface="Verdana"/>
              </a:defRPr>
            </a:lvl2pPr>
            <a:lvl3pPr marL="0" marR="0" indent="0" algn="l" defTabSz="457200" rtl="0" eaLnBrk="1" fontAlgn="auto" latinLnBrk="0" hangingPunct="1">
              <a:lnSpc>
                <a:spcPct val="100000"/>
              </a:lnSpc>
              <a:spcBef>
                <a:spcPts val="24"/>
              </a:spcBef>
              <a:spcAft>
                <a:spcPts val="0"/>
              </a:spcAft>
              <a:buClrTx/>
              <a:buSzTx/>
              <a:buFont typeface="Arial"/>
              <a:buNone/>
              <a:tabLst/>
              <a:defRPr sz="1100" kern="1200" baseline="0">
                <a:solidFill>
                  <a:srgbClr val="004F6B"/>
                </a:solidFill>
                <a:latin typeface="Trebuchet MS"/>
                <a:ea typeface="+mn-ea"/>
                <a:cs typeface="Trebuchet MS"/>
              </a:defRPr>
            </a:lvl3pPr>
            <a:lvl4pPr marL="0" marR="0" indent="0" algn="l" defTabSz="457200" rtl="0" eaLnBrk="1" fontAlgn="auto" latinLnBrk="0" hangingPunct="1">
              <a:lnSpc>
                <a:spcPct val="100000"/>
              </a:lnSpc>
              <a:spcBef>
                <a:spcPts val="24"/>
              </a:spcBef>
              <a:spcAft>
                <a:spcPts val="0"/>
              </a:spcAft>
              <a:buClrTx/>
              <a:buSzTx/>
              <a:buFont typeface="Arial"/>
              <a:buNone/>
              <a:tabLst/>
              <a:defRPr sz="1000" b="1" i="1" kern="1200" baseline="0">
                <a:solidFill>
                  <a:schemeClr val="bg1"/>
                </a:solidFill>
                <a:latin typeface="Trebuchet MS"/>
                <a:ea typeface="+mn-ea"/>
                <a:cs typeface="Trebuchet MS"/>
              </a:defRPr>
            </a:lvl4pPr>
            <a:lvl5pPr marL="177800" marR="0" indent="-177800" algn="l" defTabSz="457200" rtl="0" eaLnBrk="1" fontAlgn="auto" latinLnBrk="0" hangingPunct="1">
              <a:lnSpc>
                <a:spcPct val="100000"/>
              </a:lnSpc>
              <a:spcBef>
                <a:spcPct val="20000"/>
              </a:spcBef>
              <a:spcAft>
                <a:spcPts val="0"/>
              </a:spcAft>
              <a:buClr>
                <a:srgbClr val="E73E97"/>
              </a:buClr>
              <a:buSzTx/>
              <a:buFont typeface="Lucida Grande"/>
              <a:buChar char="+"/>
              <a:tabLst/>
              <a:defRPr sz="1000" kern="1200" baseline="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spcBef>
                <a:spcPts val="0"/>
              </a:spcBef>
              <a:spcAft>
                <a:spcPts val="600"/>
              </a:spcAft>
            </a:pPr>
            <a:r>
              <a:rPr lang="en-GB" sz="1400" dirty="0">
                <a:solidFill>
                  <a:srgbClr val="004C6B"/>
                </a:solidFill>
                <a:latin typeface="+mj-lt"/>
              </a:rPr>
              <a:t>Fran McCabe and Geoffrey Bowden</a:t>
            </a:r>
            <a:br>
              <a:rPr lang="en-GB" sz="1400" dirty="0">
                <a:solidFill>
                  <a:srgbClr val="004C6B"/>
                </a:solidFill>
                <a:latin typeface="+mj-lt"/>
              </a:rPr>
            </a:br>
            <a:r>
              <a:rPr lang="en-US" sz="1400" b="0" dirty="0">
                <a:solidFill>
                  <a:schemeClr val="accent5">
                    <a:lumMod val="50000"/>
                  </a:schemeClr>
                </a:solidFill>
                <a:latin typeface="+mj-lt"/>
              </a:rPr>
              <a:t>Chairs</a:t>
            </a:r>
          </a:p>
        </p:txBody>
      </p:sp>
      <p:sp>
        <p:nvSpPr>
          <p:cNvPr id="40" name="Content Placeholder 8">
            <a:extLst>
              <a:ext uri="{FF2B5EF4-FFF2-40B4-BE49-F238E27FC236}">
                <a16:creationId xmlns:a16="http://schemas.microsoft.com/office/drawing/2014/main" id="{FF3E5819-6DB2-40ED-A3A0-83779AF89039}"/>
              </a:ext>
            </a:extLst>
          </p:cNvPr>
          <p:cNvSpPr txBox="1">
            <a:spLocks/>
          </p:cNvSpPr>
          <p:nvPr/>
        </p:nvSpPr>
        <p:spPr>
          <a:xfrm>
            <a:off x="432000" y="2446956"/>
            <a:ext cx="5704057" cy="3121827"/>
          </a:xfrm>
          <a:prstGeom prst="rect">
            <a:avLst/>
          </a:prstGeom>
        </p:spPr>
        <p:txBody>
          <a:bodyPr vert="horz" lIns="0" tIns="0" rIns="0" bIns="0" numCol="2"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200000"/>
              </a:lnSpc>
              <a:spcBef>
                <a:spcPts val="600"/>
              </a:spcBef>
              <a:buFont typeface="+mj-lt"/>
              <a:buAutoNum type="arabicPeriod"/>
            </a:pPr>
            <a:r>
              <a:rPr lang="en-GB" sz="1400" b="1" dirty="0">
                <a:solidFill>
                  <a:srgbClr val="004C6B"/>
                </a:solidFill>
                <a:latin typeface="+mj-lt"/>
              </a:rPr>
              <a:t>Neil McIntosh</a:t>
            </a:r>
          </a:p>
          <a:p>
            <a:pPr marL="342900" lvl="1" indent="-342900">
              <a:lnSpc>
                <a:spcPct val="200000"/>
              </a:lnSpc>
              <a:spcBef>
                <a:spcPts val="600"/>
              </a:spcBef>
              <a:buFont typeface="+mj-lt"/>
              <a:buAutoNum type="arabicPeriod"/>
            </a:pPr>
            <a:r>
              <a:rPr lang="en-GB" sz="1400" b="1" dirty="0">
                <a:solidFill>
                  <a:srgbClr val="004C6B"/>
                </a:solidFill>
                <a:latin typeface="+mj-lt"/>
              </a:rPr>
              <a:t>Karen Barford</a:t>
            </a:r>
          </a:p>
          <a:p>
            <a:pPr marL="342900" lvl="1" indent="-342900">
              <a:lnSpc>
                <a:spcPct val="200000"/>
              </a:lnSpc>
              <a:spcBef>
                <a:spcPts val="600"/>
              </a:spcBef>
              <a:buFont typeface="+mj-lt"/>
              <a:buAutoNum type="arabicPeriod"/>
            </a:pPr>
            <a:r>
              <a:rPr lang="en-GB" sz="1400" b="1" dirty="0">
                <a:solidFill>
                  <a:srgbClr val="004C6B"/>
                </a:solidFill>
                <a:latin typeface="+mj-lt"/>
              </a:rPr>
              <a:t>Dr Khalid Ali</a:t>
            </a:r>
          </a:p>
          <a:p>
            <a:pPr marL="342900" lvl="1" indent="-342900">
              <a:lnSpc>
                <a:spcPct val="200000"/>
              </a:lnSpc>
              <a:spcBef>
                <a:spcPts val="600"/>
              </a:spcBef>
              <a:buFont typeface="+mj-lt"/>
              <a:buAutoNum type="arabicPeriod"/>
            </a:pPr>
            <a:r>
              <a:rPr lang="en-GB" sz="1400" b="1" dirty="0">
                <a:solidFill>
                  <a:srgbClr val="004C6B"/>
                </a:solidFill>
                <a:latin typeface="+mj-lt"/>
              </a:rPr>
              <a:t> Sophie Aunounou</a:t>
            </a:r>
          </a:p>
          <a:p>
            <a:pPr marL="342900" lvl="1" indent="-342900">
              <a:lnSpc>
                <a:spcPct val="200000"/>
              </a:lnSpc>
              <a:spcBef>
                <a:spcPts val="600"/>
              </a:spcBef>
              <a:buFont typeface="+mj-lt"/>
              <a:buAutoNum type="arabicPeriod"/>
            </a:pPr>
            <a:r>
              <a:rPr lang="en-GB" sz="1400" b="1" dirty="0">
                <a:solidFill>
                  <a:srgbClr val="004C6B"/>
                </a:solidFill>
                <a:latin typeface="+mj-lt"/>
              </a:rPr>
              <a:t>Howard Lewis</a:t>
            </a:r>
          </a:p>
          <a:p>
            <a:pPr marL="342900" lvl="1" indent="-342900">
              <a:lnSpc>
                <a:spcPct val="200000"/>
              </a:lnSpc>
              <a:spcBef>
                <a:spcPts val="600"/>
              </a:spcBef>
              <a:buFont typeface="+mj-lt"/>
              <a:buAutoNum type="arabicPeriod"/>
            </a:pPr>
            <a:r>
              <a:rPr lang="en-GB" sz="1400" b="1" dirty="0">
                <a:solidFill>
                  <a:srgbClr val="004C6B"/>
                </a:solidFill>
                <a:latin typeface="+mj-lt"/>
              </a:rPr>
              <a:t> Angelika Wydra</a:t>
            </a:r>
          </a:p>
          <a:p>
            <a:pPr marL="342900" lvl="1" indent="-342900">
              <a:lnSpc>
                <a:spcPct val="200000"/>
              </a:lnSpc>
              <a:spcBef>
                <a:spcPts val="600"/>
              </a:spcBef>
              <a:buFont typeface="+mj-lt"/>
              <a:buAutoNum type="arabicPeriod"/>
            </a:pPr>
            <a:r>
              <a:rPr lang="en-GB" sz="1400" b="1" dirty="0">
                <a:solidFill>
                  <a:srgbClr val="004C6B"/>
                </a:solidFill>
                <a:latin typeface="+mj-lt"/>
              </a:rPr>
              <a:t>Alastair Hignell</a:t>
            </a:r>
          </a:p>
          <a:p>
            <a:pPr marL="342900" lvl="1" indent="-342900">
              <a:lnSpc>
                <a:spcPct val="200000"/>
              </a:lnSpc>
              <a:spcBef>
                <a:spcPts val="600"/>
              </a:spcBef>
              <a:buFont typeface="+mj-lt"/>
              <a:buAutoNum type="arabicPeriod"/>
            </a:pPr>
            <a:r>
              <a:rPr lang="en-GB" sz="1400" b="1" dirty="0">
                <a:solidFill>
                  <a:srgbClr val="004C6B"/>
                </a:solidFill>
                <a:latin typeface="+mj-lt"/>
              </a:rPr>
              <a:t>Christine D’Cruz</a:t>
            </a:r>
          </a:p>
          <a:p>
            <a:pPr marL="342900" lvl="1" indent="-342900">
              <a:lnSpc>
                <a:spcPct val="200000"/>
              </a:lnSpc>
              <a:spcBef>
                <a:spcPts val="600"/>
              </a:spcBef>
              <a:buFont typeface="+mj-lt"/>
              <a:buAutoNum type="arabicPeriod"/>
            </a:pPr>
            <a:r>
              <a:rPr lang="en-GB" sz="1400" b="1" dirty="0">
                <a:solidFill>
                  <a:srgbClr val="004C6B"/>
                </a:solidFill>
                <a:latin typeface="+mj-lt"/>
              </a:rPr>
              <a:t>Chris Morey</a:t>
            </a:r>
          </a:p>
          <a:p>
            <a:pPr marL="342900" lvl="1" indent="-342900">
              <a:lnSpc>
                <a:spcPct val="200000"/>
              </a:lnSpc>
              <a:spcBef>
                <a:spcPts val="600"/>
              </a:spcBef>
              <a:buFont typeface="+mj-lt"/>
              <a:buAutoNum type="arabicPeriod"/>
            </a:pPr>
            <a:r>
              <a:rPr lang="en-GB" sz="1400" b="1" dirty="0">
                <a:solidFill>
                  <a:srgbClr val="004C6B"/>
                </a:solidFill>
                <a:latin typeface="+mj-lt"/>
              </a:rPr>
              <a:t>Gillian Connor</a:t>
            </a:r>
          </a:p>
          <a:p>
            <a:pPr marL="342900" lvl="1" indent="-342900">
              <a:lnSpc>
                <a:spcPct val="200000"/>
              </a:lnSpc>
              <a:spcBef>
                <a:spcPts val="600"/>
              </a:spcBef>
              <a:buFont typeface="+mj-lt"/>
              <a:buAutoNum type="arabicPeriod"/>
            </a:pPr>
            <a:r>
              <a:rPr lang="en-GB" sz="1400" b="1" dirty="0">
                <a:solidFill>
                  <a:srgbClr val="004C6B"/>
                </a:solidFill>
                <a:latin typeface="+mj-lt"/>
              </a:rPr>
              <a:t>Carol King </a:t>
            </a:r>
          </a:p>
          <a:p>
            <a:pPr marL="342900" lvl="1" indent="-342900">
              <a:lnSpc>
                <a:spcPct val="200000"/>
              </a:lnSpc>
              <a:spcBef>
                <a:spcPts val="600"/>
              </a:spcBef>
              <a:buFont typeface="+mj-lt"/>
              <a:buAutoNum type="arabicPeriod"/>
            </a:pPr>
            <a:r>
              <a:rPr lang="en-GB" sz="1400" b="1" dirty="0">
                <a:solidFill>
                  <a:srgbClr val="004C6B"/>
                </a:solidFill>
                <a:latin typeface="+mj-lt"/>
              </a:rPr>
              <a:t>Tony Benton</a:t>
            </a:r>
          </a:p>
          <a:p>
            <a:pPr marL="342900" lvl="1" indent="-342900">
              <a:lnSpc>
                <a:spcPct val="200000"/>
              </a:lnSpc>
              <a:spcBef>
                <a:spcPts val="600"/>
              </a:spcBef>
              <a:buFont typeface="+mj-lt"/>
              <a:buAutoNum type="arabicPeriod"/>
            </a:pPr>
            <a:r>
              <a:rPr lang="en-GB" sz="1400" b="1" dirty="0">
                <a:solidFill>
                  <a:srgbClr val="004C6B"/>
                </a:solidFill>
                <a:latin typeface="+mj-lt"/>
              </a:rPr>
              <a:t>Barbara Harris</a:t>
            </a:r>
          </a:p>
          <a:p>
            <a:pPr marL="342900" lvl="1" indent="-342900">
              <a:lnSpc>
                <a:spcPct val="200000"/>
              </a:lnSpc>
              <a:spcBef>
                <a:spcPts val="600"/>
              </a:spcBef>
              <a:buFont typeface="+mj-lt"/>
              <a:buAutoNum type="arabicPeriod"/>
            </a:pPr>
            <a:r>
              <a:rPr lang="en-GB" sz="1400" b="1" dirty="0">
                <a:solidFill>
                  <a:srgbClr val="004C6B"/>
                </a:solidFill>
                <a:latin typeface="+mj-lt"/>
              </a:rPr>
              <a:t>Dr Frances Forrester,</a:t>
            </a:r>
          </a:p>
          <a:p>
            <a:pPr marL="342900" lvl="1" indent="-342900">
              <a:lnSpc>
                <a:spcPct val="200000"/>
              </a:lnSpc>
              <a:spcBef>
                <a:spcPts val="600"/>
              </a:spcBef>
              <a:buFont typeface="+mj-lt"/>
              <a:buAutoNum type="arabicPeriod"/>
            </a:pPr>
            <a:r>
              <a:rPr lang="en-GB" sz="1400" b="1" dirty="0">
                <a:solidFill>
                  <a:srgbClr val="004C6B"/>
                </a:solidFill>
                <a:latin typeface="+mj-lt"/>
              </a:rPr>
              <a:t>Catherine Swann</a:t>
            </a:r>
          </a:p>
          <a:p>
            <a:pPr marL="342900" lvl="1" indent="-342900">
              <a:lnSpc>
                <a:spcPct val="200000"/>
              </a:lnSpc>
              <a:spcBef>
                <a:spcPts val="600"/>
              </a:spcBef>
              <a:buFont typeface="+mj-lt"/>
              <a:buAutoNum type="arabicPeriod"/>
            </a:pPr>
            <a:r>
              <a:rPr lang="en-GB" sz="1400" b="1" dirty="0">
                <a:solidFill>
                  <a:srgbClr val="004C6B"/>
                </a:solidFill>
                <a:latin typeface="+mj-lt"/>
              </a:rPr>
              <a:t>Clare Tikly</a:t>
            </a:r>
          </a:p>
          <a:p>
            <a:pPr marL="342900" lvl="1" indent="-342900">
              <a:lnSpc>
                <a:spcPct val="200000"/>
              </a:lnSpc>
              <a:spcBef>
                <a:spcPts val="600"/>
              </a:spcBef>
              <a:buFont typeface="+mj-lt"/>
              <a:buAutoNum type="arabicPeriod"/>
            </a:pPr>
            <a:r>
              <a:rPr lang="en-GB" sz="1400" b="1" dirty="0">
                <a:solidFill>
                  <a:srgbClr val="004C6B"/>
                </a:solidFill>
                <a:latin typeface="+mj-lt"/>
              </a:rPr>
              <a:t> Bob Deschene</a:t>
            </a:r>
          </a:p>
          <a:p>
            <a:pPr marL="342900" lvl="1" indent="-342900">
              <a:lnSpc>
                <a:spcPct val="200000"/>
              </a:lnSpc>
              <a:spcBef>
                <a:spcPts val="600"/>
              </a:spcBef>
              <a:buFont typeface="+mj-lt"/>
              <a:buAutoNum type="arabicPeriod"/>
            </a:pPr>
            <a:r>
              <a:rPr lang="en-GB" sz="1400" b="1" dirty="0">
                <a:solidFill>
                  <a:srgbClr val="004C6B"/>
                </a:solidFill>
                <a:latin typeface="+mj-lt"/>
              </a:rPr>
              <a:t>John Davies</a:t>
            </a:r>
          </a:p>
          <a:p>
            <a:pPr marL="342900" lvl="1" indent="-342900">
              <a:lnSpc>
                <a:spcPct val="200000"/>
              </a:lnSpc>
              <a:spcBef>
                <a:spcPts val="600"/>
              </a:spcBef>
              <a:buFont typeface="+mj-lt"/>
              <a:buAutoNum type="arabicPeriod"/>
            </a:pPr>
            <a:r>
              <a:rPr lang="en-GB" sz="1400" b="1" dirty="0">
                <a:solidFill>
                  <a:srgbClr val="004C6B"/>
                </a:solidFill>
                <a:latin typeface="+mj-lt"/>
              </a:rPr>
              <a:t>Doris Ndebele </a:t>
            </a:r>
          </a:p>
          <a:p>
            <a:pPr marL="342900" lvl="1" indent="-342900">
              <a:lnSpc>
                <a:spcPct val="200000"/>
              </a:lnSpc>
              <a:spcBef>
                <a:spcPts val="600"/>
              </a:spcBef>
              <a:buFont typeface="+mj-lt"/>
              <a:buAutoNum type="arabicPeriod"/>
            </a:pPr>
            <a:r>
              <a:rPr lang="en-GB" sz="1400" b="1" dirty="0">
                <a:solidFill>
                  <a:srgbClr val="004C6B"/>
                </a:solidFill>
                <a:latin typeface="+mj-lt"/>
              </a:rPr>
              <a:t>Mick Lister</a:t>
            </a:r>
          </a:p>
          <a:p>
            <a:pPr marL="342900" lvl="1" indent="-342900">
              <a:lnSpc>
                <a:spcPct val="200000"/>
              </a:lnSpc>
              <a:spcBef>
                <a:spcPts val="600"/>
              </a:spcBef>
              <a:buFont typeface="+mj-lt"/>
              <a:buAutoNum type="arabicPeriod"/>
            </a:pPr>
            <a:r>
              <a:rPr lang="en-GB" sz="1400" b="1" dirty="0">
                <a:solidFill>
                  <a:srgbClr val="004C6B"/>
                </a:solidFill>
                <a:latin typeface="+mj-lt"/>
              </a:rPr>
              <a:t>Rachel Travers </a:t>
            </a:r>
          </a:p>
          <a:p>
            <a:pPr marL="342900" lvl="1" indent="-342900">
              <a:lnSpc>
                <a:spcPct val="200000"/>
              </a:lnSpc>
              <a:spcBef>
                <a:spcPts val="600"/>
              </a:spcBef>
              <a:buFont typeface="+mj-lt"/>
              <a:buAutoNum type="arabicPeriod"/>
            </a:pPr>
            <a:r>
              <a:rPr lang="en-GB" sz="1400" b="1" dirty="0">
                <a:solidFill>
                  <a:srgbClr val="004C6B"/>
                </a:solidFill>
                <a:latin typeface="+mj-lt"/>
              </a:rPr>
              <a:t>Karin Janzon</a:t>
            </a:r>
          </a:p>
          <a:p>
            <a:pPr marL="342900" lvl="1" indent="-342900">
              <a:lnSpc>
                <a:spcPct val="200000"/>
              </a:lnSpc>
              <a:spcBef>
                <a:spcPts val="600"/>
              </a:spcBef>
              <a:buFont typeface="+mj-lt"/>
              <a:buAutoNum type="arabicPeriod"/>
            </a:pPr>
            <a:r>
              <a:rPr lang="en-GB" sz="1400" b="1" dirty="0">
                <a:solidFill>
                  <a:srgbClr val="004C6B"/>
                </a:solidFill>
                <a:latin typeface="+mj-lt"/>
              </a:rPr>
              <a:t>Sophie Reilly</a:t>
            </a:r>
          </a:p>
          <a:p>
            <a:pPr lvl="1">
              <a:lnSpc>
                <a:spcPct val="100000"/>
              </a:lnSpc>
              <a:spcBef>
                <a:spcPts val="600"/>
              </a:spcBef>
            </a:pPr>
            <a:br>
              <a:rPr lang="en-GB" sz="1400" b="1" dirty="0">
                <a:solidFill>
                  <a:srgbClr val="004C6B"/>
                </a:solidFill>
                <a:latin typeface="+mj-lt"/>
              </a:rPr>
            </a:br>
            <a:r>
              <a:rPr lang="en-US" sz="1400" dirty="0">
                <a:solidFill>
                  <a:schemeClr val="accent5">
                    <a:lumMod val="75000"/>
                  </a:schemeClr>
                </a:solidFill>
                <a:latin typeface="+mj-lt"/>
              </a:rPr>
              <a:t>Directors, </a:t>
            </a:r>
            <a:r>
              <a:rPr lang="en-GB" sz="1400" dirty="0">
                <a:solidFill>
                  <a:schemeClr val="accent5">
                    <a:lumMod val="75000"/>
                  </a:schemeClr>
                </a:solidFill>
                <a:latin typeface="+mj-lt"/>
              </a:rPr>
              <a:t>Governing Body members and Advisors supporting Healthwatch over the last 10 years</a:t>
            </a:r>
          </a:p>
          <a:p>
            <a:pPr lvl="1">
              <a:lnSpc>
                <a:spcPct val="100000"/>
              </a:lnSpc>
              <a:spcBef>
                <a:spcPts val="600"/>
              </a:spcBef>
            </a:pPr>
            <a:endParaRPr lang="en-US" sz="1400" dirty="0">
              <a:solidFill>
                <a:schemeClr val="accent5">
                  <a:lumMod val="50000"/>
                </a:schemeClr>
              </a:solidFill>
              <a:latin typeface="+mj-lt"/>
            </a:endParaRPr>
          </a:p>
          <a:p>
            <a:pPr>
              <a:lnSpc>
                <a:spcPct val="100000"/>
              </a:lnSpc>
              <a:spcBef>
                <a:spcPts val="600"/>
              </a:spcBef>
            </a:pPr>
            <a:endParaRPr lang="en-US" sz="1400" dirty="0">
              <a:solidFill>
                <a:srgbClr val="004C6B"/>
              </a:solidFill>
              <a:latin typeface="+mj-lt"/>
            </a:endParaRPr>
          </a:p>
        </p:txBody>
      </p:sp>
      <p:sp>
        <p:nvSpPr>
          <p:cNvPr id="10" name="TextBox 9">
            <a:extLst>
              <a:ext uri="{FF2B5EF4-FFF2-40B4-BE49-F238E27FC236}">
                <a16:creationId xmlns:a16="http://schemas.microsoft.com/office/drawing/2014/main" id="{DAB8C906-B6A3-42A5-863D-391D8112EB2B}"/>
              </a:ext>
            </a:extLst>
          </p:cNvPr>
          <p:cNvSpPr txBox="1"/>
          <p:nvPr/>
        </p:nvSpPr>
        <p:spPr>
          <a:xfrm>
            <a:off x="2725784" y="1571089"/>
            <a:ext cx="6012000" cy="246221"/>
          </a:xfrm>
          <a:prstGeom prst="rect">
            <a:avLst/>
          </a:prstGeom>
          <a:noFill/>
        </p:spPr>
        <p:txBody>
          <a:bodyPr wrap="square" lIns="0" tIns="0" rIns="0" bIns="0" rtlCol="0">
            <a:spAutoFit/>
          </a:bodyPr>
          <a:lstStyle/>
          <a:p>
            <a:r>
              <a:rPr lang="en-GB" sz="1600" dirty="0"/>
              <a:t>Our board of directors are all volunteers </a:t>
            </a:r>
          </a:p>
        </p:txBody>
      </p:sp>
      <p:sp>
        <p:nvSpPr>
          <p:cNvPr id="65" name="TextBox 64">
            <a:extLst>
              <a:ext uri="{FF2B5EF4-FFF2-40B4-BE49-F238E27FC236}">
                <a16:creationId xmlns:a16="http://schemas.microsoft.com/office/drawing/2014/main" id="{A65D7591-E2D9-6D17-DE0F-28925B0F970C}"/>
              </a:ext>
            </a:extLst>
          </p:cNvPr>
          <p:cNvSpPr txBox="1"/>
          <p:nvPr/>
        </p:nvSpPr>
        <p:spPr>
          <a:xfrm>
            <a:off x="432000" y="8657853"/>
            <a:ext cx="5976000" cy="576293"/>
          </a:xfrm>
          <a:prstGeom prst="rect">
            <a:avLst/>
          </a:prstGeom>
          <a:solidFill>
            <a:srgbClr val="004C6B"/>
          </a:solidFill>
          <a:effectLst>
            <a:outerShdw blurRad="50800" dist="38100" dir="2700000" algn="tl" rotWithShape="0">
              <a:prstClr val="black">
                <a:alpha val="40000"/>
              </a:prstClr>
            </a:outerShdw>
          </a:effectLst>
        </p:spPr>
        <p:txBody>
          <a:bodyPr wrap="square" lIns="108000" tIns="72000" rIns="108000" bIns="72000" rtlCol="0" anchor="ctr">
            <a:spAutoFit/>
          </a:bodyPr>
          <a:lstStyle/>
          <a:p>
            <a:pPr algn="ctr"/>
            <a:r>
              <a:rPr lang="en-US" sz="1400" b="1" dirty="0">
                <a:solidFill>
                  <a:schemeClr val="bg1"/>
                </a:solidFill>
              </a:rPr>
              <a:t>Learn more about our current directors at </a:t>
            </a:r>
            <a:r>
              <a:rPr lang="en-GB" sz="1400" b="1" dirty="0">
                <a:solidFill>
                  <a:srgbClr val="FFFF00"/>
                </a:solidFill>
                <a:ea typeface="+mn-lt"/>
                <a:cs typeface="+mn-lt"/>
                <a:hlinkClick r:id="rId2">
                  <a:extLst>
                    <a:ext uri="{A12FA001-AC4F-418D-AE19-62706E023703}">
                      <ahyp:hlinkClr xmlns:ahyp="http://schemas.microsoft.com/office/drawing/2018/hyperlinkcolor" val="tx"/>
                    </a:ext>
                  </a:extLst>
                </a:hlinkClick>
              </a:rPr>
              <a:t>healthwatchbrightonandhove.co.uk/our-board</a:t>
            </a:r>
            <a:endParaRPr lang="en-US" sz="1400" b="1" dirty="0">
              <a:solidFill>
                <a:schemeClr val="bg1"/>
              </a:solidFill>
            </a:endParaRPr>
          </a:p>
        </p:txBody>
      </p:sp>
      <p:sp>
        <p:nvSpPr>
          <p:cNvPr id="31" name="TextBox 30">
            <a:extLst>
              <a:ext uri="{FF2B5EF4-FFF2-40B4-BE49-F238E27FC236}">
                <a16:creationId xmlns:a16="http://schemas.microsoft.com/office/drawing/2014/main" id="{8FE13ABA-E348-55E0-39E8-2C4BB14629A8}"/>
              </a:ext>
            </a:extLst>
          </p:cNvPr>
          <p:cNvSpPr txBox="1"/>
          <p:nvPr/>
        </p:nvSpPr>
        <p:spPr>
          <a:xfrm>
            <a:off x="3148057" y="1164333"/>
            <a:ext cx="5976000" cy="504000"/>
          </a:xfrm>
          <a:prstGeom prst="rect">
            <a:avLst/>
          </a:prstGeom>
          <a:noFill/>
          <a:ln>
            <a:noFill/>
          </a:ln>
        </p:spPr>
        <p:txBody>
          <a:bodyPr wrap="square" lIns="0" tIns="0" rIns="0" bIns="0" rtlCol="0">
            <a:spAutoFit/>
          </a:bodyPr>
          <a:lstStyle/>
          <a:p>
            <a:r>
              <a:rPr lang="en-US" sz="3200" b="1" dirty="0">
                <a:solidFill>
                  <a:srgbClr val="004C6B"/>
                </a:solidFill>
                <a:latin typeface="+mj-lt"/>
                <a:cs typeface="Verdana"/>
              </a:rPr>
              <a:t>Chair &amp; Directors</a:t>
            </a:r>
          </a:p>
        </p:txBody>
      </p:sp>
      <p:sp>
        <p:nvSpPr>
          <p:cNvPr id="6" name="Title 1">
            <a:extLst>
              <a:ext uri="{FF2B5EF4-FFF2-40B4-BE49-F238E27FC236}">
                <a16:creationId xmlns:a16="http://schemas.microsoft.com/office/drawing/2014/main" id="{C344F5FA-3D08-AB72-4B67-D3022F490E81}"/>
              </a:ext>
            </a:extLst>
          </p:cNvPr>
          <p:cNvSpPr txBox="1">
            <a:spLocks/>
          </p:cNvSpPr>
          <p:nvPr/>
        </p:nvSpPr>
        <p:spPr>
          <a:xfrm>
            <a:off x="289714" y="609464"/>
            <a:ext cx="5858678" cy="684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dirty="0">
                <a:solidFill>
                  <a:srgbClr val="4E631F"/>
                </a:solidFill>
              </a:rPr>
              <a:t>Thank you</a:t>
            </a:r>
          </a:p>
        </p:txBody>
      </p:sp>
    </p:spTree>
    <p:extLst>
      <p:ext uri="{BB962C8B-B14F-4D97-AF65-F5344CB8AC3E}">
        <p14:creationId xmlns:p14="http://schemas.microsoft.com/office/powerpoint/2010/main" val="116272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60877BF9-8519-27B7-F6DA-4D01E3ADDD89}"/>
              </a:ext>
            </a:extLst>
          </p:cNvPr>
          <p:cNvSpPr txBox="1">
            <a:spLocks/>
          </p:cNvSpPr>
          <p:nvPr/>
        </p:nvSpPr>
        <p:spPr>
          <a:xfrm>
            <a:off x="432000" y="900000"/>
            <a:ext cx="5976000" cy="615040"/>
          </a:xfrm>
          <a:prstGeom prst="rect">
            <a:avLst/>
          </a:prstGeom>
        </p:spPr>
        <p:txBody>
          <a:bodyPr lIns="0" tIns="0" rIns="0" bIns="0" anchor="t">
            <a:spAutoFit/>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pPr algn="r"/>
            <a:r>
              <a:rPr lang="en-US" sz="3200" b="1" dirty="0">
                <a:solidFill>
                  <a:schemeClr val="accent1"/>
                </a:solidFill>
                <a:latin typeface="+mj-lt"/>
                <a:cs typeface="Verdana"/>
              </a:rPr>
              <a:t>Staff Team</a:t>
            </a:r>
          </a:p>
        </p:txBody>
      </p:sp>
      <p:sp>
        <p:nvSpPr>
          <p:cNvPr id="25" name="TextBox 24">
            <a:extLst>
              <a:ext uri="{FF2B5EF4-FFF2-40B4-BE49-F238E27FC236}">
                <a16:creationId xmlns:a16="http://schemas.microsoft.com/office/drawing/2014/main" id="{3A7F46B7-7876-4B47-7927-1B6CEF778F58}"/>
              </a:ext>
            </a:extLst>
          </p:cNvPr>
          <p:cNvSpPr txBox="1"/>
          <p:nvPr/>
        </p:nvSpPr>
        <p:spPr>
          <a:xfrm>
            <a:off x="396000" y="1512000"/>
            <a:ext cx="6048000" cy="369332"/>
          </a:xfrm>
          <a:prstGeom prst="rect">
            <a:avLst/>
          </a:prstGeom>
          <a:noFill/>
        </p:spPr>
        <p:txBody>
          <a:bodyPr wrap="square" rtlCol="0">
            <a:spAutoFit/>
          </a:bodyPr>
          <a:lstStyle/>
          <a:p>
            <a:pPr algn="r"/>
            <a:r>
              <a:rPr lang="en-GB" b="1" dirty="0"/>
              <a:t>Our employees over the years</a:t>
            </a:r>
          </a:p>
        </p:txBody>
      </p:sp>
      <p:sp>
        <p:nvSpPr>
          <p:cNvPr id="2" name="Footer Placeholder 1">
            <a:extLst>
              <a:ext uri="{FF2B5EF4-FFF2-40B4-BE49-F238E27FC236}">
                <a16:creationId xmlns:a16="http://schemas.microsoft.com/office/drawing/2014/main" id="{87A5E19B-79D1-450B-A9E6-B0328892C16F}"/>
              </a:ext>
            </a:extLst>
          </p:cNvPr>
          <p:cNvSpPr>
            <a:spLocks noGrp="1"/>
          </p:cNvSpPr>
          <p:nvPr>
            <p:ph type="ftr" sz="quarter" idx="11"/>
          </p:nvPr>
        </p:nvSpPr>
        <p:spPr/>
        <p:txBody>
          <a:bodyPr/>
          <a:lstStyle/>
          <a:p>
            <a:r>
              <a:rPr lang="en-GB" dirty="0"/>
              <a:t>Healthwatch Brighton and Hove  |  Celebrating 10 years 2013 -2023</a:t>
            </a:r>
          </a:p>
        </p:txBody>
      </p:sp>
      <p:sp>
        <p:nvSpPr>
          <p:cNvPr id="3" name="Slide Number Placeholder 2">
            <a:extLst>
              <a:ext uri="{FF2B5EF4-FFF2-40B4-BE49-F238E27FC236}">
                <a16:creationId xmlns:a16="http://schemas.microsoft.com/office/drawing/2014/main" id="{30522F36-5707-4787-8712-2416E43BD9BD}"/>
              </a:ext>
            </a:extLst>
          </p:cNvPr>
          <p:cNvSpPr>
            <a:spLocks noGrp="1"/>
          </p:cNvSpPr>
          <p:nvPr>
            <p:ph type="sldNum" sz="quarter" idx="12"/>
          </p:nvPr>
        </p:nvSpPr>
        <p:spPr/>
        <p:txBody>
          <a:bodyPr/>
          <a:lstStyle/>
          <a:p>
            <a:fld id="{9295DF58-4118-4551-8C61-1A7ED177FA2D}" type="slidenum">
              <a:rPr lang="en-GB" noProof="0" smtClean="0"/>
              <a:pPr/>
              <a:t>22</a:t>
            </a:fld>
            <a:endParaRPr lang="en-GB" noProof="0" dirty="0"/>
          </a:p>
        </p:txBody>
      </p:sp>
      <p:sp>
        <p:nvSpPr>
          <p:cNvPr id="34" name="Content Placeholder 13">
            <a:extLst>
              <a:ext uri="{FF2B5EF4-FFF2-40B4-BE49-F238E27FC236}">
                <a16:creationId xmlns:a16="http://schemas.microsoft.com/office/drawing/2014/main" id="{66182301-0E84-4B01-AAC8-A1B0C9DBA16E}"/>
              </a:ext>
            </a:extLst>
          </p:cNvPr>
          <p:cNvSpPr txBox="1">
            <a:spLocks/>
          </p:cNvSpPr>
          <p:nvPr/>
        </p:nvSpPr>
        <p:spPr>
          <a:xfrm>
            <a:off x="396000" y="2236912"/>
            <a:ext cx="5612914" cy="468000"/>
          </a:xfrm>
          <a:prstGeom prst="rect">
            <a:avLst/>
          </a:prstGeom>
        </p:spPr>
        <p:txBody>
          <a:bodyPr vert="horz" lIns="0" tIns="0" rIns="0" bIns="0" rtlCol="0">
            <a:noAutofit/>
          </a:bodyPr>
          <a:lstStyle>
            <a:lvl1pPr marL="0" marR="0" indent="0" algn="l" defTabSz="457200" rtl="0" eaLnBrk="1" fontAlgn="auto" latinLnBrk="0" hangingPunct="1">
              <a:lnSpc>
                <a:spcPct val="100000"/>
              </a:lnSpc>
              <a:spcBef>
                <a:spcPts val="24"/>
              </a:spcBef>
              <a:spcAft>
                <a:spcPts val="0"/>
              </a:spcAft>
              <a:buClrTx/>
              <a:buSzTx/>
              <a:buFont typeface="Arial"/>
              <a:buNone/>
              <a:tabLst/>
              <a:defRPr lang="en-GB" sz="1800" b="1" kern="1200" baseline="0" noProof="0">
                <a:solidFill>
                  <a:srgbClr val="004F6B"/>
                </a:solidFill>
                <a:latin typeface="Trebuchet MS"/>
                <a:ea typeface="+mn-ea"/>
                <a:cs typeface="Trebuchet MS"/>
              </a:defRPr>
            </a:lvl1pPr>
            <a:lvl2pPr marL="0" marR="0" indent="0" algn="l" defTabSz="457200" rtl="0" eaLnBrk="1" fontAlgn="auto" latinLnBrk="0" hangingPunct="1">
              <a:lnSpc>
                <a:spcPct val="100000"/>
              </a:lnSpc>
              <a:spcBef>
                <a:spcPts val="24"/>
              </a:spcBef>
              <a:spcAft>
                <a:spcPts val="0"/>
              </a:spcAft>
              <a:buClrTx/>
              <a:buSzTx/>
              <a:buFont typeface="Arial" panose="020B0604020202020204" pitchFamily="34" charset="0"/>
              <a:buNone/>
              <a:tabLst/>
              <a:defRPr sz="1200" b="1" kern="1200" baseline="0">
                <a:solidFill>
                  <a:srgbClr val="E73E97"/>
                </a:solidFill>
                <a:latin typeface="Verdana"/>
                <a:ea typeface="Verdana" panose="020B0604030504040204" pitchFamily="34" charset="0"/>
                <a:cs typeface="Verdana"/>
              </a:defRPr>
            </a:lvl2pPr>
            <a:lvl3pPr marL="0" marR="0" indent="0" algn="l" defTabSz="457200" rtl="0" eaLnBrk="1" fontAlgn="auto" latinLnBrk="0" hangingPunct="1">
              <a:lnSpc>
                <a:spcPct val="100000"/>
              </a:lnSpc>
              <a:spcBef>
                <a:spcPts val="24"/>
              </a:spcBef>
              <a:spcAft>
                <a:spcPts val="0"/>
              </a:spcAft>
              <a:buClrTx/>
              <a:buSzTx/>
              <a:buFont typeface="Arial"/>
              <a:buNone/>
              <a:tabLst/>
              <a:defRPr sz="1100" kern="1200" baseline="0">
                <a:solidFill>
                  <a:srgbClr val="004F6B"/>
                </a:solidFill>
                <a:latin typeface="Trebuchet MS"/>
                <a:ea typeface="+mn-ea"/>
                <a:cs typeface="Trebuchet MS"/>
              </a:defRPr>
            </a:lvl3pPr>
            <a:lvl4pPr marL="0" marR="0" indent="0" algn="l" defTabSz="457200" rtl="0" eaLnBrk="1" fontAlgn="auto" latinLnBrk="0" hangingPunct="1">
              <a:lnSpc>
                <a:spcPct val="100000"/>
              </a:lnSpc>
              <a:spcBef>
                <a:spcPts val="24"/>
              </a:spcBef>
              <a:spcAft>
                <a:spcPts val="0"/>
              </a:spcAft>
              <a:buClrTx/>
              <a:buSzTx/>
              <a:buFont typeface="Arial"/>
              <a:buNone/>
              <a:tabLst/>
              <a:defRPr sz="1000" b="1" i="1" kern="1200" baseline="0">
                <a:solidFill>
                  <a:schemeClr val="bg1"/>
                </a:solidFill>
                <a:latin typeface="Trebuchet MS"/>
                <a:ea typeface="+mn-ea"/>
                <a:cs typeface="Trebuchet MS"/>
              </a:defRPr>
            </a:lvl4pPr>
            <a:lvl5pPr marL="177800" marR="0" indent="-177800" algn="l" defTabSz="457200" rtl="0" eaLnBrk="1" fontAlgn="auto" latinLnBrk="0" hangingPunct="1">
              <a:lnSpc>
                <a:spcPct val="100000"/>
              </a:lnSpc>
              <a:spcBef>
                <a:spcPct val="20000"/>
              </a:spcBef>
              <a:spcAft>
                <a:spcPts val="0"/>
              </a:spcAft>
              <a:buClr>
                <a:srgbClr val="E73E97"/>
              </a:buClr>
              <a:buSzTx/>
              <a:buFont typeface="Lucida Grande"/>
              <a:buChar char="+"/>
              <a:tabLst/>
              <a:defRPr sz="1000" kern="1200" baseline="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spcBef>
                <a:spcPts val="600"/>
              </a:spcBef>
            </a:pPr>
            <a:r>
              <a:rPr lang="en-GB" sz="1600" dirty="0">
                <a:solidFill>
                  <a:schemeClr val="accent1"/>
                </a:solidFill>
                <a:latin typeface="+mj-lt"/>
              </a:rPr>
              <a:t>Nicky Cambridge, David Liley &amp; Alan Boyd</a:t>
            </a:r>
            <a:br>
              <a:rPr lang="en-GB" sz="1600" dirty="0">
                <a:solidFill>
                  <a:srgbClr val="004C6B"/>
                </a:solidFill>
                <a:latin typeface="+mj-lt"/>
              </a:rPr>
            </a:br>
            <a:r>
              <a:rPr lang="en-US" sz="1600" b="0" dirty="0">
                <a:solidFill>
                  <a:schemeClr val="accent5">
                    <a:lumMod val="50000"/>
                  </a:schemeClr>
                </a:solidFill>
                <a:latin typeface="+mj-lt"/>
              </a:rPr>
              <a:t>Chief Executives</a:t>
            </a:r>
            <a:endParaRPr lang="en-US" sz="1400" b="0" dirty="0">
              <a:solidFill>
                <a:schemeClr val="accent5">
                  <a:lumMod val="50000"/>
                </a:schemeClr>
              </a:solidFill>
              <a:latin typeface="+mj-lt"/>
            </a:endParaRPr>
          </a:p>
        </p:txBody>
      </p:sp>
      <p:sp>
        <p:nvSpPr>
          <p:cNvPr id="40" name="Content Placeholder 8">
            <a:extLst>
              <a:ext uri="{FF2B5EF4-FFF2-40B4-BE49-F238E27FC236}">
                <a16:creationId xmlns:a16="http://schemas.microsoft.com/office/drawing/2014/main" id="{FF3E5819-6DB2-40ED-A3A0-83779AF89039}"/>
              </a:ext>
            </a:extLst>
          </p:cNvPr>
          <p:cNvSpPr txBox="1">
            <a:spLocks/>
          </p:cNvSpPr>
          <p:nvPr/>
        </p:nvSpPr>
        <p:spPr>
          <a:xfrm>
            <a:off x="396000" y="3109427"/>
            <a:ext cx="3096000" cy="468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pPr>
            <a:r>
              <a:rPr lang="en-GB" sz="1600" b="1" dirty="0">
                <a:solidFill>
                  <a:schemeClr val="accent1"/>
                </a:solidFill>
                <a:latin typeface="+mj-lt"/>
              </a:rPr>
              <a:t>Dr Roland Marsden &amp;</a:t>
            </a:r>
          </a:p>
          <a:p>
            <a:pPr lvl="1">
              <a:lnSpc>
                <a:spcPct val="100000"/>
              </a:lnSpc>
            </a:pPr>
            <a:r>
              <a:rPr lang="en-GB" sz="1600" b="1" dirty="0">
                <a:solidFill>
                  <a:schemeClr val="accent1"/>
                </a:solidFill>
                <a:latin typeface="+mj-lt"/>
              </a:rPr>
              <a:t>Dr Lester Coleman</a:t>
            </a:r>
            <a:br>
              <a:rPr lang="en-GB" sz="1600" b="1" dirty="0">
                <a:solidFill>
                  <a:srgbClr val="004C6B"/>
                </a:solidFill>
                <a:latin typeface="+mj-lt"/>
              </a:rPr>
            </a:br>
            <a:r>
              <a:rPr lang="en-US" sz="1600" dirty="0">
                <a:solidFill>
                  <a:schemeClr val="accent5">
                    <a:lumMod val="50000"/>
                  </a:schemeClr>
                </a:solidFill>
                <a:latin typeface="+mj-lt"/>
              </a:rPr>
              <a:t>Head of Research</a:t>
            </a:r>
            <a:endParaRPr lang="en-US" sz="1400" dirty="0">
              <a:solidFill>
                <a:srgbClr val="004C6B"/>
              </a:solidFill>
              <a:latin typeface="+mj-lt"/>
            </a:endParaRPr>
          </a:p>
        </p:txBody>
      </p:sp>
      <p:sp>
        <p:nvSpPr>
          <p:cNvPr id="35" name="Content Placeholder 13">
            <a:extLst>
              <a:ext uri="{FF2B5EF4-FFF2-40B4-BE49-F238E27FC236}">
                <a16:creationId xmlns:a16="http://schemas.microsoft.com/office/drawing/2014/main" id="{D40125F6-CE77-FAE6-D41F-B5AAA1873082}"/>
              </a:ext>
            </a:extLst>
          </p:cNvPr>
          <p:cNvSpPr txBox="1">
            <a:spLocks/>
          </p:cNvSpPr>
          <p:nvPr/>
        </p:nvSpPr>
        <p:spPr>
          <a:xfrm>
            <a:off x="3762000" y="5077058"/>
            <a:ext cx="3096000" cy="468000"/>
          </a:xfrm>
          <a:prstGeom prst="rect">
            <a:avLst/>
          </a:prstGeom>
        </p:spPr>
        <p:txBody>
          <a:bodyPr vert="horz" lIns="0" tIns="0" rIns="0" bIns="0" rtlCol="0">
            <a:noAutofit/>
          </a:bodyPr>
          <a:lstStyle>
            <a:lvl1pPr marL="0" marR="0" indent="0" algn="l" defTabSz="457200" rtl="0" eaLnBrk="1" fontAlgn="auto" latinLnBrk="0" hangingPunct="1">
              <a:lnSpc>
                <a:spcPct val="100000"/>
              </a:lnSpc>
              <a:spcBef>
                <a:spcPts val="24"/>
              </a:spcBef>
              <a:spcAft>
                <a:spcPts val="0"/>
              </a:spcAft>
              <a:buClrTx/>
              <a:buSzTx/>
              <a:buFont typeface="Arial"/>
              <a:buNone/>
              <a:tabLst/>
              <a:defRPr lang="en-GB" sz="1800" b="1" kern="1200" baseline="0" noProof="0">
                <a:solidFill>
                  <a:srgbClr val="004F6B"/>
                </a:solidFill>
                <a:latin typeface="Trebuchet MS"/>
                <a:ea typeface="+mn-ea"/>
                <a:cs typeface="Trebuchet MS"/>
              </a:defRPr>
            </a:lvl1pPr>
            <a:lvl2pPr marL="0" marR="0" indent="0" algn="l" defTabSz="457200" rtl="0" eaLnBrk="1" fontAlgn="auto" latinLnBrk="0" hangingPunct="1">
              <a:lnSpc>
                <a:spcPct val="100000"/>
              </a:lnSpc>
              <a:spcBef>
                <a:spcPts val="24"/>
              </a:spcBef>
              <a:spcAft>
                <a:spcPts val="0"/>
              </a:spcAft>
              <a:buClrTx/>
              <a:buSzTx/>
              <a:buFont typeface="Arial" panose="020B0604020202020204" pitchFamily="34" charset="0"/>
              <a:buNone/>
              <a:tabLst/>
              <a:defRPr sz="1200" b="1" kern="1200" baseline="0">
                <a:solidFill>
                  <a:srgbClr val="E73E97"/>
                </a:solidFill>
                <a:latin typeface="Verdana"/>
                <a:ea typeface="Verdana" panose="020B0604030504040204" pitchFamily="34" charset="0"/>
                <a:cs typeface="Verdana"/>
              </a:defRPr>
            </a:lvl2pPr>
            <a:lvl3pPr marL="0" marR="0" indent="0" algn="l" defTabSz="457200" rtl="0" eaLnBrk="1" fontAlgn="auto" latinLnBrk="0" hangingPunct="1">
              <a:lnSpc>
                <a:spcPct val="100000"/>
              </a:lnSpc>
              <a:spcBef>
                <a:spcPts val="24"/>
              </a:spcBef>
              <a:spcAft>
                <a:spcPts val="0"/>
              </a:spcAft>
              <a:buClrTx/>
              <a:buSzTx/>
              <a:buFont typeface="Arial"/>
              <a:buNone/>
              <a:tabLst/>
              <a:defRPr sz="1100" kern="1200" baseline="0">
                <a:solidFill>
                  <a:srgbClr val="004F6B"/>
                </a:solidFill>
                <a:latin typeface="Trebuchet MS"/>
                <a:ea typeface="+mn-ea"/>
                <a:cs typeface="Trebuchet MS"/>
              </a:defRPr>
            </a:lvl3pPr>
            <a:lvl4pPr marL="0" marR="0" indent="0" algn="l" defTabSz="457200" rtl="0" eaLnBrk="1" fontAlgn="auto" latinLnBrk="0" hangingPunct="1">
              <a:lnSpc>
                <a:spcPct val="100000"/>
              </a:lnSpc>
              <a:spcBef>
                <a:spcPts val="24"/>
              </a:spcBef>
              <a:spcAft>
                <a:spcPts val="0"/>
              </a:spcAft>
              <a:buClrTx/>
              <a:buSzTx/>
              <a:buFont typeface="Arial"/>
              <a:buNone/>
              <a:tabLst/>
              <a:defRPr sz="1000" b="1" i="1" kern="1200" baseline="0">
                <a:solidFill>
                  <a:schemeClr val="bg1"/>
                </a:solidFill>
                <a:latin typeface="Trebuchet MS"/>
                <a:ea typeface="+mn-ea"/>
                <a:cs typeface="Trebuchet MS"/>
              </a:defRPr>
            </a:lvl4pPr>
            <a:lvl5pPr marL="177800" marR="0" indent="-177800" algn="l" defTabSz="457200" rtl="0" eaLnBrk="1" fontAlgn="auto" latinLnBrk="0" hangingPunct="1">
              <a:lnSpc>
                <a:spcPct val="100000"/>
              </a:lnSpc>
              <a:spcBef>
                <a:spcPct val="20000"/>
              </a:spcBef>
              <a:spcAft>
                <a:spcPts val="0"/>
              </a:spcAft>
              <a:buClr>
                <a:srgbClr val="E73E97"/>
              </a:buClr>
              <a:buSzTx/>
              <a:buFont typeface="Lucida Grande"/>
              <a:buChar char="+"/>
              <a:tabLst/>
              <a:defRPr sz="1000" kern="1200" baseline="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spcBef>
                <a:spcPts val="600"/>
              </a:spcBef>
            </a:pPr>
            <a:r>
              <a:rPr lang="en-GB" sz="1600" dirty="0">
                <a:solidFill>
                  <a:schemeClr val="accent1"/>
                </a:solidFill>
                <a:latin typeface="+mj-lt"/>
              </a:rPr>
              <a:t>Kerry Dowding, Michelle Kay, Will Anjos, Clary Collicutt &amp; Alan Boyd </a:t>
            </a:r>
            <a:br>
              <a:rPr lang="en-GB" sz="1600" dirty="0">
                <a:solidFill>
                  <a:schemeClr val="accent1"/>
                </a:solidFill>
                <a:latin typeface="+mj-lt"/>
              </a:rPr>
            </a:br>
            <a:r>
              <a:rPr lang="en-US" sz="1600" b="0" dirty="0">
                <a:solidFill>
                  <a:schemeClr val="accent5">
                    <a:lumMod val="50000"/>
                  </a:schemeClr>
                </a:solidFill>
                <a:latin typeface="+mj-lt"/>
              </a:rPr>
              <a:t>Project </a:t>
            </a:r>
            <a:r>
              <a:rPr lang="en-US" sz="1600" b="0" dirty="0">
                <a:solidFill>
                  <a:srgbClr val="18759D"/>
                </a:solidFill>
                <a:latin typeface="+mj-lt"/>
              </a:rPr>
              <a:t>Coordinators</a:t>
            </a:r>
            <a:endParaRPr lang="en-GB" sz="1600" b="0" dirty="0">
              <a:solidFill>
                <a:srgbClr val="18759D"/>
              </a:solidFill>
              <a:latin typeface="+mj-lt"/>
            </a:endParaRPr>
          </a:p>
        </p:txBody>
      </p:sp>
      <p:sp>
        <p:nvSpPr>
          <p:cNvPr id="37" name="Content Placeholder 12">
            <a:extLst>
              <a:ext uri="{FF2B5EF4-FFF2-40B4-BE49-F238E27FC236}">
                <a16:creationId xmlns:a16="http://schemas.microsoft.com/office/drawing/2014/main" id="{89CF550F-1DDF-E3EE-9D89-2514AA8DE18F}"/>
              </a:ext>
            </a:extLst>
          </p:cNvPr>
          <p:cNvSpPr txBox="1">
            <a:spLocks/>
          </p:cNvSpPr>
          <p:nvPr/>
        </p:nvSpPr>
        <p:spPr>
          <a:xfrm>
            <a:off x="3762000" y="3059030"/>
            <a:ext cx="3096000" cy="468000"/>
          </a:xfrm>
          <a:prstGeom prst="rect">
            <a:avLst/>
          </a:prstGeom>
          <a:noFill/>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GB" sz="1600" b="1" dirty="0">
                <a:solidFill>
                  <a:schemeClr val="accent1"/>
                </a:solidFill>
                <a:latin typeface="+mj-lt"/>
              </a:rPr>
              <a:t>Magda Pasiut, Kitty Wallace  &amp; Claire Funnell</a:t>
            </a:r>
            <a:br>
              <a:rPr lang="en-GB" sz="1600" b="1" dirty="0">
                <a:solidFill>
                  <a:srgbClr val="004C6B"/>
                </a:solidFill>
                <a:latin typeface="+mj-lt"/>
              </a:rPr>
            </a:br>
            <a:r>
              <a:rPr lang="en-US" sz="1600" dirty="0">
                <a:solidFill>
                  <a:schemeClr val="accent5">
                    <a:lumMod val="50000"/>
                  </a:schemeClr>
                </a:solidFill>
                <a:latin typeface="+mj-lt"/>
              </a:rPr>
              <a:t>Communications Officers</a:t>
            </a:r>
            <a:endParaRPr lang="en-GB" sz="1600" dirty="0">
              <a:solidFill>
                <a:srgbClr val="004C6B"/>
              </a:solidFill>
              <a:latin typeface="+mj-lt"/>
            </a:endParaRPr>
          </a:p>
        </p:txBody>
      </p:sp>
      <p:sp>
        <p:nvSpPr>
          <p:cNvPr id="48" name="Content Placeholder 13">
            <a:extLst>
              <a:ext uri="{FF2B5EF4-FFF2-40B4-BE49-F238E27FC236}">
                <a16:creationId xmlns:a16="http://schemas.microsoft.com/office/drawing/2014/main" id="{D7311D54-29BD-1A55-9D59-000DE1FB4219}"/>
              </a:ext>
            </a:extLst>
          </p:cNvPr>
          <p:cNvSpPr txBox="1">
            <a:spLocks/>
          </p:cNvSpPr>
          <p:nvPr/>
        </p:nvSpPr>
        <p:spPr>
          <a:xfrm>
            <a:off x="3762000" y="6461589"/>
            <a:ext cx="3096000" cy="468000"/>
          </a:xfrm>
          <a:prstGeom prst="rect">
            <a:avLst/>
          </a:prstGeom>
        </p:spPr>
        <p:txBody>
          <a:bodyPr vert="horz" lIns="0" tIns="0" rIns="0" bIns="0" rtlCol="0">
            <a:noAutofit/>
          </a:bodyPr>
          <a:lstStyle>
            <a:lvl1pPr marL="0" marR="0" indent="0" algn="l" defTabSz="457200" rtl="0" eaLnBrk="1" fontAlgn="auto" latinLnBrk="0" hangingPunct="1">
              <a:lnSpc>
                <a:spcPct val="100000"/>
              </a:lnSpc>
              <a:spcBef>
                <a:spcPts val="24"/>
              </a:spcBef>
              <a:spcAft>
                <a:spcPts val="0"/>
              </a:spcAft>
              <a:buClrTx/>
              <a:buSzTx/>
              <a:buFont typeface="Arial"/>
              <a:buNone/>
              <a:tabLst/>
              <a:defRPr lang="en-GB" sz="1800" b="1" kern="1200" baseline="0" noProof="0">
                <a:solidFill>
                  <a:srgbClr val="004F6B"/>
                </a:solidFill>
                <a:latin typeface="Trebuchet MS"/>
                <a:ea typeface="+mn-ea"/>
                <a:cs typeface="Trebuchet MS"/>
              </a:defRPr>
            </a:lvl1pPr>
            <a:lvl2pPr marL="0" marR="0" indent="0" algn="l" defTabSz="457200" rtl="0" eaLnBrk="1" fontAlgn="auto" latinLnBrk="0" hangingPunct="1">
              <a:lnSpc>
                <a:spcPct val="100000"/>
              </a:lnSpc>
              <a:spcBef>
                <a:spcPts val="24"/>
              </a:spcBef>
              <a:spcAft>
                <a:spcPts val="0"/>
              </a:spcAft>
              <a:buClrTx/>
              <a:buSzTx/>
              <a:buFont typeface="Arial" panose="020B0604020202020204" pitchFamily="34" charset="0"/>
              <a:buNone/>
              <a:tabLst/>
              <a:defRPr sz="1200" b="1" kern="1200" baseline="0">
                <a:solidFill>
                  <a:srgbClr val="E73E97"/>
                </a:solidFill>
                <a:latin typeface="Verdana"/>
                <a:ea typeface="Verdana" panose="020B0604030504040204" pitchFamily="34" charset="0"/>
                <a:cs typeface="Verdana"/>
              </a:defRPr>
            </a:lvl2pPr>
            <a:lvl3pPr marL="0" marR="0" indent="0" algn="l" defTabSz="457200" rtl="0" eaLnBrk="1" fontAlgn="auto" latinLnBrk="0" hangingPunct="1">
              <a:lnSpc>
                <a:spcPct val="100000"/>
              </a:lnSpc>
              <a:spcBef>
                <a:spcPts val="24"/>
              </a:spcBef>
              <a:spcAft>
                <a:spcPts val="0"/>
              </a:spcAft>
              <a:buClrTx/>
              <a:buSzTx/>
              <a:buFont typeface="Arial"/>
              <a:buNone/>
              <a:tabLst/>
              <a:defRPr sz="1100" kern="1200" baseline="0">
                <a:solidFill>
                  <a:srgbClr val="004F6B"/>
                </a:solidFill>
                <a:latin typeface="Trebuchet MS"/>
                <a:ea typeface="+mn-ea"/>
                <a:cs typeface="Trebuchet MS"/>
              </a:defRPr>
            </a:lvl3pPr>
            <a:lvl4pPr marL="0" marR="0" indent="0" algn="l" defTabSz="457200" rtl="0" eaLnBrk="1" fontAlgn="auto" latinLnBrk="0" hangingPunct="1">
              <a:lnSpc>
                <a:spcPct val="100000"/>
              </a:lnSpc>
              <a:spcBef>
                <a:spcPts val="24"/>
              </a:spcBef>
              <a:spcAft>
                <a:spcPts val="0"/>
              </a:spcAft>
              <a:buClrTx/>
              <a:buSzTx/>
              <a:buFont typeface="Arial"/>
              <a:buNone/>
              <a:tabLst/>
              <a:defRPr sz="1000" b="1" i="1" kern="1200" baseline="0">
                <a:solidFill>
                  <a:schemeClr val="bg1"/>
                </a:solidFill>
                <a:latin typeface="Trebuchet MS"/>
                <a:ea typeface="+mn-ea"/>
                <a:cs typeface="Trebuchet MS"/>
              </a:defRPr>
            </a:lvl4pPr>
            <a:lvl5pPr marL="177800" marR="0" indent="-177800" algn="l" defTabSz="457200" rtl="0" eaLnBrk="1" fontAlgn="auto" latinLnBrk="0" hangingPunct="1">
              <a:lnSpc>
                <a:spcPct val="100000"/>
              </a:lnSpc>
              <a:spcBef>
                <a:spcPct val="20000"/>
              </a:spcBef>
              <a:spcAft>
                <a:spcPts val="0"/>
              </a:spcAft>
              <a:buClr>
                <a:srgbClr val="E73E97"/>
              </a:buClr>
              <a:buSzTx/>
              <a:buFont typeface="Lucida Grande"/>
              <a:buChar char="+"/>
              <a:tabLst/>
              <a:defRPr sz="1000" kern="1200" baseline="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spcBef>
                <a:spcPts val="600"/>
              </a:spcBef>
            </a:pPr>
            <a:r>
              <a:rPr lang="en-GB" sz="1600" dirty="0">
                <a:solidFill>
                  <a:schemeClr val="accent1"/>
                </a:solidFill>
                <a:latin typeface="+mj-lt"/>
              </a:rPr>
              <a:t>Claire Jones &amp; Jane Viner </a:t>
            </a:r>
            <a:r>
              <a:rPr lang="en-US" sz="1600" b="0" dirty="0">
                <a:solidFill>
                  <a:schemeClr val="accent5">
                    <a:lumMod val="50000"/>
                  </a:schemeClr>
                </a:solidFill>
                <a:latin typeface="+mj-lt"/>
              </a:rPr>
              <a:t>Healthwatch Managers</a:t>
            </a:r>
            <a:endParaRPr lang="en-GB" sz="1600" b="0" dirty="0">
              <a:solidFill>
                <a:srgbClr val="004C6B"/>
              </a:solidFill>
              <a:latin typeface="+mj-lt"/>
            </a:endParaRPr>
          </a:p>
        </p:txBody>
      </p:sp>
      <p:sp>
        <p:nvSpPr>
          <p:cNvPr id="32" name="Content Placeholder 12">
            <a:extLst>
              <a:ext uri="{FF2B5EF4-FFF2-40B4-BE49-F238E27FC236}">
                <a16:creationId xmlns:a16="http://schemas.microsoft.com/office/drawing/2014/main" id="{7818E841-A090-B051-5277-F1991F1BE260}"/>
              </a:ext>
            </a:extLst>
          </p:cNvPr>
          <p:cNvSpPr txBox="1">
            <a:spLocks/>
          </p:cNvSpPr>
          <p:nvPr/>
        </p:nvSpPr>
        <p:spPr>
          <a:xfrm>
            <a:off x="3762000" y="4181323"/>
            <a:ext cx="3096000" cy="468000"/>
          </a:xfrm>
          <a:prstGeom prst="rect">
            <a:avLst/>
          </a:prstGeom>
          <a:noFill/>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GB" sz="1600" b="1" dirty="0">
                <a:solidFill>
                  <a:schemeClr val="accent1"/>
                </a:solidFill>
                <a:latin typeface="+mj-lt"/>
              </a:rPr>
              <a:t>Steve Turner</a:t>
            </a:r>
            <a:r>
              <a:rPr lang="en-GB" sz="1600" b="1" dirty="0">
                <a:solidFill>
                  <a:srgbClr val="004C6B"/>
                </a:solidFill>
                <a:latin typeface="+mj-lt"/>
              </a:rPr>
              <a:t> </a:t>
            </a:r>
            <a:br>
              <a:rPr lang="en-GB" sz="1600" b="1" dirty="0">
                <a:solidFill>
                  <a:srgbClr val="004C6B"/>
                </a:solidFill>
                <a:latin typeface="+mj-lt"/>
              </a:rPr>
            </a:br>
            <a:r>
              <a:rPr lang="en-US" sz="1600" dirty="0">
                <a:solidFill>
                  <a:schemeClr val="accent5">
                    <a:lumMod val="50000"/>
                  </a:schemeClr>
                </a:solidFill>
                <a:latin typeface="+mj-lt"/>
              </a:rPr>
              <a:t>Volunteer Coordinator</a:t>
            </a:r>
          </a:p>
          <a:p>
            <a:pPr lvl="1">
              <a:lnSpc>
                <a:spcPct val="100000"/>
              </a:lnSpc>
              <a:spcBef>
                <a:spcPts val="600"/>
              </a:spcBef>
            </a:pPr>
            <a:endParaRPr lang="en-GB" sz="1600" b="1" dirty="0">
              <a:solidFill>
                <a:srgbClr val="004C6B"/>
              </a:solidFill>
              <a:latin typeface="+mj-lt"/>
            </a:endParaRPr>
          </a:p>
        </p:txBody>
      </p:sp>
      <p:sp>
        <p:nvSpPr>
          <p:cNvPr id="39" name="Content Placeholder 12">
            <a:extLst>
              <a:ext uri="{FF2B5EF4-FFF2-40B4-BE49-F238E27FC236}">
                <a16:creationId xmlns:a16="http://schemas.microsoft.com/office/drawing/2014/main" id="{51375584-B35A-F86D-5B8E-C6D529B39C6F}"/>
              </a:ext>
            </a:extLst>
          </p:cNvPr>
          <p:cNvSpPr txBox="1">
            <a:spLocks/>
          </p:cNvSpPr>
          <p:nvPr/>
        </p:nvSpPr>
        <p:spPr>
          <a:xfrm>
            <a:off x="396000" y="4181323"/>
            <a:ext cx="3096000" cy="468000"/>
          </a:xfrm>
          <a:prstGeom prst="rect">
            <a:avLst/>
          </a:prstGeom>
          <a:noFill/>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GB" sz="1600" b="1" dirty="0">
                <a:solidFill>
                  <a:schemeClr val="accent1"/>
                </a:solidFill>
                <a:latin typeface="+mj-lt"/>
              </a:rPr>
              <a:t>Rebecca West, Hadi Kebbeh &amp; Clary Collicutt</a:t>
            </a:r>
            <a:br>
              <a:rPr lang="en-GB" sz="1600" b="1" dirty="0">
                <a:solidFill>
                  <a:srgbClr val="004C6B"/>
                </a:solidFill>
                <a:latin typeface="+mj-lt"/>
              </a:rPr>
            </a:br>
            <a:r>
              <a:rPr lang="en-US" sz="1600" dirty="0">
                <a:solidFill>
                  <a:schemeClr val="accent5">
                    <a:lumMod val="50000"/>
                  </a:schemeClr>
                </a:solidFill>
                <a:latin typeface="+mj-lt"/>
              </a:rPr>
              <a:t>Project Support Officers/Assistants</a:t>
            </a:r>
          </a:p>
        </p:txBody>
      </p:sp>
      <p:sp>
        <p:nvSpPr>
          <p:cNvPr id="26" name="TextBox 25">
            <a:extLst>
              <a:ext uri="{FF2B5EF4-FFF2-40B4-BE49-F238E27FC236}">
                <a16:creationId xmlns:a16="http://schemas.microsoft.com/office/drawing/2014/main" id="{19A2F402-CEB4-41F1-A2D1-D28644C76BEC}"/>
              </a:ext>
            </a:extLst>
          </p:cNvPr>
          <p:cNvSpPr txBox="1"/>
          <p:nvPr/>
        </p:nvSpPr>
        <p:spPr>
          <a:xfrm>
            <a:off x="432000" y="8640000"/>
            <a:ext cx="5976000" cy="576293"/>
          </a:xfrm>
          <a:prstGeom prst="rect">
            <a:avLst/>
          </a:prstGeom>
          <a:solidFill>
            <a:schemeClr val="accent1"/>
          </a:solidFill>
          <a:effectLst>
            <a:outerShdw blurRad="50800" dist="38100" dir="2700000" algn="tl" rotWithShape="0">
              <a:prstClr val="black">
                <a:alpha val="40000"/>
              </a:prstClr>
            </a:outerShdw>
          </a:effectLst>
        </p:spPr>
        <p:txBody>
          <a:bodyPr wrap="square" lIns="108000" tIns="72000" rIns="108000" bIns="72000" rtlCol="0" anchor="ctr">
            <a:spAutoFit/>
          </a:bodyPr>
          <a:lstStyle/>
          <a:p>
            <a:pPr algn="ctr"/>
            <a:r>
              <a:rPr lang="en-US" sz="1400" b="1" dirty="0">
                <a:solidFill>
                  <a:schemeClr val="bg1"/>
                </a:solidFill>
              </a:rPr>
              <a:t>Learn more about our current staff at </a:t>
            </a:r>
            <a:r>
              <a:rPr lang="en-GB" sz="1400" b="1" dirty="0">
                <a:solidFill>
                  <a:srgbClr val="FFFF00"/>
                </a:solidFill>
                <a:ea typeface="+mn-lt"/>
                <a:cs typeface="+mn-lt"/>
                <a:hlinkClick r:id="rId2">
                  <a:extLst>
                    <a:ext uri="{A12FA001-AC4F-418D-AE19-62706E023703}">
                      <ahyp:hlinkClr xmlns:ahyp="http://schemas.microsoft.com/office/drawing/2018/hyperlinkcolor" val="tx"/>
                    </a:ext>
                  </a:extLst>
                </a:hlinkClick>
              </a:rPr>
              <a:t>healthwatchbrightonandhove.co.uk/our-staff</a:t>
            </a:r>
            <a:endParaRPr lang="en-US" sz="1400" b="1" dirty="0">
              <a:solidFill>
                <a:schemeClr val="bg1"/>
              </a:solidFill>
            </a:endParaRPr>
          </a:p>
        </p:txBody>
      </p:sp>
      <p:sp>
        <p:nvSpPr>
          <p:cNvPr id="6" name="Title 1">
            <a:extLst>
              <a:ext uri="{FF2B5EF4-FFF2-40B4-BE49-F238E27FC236}">
                <a16:creationId xmlns:a16="http://schemas.microsoft.com/office/drawing/2014/main" id="{1F565E6C-BB60-A159-8ACE-931638036AC7}"/>
              </a:ext>
            </a:extLst>
          </p:cNvPr>
          <p:cNvSpPr txBox="1">
            <a:spLocks/>
          </p:cNvSpPr>
          <p:nvPr/>
        </p:nvSpPr>
        <p:spPr>
          <a:xfrm>
            <a:off x="273118" y="743069"/>
            <a:ext cx="5858678" cy="684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dirty="0">
                <a:solidFill>
                  <a:srgbClr val="4E631F"/>
                </a:solidFill>
              </a:rPr>
              <a:t>Thank you</a:t>
            </a:r>
          </a:p>
        </p:txBody>
      </p:sp>
      <p:sp>
        <p:nvSpPr>
          <p:cNvPr id="4" name="Content Placeholder 12">
            <a:extLst>
              <a:ext uri="{FF2B5EF4-FFF2-40B4-BE49-F238E27FC236}">
                <a16:creationId xmlns:a16="http://schemas.microsoft.com/office/drawing/2014/main" id="{535D9E04-D731-7BB3-AB2F-335E8AFFD414}"/>
              </a:ext>
            </a:extLst>
          </p:cNvPr>
          <p:cNvSpPr txBox="1">
            <a:spLocks/>
          </p:cNvSpPr>
          <p:nvPr/>
        </p:nvSpPr>
        <p:spPr>
          <a:xfrm>
            <a:off x="396000" y="5696414"/>
            <a:ext cx="3096000" cy="468000"/>
          </a:xfrm>
          <a:prstGeom prst="rect">
            <a:avLst/>
          </a:prstGeom>
          <a:noFill/>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GB" sz="1600" b="1" dirty="0">
                <a:solidFill>
                  <a:schemeClr val="accent1"/>
                </a:solidFill>
                <a:latin typeface="+mj-lt"/>
              </a:rPr>
              <a:t>Siobhan Williams</a:t>
            </a:r>
            <a:r>
              <a:rPr lang="en-GB" sz="1600" b="1" dirty="0">
                <a:solidFill>
                  <a:srgbClr val="004C6B"/>
                </a:solidFill>
                <a:latin typeface="+mj-lt"/>
              </a:rPr>
              <a:t> </a:t>
            </a:r>
            <a:br>
              <a:rPr lang="en-GB" sz="1600" b="1" dirty="0">
                <a:solidFill>
                  <a:srgbClr val="004C6B"/>
                </a:solidFill>
                <a:latin typeface="+mj-lt"/>
              </a:rPr>
            </a:br>
            <a:r>
              <a:rPr lang="en-GB" sz="1600" dirty="0">
                <a:solidFill>
                  <a:srgbClr val="18759D"/>
                </a:solidFill>
                <a:latin typeface="+mj-lt"/>
              </a:rPr>
              <a:t>Personal Assistant</a:t>
            </a:r>
            <a:endParaRPr lang="en-US" sz="1600" dirty="0">
              <a:solidFill>
                <a:srgbClr val="18759D"/>
              </a:solidFill>
              <a:latin typeface="+mj-lt"/>
            </a:endParaRPr>
          </a:p>
          <a:p>
            <a:pPr lvl="1">
              <a:lnSpc>
                <a:spcPct val="100000"/>
              </a:lnSpc>
              <a:spcBef>
                <a:spcPts val="600"/>
              </a:spcBef>
            </a:pPr>
            <a:endParaRPr lang="en-GB" sz="1600" b="1" dirty="0">
              <a:solidFill>
                <a:srgbClr val="004C6B"/>
              </a:solidFill>
              <a:latin typeface="+mj-lt"/>
            </a:endParaRPr>
          </a:p>
        </p:txBody>
      </p:sp>
      <p:sp>
        <p:nvSpPr>
          <p:cNvPr id="7" name="Content Placeholder 12">
            <a:extLst>
              <a:ext uri="{FF2B5EF4-FFF2-40B4-BE49-F238E27FC236}">
                <a16:creationId xmlns:a16="http://schemas.microsoft.com/office/drawing/2014/main" id="{583BDE1F-163D-B1E8-CF92-00C2C60E2852}"/>
              </a:ext>
            </a:extLst>
          </p:cNvPr>
          <p:cNvSpPr txBox="1">
            <a:spLocks/>
          </p:cNvSpPr>
          <p:nvPr/>
        </p:nvSpPr>
        <p:spPr>
          <a:xfrm>
            <a:off x="3762000" y="7345601"/>
            <a:ext cx="3096000" cy="468000"/>
          </a:xfrm>
          <a:prstGeom prst="rect">
            <a:avLst/>
          </a:prstGeom>
          <a:noFill/>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600"/>
              </a:spcBef>
            </a:pPr>
            <a:r>
              <a:rPr lang="en-GB" sz="1600" b="1" dirty="0">
                <a:solidFill>
                  <a:schemeClr val="accent1"/>
                </a:solidFill>
                <a:latin typeface="+mj-lt"/>
              </a:rPr>
              <a:t>Heather Pringle</a:t>
            </a:r>
            <a:br>
              <a:rPr lang="en-GB" sz="1600" b="1" dirty="0">
                <a:solidFill>
                  <a:srgbClr val="004C6B"/>
                </a:solidFill>
                <a:latin typeface="+mj-lt"/>
              </a:rPr>
            </a:br>
            <a:r>
              <a:rPr lang="en-GB" sz="1600" dirty="0">
                <a:solidFill>
                  <a:srgbClr val="18759D"/>
                </a:solidFill>
                <a:latin typeface="+mj-lt"/>
              </a:rPr>
              <a:t>Operations Coordinator</a:t>
            </a:r>
            <a:endParaRPr lang="en-US" sz="1600" dirty="0">
              <a:solidFill>
                <a:srgbClr val="18759D"/>
              </a:solidFill>
              <a:latin typeface="+mj-lt"/>
            </a:endParaRPr>
          </a:p>
          <a:p>
            <a:pPr lvl="1">
              <a:lnSpc>
                <a:spcPct val="100000"/>
              </a:lnSpc>
              <a:spcBef>
                <a:spcPts val="600"/>
              </a:spcBef>
            </a:pPr>
            <a:endParaRPr lang="en-GB" sz="1600" b="1" dirty="0">
              <a:solidFill>
                <a:srgbClr val="004C6B"/>
              </a:solidFill>
              <a:latin typeface="+mj-lt"/>
            </a:endParaRPr>
          </a:p>
        </p:txBody>
      </p:sp>
      <p:sp>
        <p:nvSpPr>
          <p:cNvPr id="8" name="Content Placeholder 12">
            <a:extLst>
              <a:ext uri="{FF2B5EF4-FFF2-40B4-BE49-F238E27FC236}">
                <a16:creationId xmlns:a16="http://schemas.microsoft.com/office/drawing/2014/main" id="{DAB5DB17-77CD-2061-5D63-5FAF8A685734}"/>
              </a:ext>
            </a:extLst>
          </p:cNvPr>
          <p:cNvSpPr txBox="1">
            <a:spLocks/>
          </p:cNvSpPr>
          <p:nvPr/>
        </p:nvSpPr>
        <p:spPr>
          <a:xfrm>
            <a:off x="432000" y="6663552"/>
            <a:ext cx="3096000" cy="468000"/>
          </a:xfrm>
          <a:prstGeom prst="rect">
            <a:avLst/>
          </a:prstGeom>
          <a:noFill/>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pPr>
            <a:r>
              <a:rPr lang="en-GB" sz="1600" b="1" dirty="0">
                <a:solidFill>
                  <a:schemeClr val="accent1"/>
                </a:solidFill>
                <a:latin typeface="+mj-lt"/>
              </a:rPr>
              <a:t>Elaine Elliott</a:t>
            </a:r>
          </a:p>
          <a:p>
            <a:pPr lvl="1">
              <a:lnSpc>
                <a:spcPct val="100000"/>
              </a:lnSpc>
            </a:pPr>
            <a:r>
              <a:rPr lang="en-US" sz="1600" dirty="0">
                <a:solidFill>
                  <a:schemeClr val="accent5">
                    <a:lumMod val="50000"/>
                  </a:schemeClr>
                </a:solidFill>
                <a:latin typeface="+mj-lt"/>
              </a:rPr>
              <a:t>Helpline and Information Coordinator</a:t>
            </a:r>
          </a:p>
        </p:txBody>
      </p:sp>
    </p:spTree>
    <p:extLst>
      <p:ext uri="{BB962C8B-B14F-4D97-AF65-F5344CB8AC3E}">
        <p14:creationId xmlns:p14="http://schemas.microsoft.com/office/powerpoint/2010/main" val="156810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A7F46B7-7876-4B47-7927-1B6CEF778F58}"/>
              </a:ext>
            </a:extLst>
          </p:cNvPr>
          <p:cNvSpPr txBox="1"/>
          <p:nvPr/>
        </p:nvSpPr>
        <p:spPr>
          <a:xfrm>
            <a:off x="2290526" y="1512000"/>
            <a:ext cx="4153473" cy="646331"/>
          </a:xfrm>
          <a:prstGeom prst="rect">
            <a:avLst/>
          </a:prstGeom>
          <a:noFill/>
        </p:spPr>
        <p:txBody>
          <a:bodyPr wrap="square" rtlCol="0">
            <a:spAutoFit/>
          </a:bodyPr>
          <a:lstStyle/>
          <a:p>
            <a:pPr algn="r"/>
            <a:r>
              <a:rPr lang="en-GB" b="1" dirty="0"/>
              <a:t>To all of our partners and those who have supported us</a:t>
            </a:r>
          </a:p>
        </p:txBody>
      </p:sp>
      <p:sp>
        <p:nvSpPr>
          <p:cNvPr id="2" name="Footer Placeholder 1">
            <a:extLst>
              <a:ext uri="{FF2B5EF4-FFF2-40B4-BE49-F238E27FC236}">
                <a16:creationId xmlns:a16="http://schemas.microsoft.com/office/drawing/2014/main" id="{87A5E19B-79D1-450B-A9E6-B0328892C16F}"/>
              </a:ext>
            </a:extLst>
          </p:cNvPr>
          <p:cNvSpPr>
            <a:spLocks noGrp="1"/>
          </p:cNvSpPr>
          <p:nvPr>
            <p:ph type="ftr" sz="quarter" idx="11"/>
          </p:nvPr>
        </p:nvSpPr>
        <p:spPr/>
        <p:txBody>
          <a:bodyPr/>
          <a:lstStyle/>
          <a:p>
            <a:r>
              <a:rPr lang="en-GB" dirty="0"/>
              <a:t>Healthwatch Brighton and Hove  |  Celebrating 10 years 2013 -2023</a:t>
            </a:r>
          </a:p>
        </p:txBody>
      </p:sp>
      <p:sp>
        <p:nvSpPr>
          <p:cNvPr id="3" name="Slide Number Placeholder 2">
            <a:extLst>
              <a:ext uri="{FF2B5EF4-FFF2-40B4-BE49-F238E27FC236}">
                <a16:creationId xmlns:a16="http://schemas.microsoft.com/office/drawing/2014/main" id="{30522F36-5707-4787-8712-2416E43BD9BD}"/>
              </a:ext>
            </a:extLst>
          </p:cNvPr>
          <p:cNvSpPr>
            <a:spLocks noGrp="1"/>
          </p:cNvSpPr>
          <p:nvPr>
            <p:ph type="sldNum" sz="quarter" idx="12"/>
          </p:nvPr>
        </p:nvSpPr>
        <p:spPr/>
        <p:txBody>
          <a:bodyPr/>
          <a:lstStyle/>
          <a:p>
            <a:fld id="{9295DF58-4118-4551-8C61-1A7ED177FA2D}" type="slidenum">
              <a:rPr lang="en-GB" noProof="0" smtClean="0"/>
              <a:pPr/>
              <a:t>23</a:t>
            </a:fld>
            <a:endParaRPr lang="en-GB" noProof="0" dirty="0"/>
          </a:p>
        </p:txBody>
      </p:sp>
      <p:sp>
        <p:nvSpPr>
          <p:cNvPr id="26" name="TextBox 25">
            <a:extLst>
              <a:ext uri="{FF2B5EF4-FFF2-40B4-BE49-F238E27FC236}">
                <a16:creationId xmlns:a16="http://schemas.microsoft.com/office/drawing/2014/main" id="{19A2F402-CEB4-41F1-A2D1-D28644C76BEC}"/>
              </a:ext>
            </a:extLst>
          </p:cNvPr>
          <p:cNvSpPr txBox="1"/>
          <p:nvPr/>
        </p:nvSpPr>
        <p:spPr>
          <a:xfrm>
            <a:off x="432000" y="8640000"/>
            <a:ext cx="5976000" cy="576293"/>
          </a:xfrm>
          <a:prstGeom prst="rect">
            <a:avLst/>
          </a:prstGeom>
          <a:solidFill>
            <a:schemeClr val="accent1"/>
          </a:solidFill>
          <a:effectLst>
            <a:outerShdw blurRad="50800" dist="38100" dir="2700000" algn="tl" rotWithShape="0">
              <a:prstClr val="black">
                <a:alpha val="40000"/>
              </a:prstClr>
            </a:outerShdw>
          </a:effectLst>
        </p:spPr>
        <p:txBody>
          <a:bodyPr wrap="square" lIns="108000" tIns="72000" rIns="108000" bIns="72000" rtlCol="0" anchor="ctr">
            <a:spAutoFit/>
          </a:bodyPr>
          <a:lstStyle/>
          <a:p>
            <a:pPr algn="ctr"/>
            <a:r>
              <a:rPr lang="en-US" sz="1400" b="1" dirty="0">
                <a:solidFill>
                  <a:schemeClr val="bg1"/>
                </a:solidFill>
              </a:rPr>
              <a:t>Learn more about our current staff at </a:t>
            </a:r>
            <a:r>
              <a:rPr lang="en-GB" sz="1400" b="1" dirty="0">
                <a:solidFill>
                  <a:srgbClr val="FFFF00"/>
                </a:solidFill>
                <a:ea typeface="+mn-lt"/>
                <a:cs typeface="+mn-lt"/>
                <a:hlinkClick r:id="rId2">
                  <a:extLst>
                    <a:ext uri="{A12FA001-AC4F-418D-AE19-62706E023703}">
                      <ahyp:hlinkClr xmlns:ahyp="http://schemas.microsoft.com/office/drawing/2018/hyperlinkcolor" val="tx"/>
                    </a:ext>
                  </a:extLst>
                </a:hlinkClick>
              </a:rPr>
              <a:t>healthwatchbrightonandhove.co.uk/our-staff</a:t>
            </a:r>
            <a:endParaRPr lang="en-US" sz="1400" b="1" dirty="0">
              <a:solidFill>
                <a:schemeClr val="bg1"/>
              </a:solidFill>
            </a:endParaRPr>
          </a:p>
        </p:txBody>
      </p:sp>
      <p:sp>
        <p:nvSpPr>
          <p:cNvPr id="6" name="Title 1">
            <a:extLst>
              <a:ext uri="{FF2B5EF4-FFF2-40B4-BE49-F238E27FC236}">
                <a16:creationId xmlns:a16="http://schemas.microsoft.com/office/drawing/2014/main" id="{1F565E6C-BB60-A159-8ACE-931638036AC7}"/>
              </a:ext>
            </a:extLst>
          </p:cNvPr>
          <p:cNvSpPr txBox="1">
            <a:spLocks/>
          </p:cNvSpPr>
          <p:nvPr/>
        </p:nvSpPr>
        <p:spPr>
          <a:xfrm>
            <a:off x="273118" y="743069"/>
            <a:ext cx="5858678" cy="684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dirty="0">
                <a:solidFill>
                  <a:srgbClr val="4E631F"/>
                </a:solidFill>
              </a:rPr>
              <a:t>Thank you</a:t>
            </a:r>
          </a:p>
        </p:txBody>
      </p:sp>
      <p:sp>
        <p:nvSpPr>
          <p:cNvPr id="9" name="TextBox 8">
            <a:extLst>
              <a:ext uri="{FF2B5EF4-FFF2-40B4-BE49-F238E27FC236}">
                <a16:creationId xmlns:a16="http://schemas.microsoft.com/office/drawing/2014/main" id="{68A83905-371D-9841-3BE7-F460D8BD932E}"/>
              </a:ext>
            </a:extLst>
          </p:cNvPr>
          <p:cNvSpPr txBox="1"/>
          <p:nvPr/>
        </p:nvSpPr>
        <p:spPr>
          <a:xfrm>
            <a:off x="717204" y="2681398"/>
            <a:ext cx="5405592" cy="4357731"/>
          </a:xfrm>
          <a:prstGeom prst="rect">
            <a:avLst/>
          </a:prstGeom>
          <a:noFill/>
        </p:spPr>
        <p:txBody>
          <a:bodyPr wrap="square">
            <a:spAutoFit/>
          </a:bodyPr>
          <a:lstStyle/>
          <a:p>
            <a:pPr>
              <a:lnSpc>
                <a:spcPts val="1500"/>
              </a:lnSpc>
              <a:spcBef>
                <a:spcPts val="600"/>
              </a:spcBef>
              <a:spcAft>
                <a:spcPts val="0"/>
              </a:spcAft>
            </a:pPr>
            <a:r>
              <a:rPr lang="en-GB" sz="1200" b="1" dirty="0">
                <a:solidFill>
                  <a:srgbClr val="4E631F"/>
                </a:solidFill>
                <a:effectLst/>
                <a:latin typeface="+mj-lt"/>
                <a:ea typeface="Calibri" panose="020F0502020204030204" pitchFamily="34" charset="0"/>
              </a:rPr>
              <a:t>Thank you:</a:t>
            </a: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members of the public who shared their views and experience with us. </a:t>
            </a:r>
            <a:endParaRPr lang="en-GB" sz="1200" dirty="0">
              <a:solidFill>
                <a:srgbClr val="4E631F"/>
              </a:solidFill>
              <a:effectLst/>
              <a:latin typeface="+mj-lt"/>
              <a:ea typeface="Calibri" panose="020F0502020204030204" pitchFamily="34" charset="0"/>
            </a:endParaRP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all of our amazing staff and volunteers. </a:t>
            </a:r>
            <a:endParaRPr lang="en-GB" sz="1200" dirty="0">
              <a:solidFill>
                <a:srgbClr val="4E631F"/>
              </a:solidFill>
              <a:effectLst/>
              <a:latin typeface="+mj-lt"/>
              <a:ea typeface="Calibri" panose="020F0502020204030204" pitchFamily="34" charset="0"/>
            </a:endParaRP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the voluntary organisations that have contributed to our work. </a:t>
            </a:r>
            <a:endParaRPr lang="en-GB" sz="1200" dirty="0">
              <a:solidFill>
                <a:srgbClr val="4E631F"/>
              </a:solidFill>
              <a:effectLst/>
              <a:latin typeface="+mj-lt"/>
              <a:ea typeface="Calibri" panose="020F0502020204030204" pitchFamily="34" charset="0"/>
            </a:endParaRP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all NHS staff working across our local trusts, and to all care staff and staff working in allied services. </a:t>
            </a:r>
            <a:endParaRPr lang="en-GB" sz="1200" dirty="0">
              <a:solidFill>
                <a:srgbClr val="4E631F"/>
              </a:solidFill>
              <a:effectLst/>
              <a:latin typeface="+mj-lt"/>
              <a:ea typeface="Calibri" panose="020F0502020204030204" pitchFamily="34" charset="0"/>
            </a:endParaRP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all those working in emergency and support services. </a:t>
            </a:r>
            <a:endParaRPr lang="en-GB" sz="1200" dirty="0">
              <a:solidFill>
                <a:srgbClr val="4E631F"/>
              </a:solidFill>
              <a:effectLst/>
              <a:latin typeface="+mj-lt"/>
              <a:ea typeface="Calibri" panose="020F0502020204030204" pitchFamily="34" charset="0"/>
            </a:endParaRP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all those working at our local city council and Integrated Care System (and its predecessor the Clinical Commissioning Groups) who have delivered vital services, and listened and responded to our feedback</a:t>
            </a:r>
            <a:endParaRPr lang="en-GB" sz="1200" dirty="0">
              <a:solidFill>
                <a:srgbClr val="4E631F"/>
              </a:solidFill>
              <a:effectLst/>
              <a:latin typeface="+mj-lt"/>
              <a:ea typeface="Calibri" panose="020F0502020204030204" pitchFamily="34" charset="0"/>
            </a:endParaRPr>
          </a:p>
          <a:p>
            <a:pPr marL="342900" lvl="0" indent="-342900">
              <a:lnSpc>
                <a:spcPts val="1500"/>
              </a:lnSpc>
              <a:spcBef>
                <a:spcPts val="600"/>
              </a:spcBef>
              <a:spcAft>
                <a:spcPts val="0"/>
              </a:spcAft>
              <a:buFont typeface="Symbol" panose="05050102010706020507" pitchFamily="18" charset="2"/>
              <a:buChar char=""/>
            </a:pPr>
            <a:r>
              <a:rPr lang="en-GB" sz="1200" dirty="0">
                <a:solidFill>
                  <a:srgbClr val="4E631F"/>
                </a:solidFill>
                <a:effectLst/>
                <a:latin typeface="+mj-lt"/>
                <a:ea typeface="Times New Roman" panose="02020603050405020304" pitchFamily="18" charset="0"/>
              </a:rPr>
              <a:t>To all our local and national partners, providers and commissioners working across health and social care. </a:t>
            </a:r>
            <a:endParaRPr lang="en-GB" sz="1200" dirty="0">
              <a:solidFill>
                <a:srgbClr val="4E631F"/>
              </a:solidFill>
              <a:effectLst/>
              <a:latin typeface="+mj-lt"/>
              <a:ea typeface="Calibri" panose="020F0502020204030204" pitchFamily="34" charset="0"/>
            </a:endParaRPr>
          </a:p>
          <a:p>
            <a:pPr>
              <a:lnSpc>
                <a:spcPts val="1500"/>
              </a:lnSpc>
              <a:spcBef>
                <a:spcPts val="600"/>
              </a:spcBef>
              <a:spcAft>
                <a:spcPts val="0"/>
              </a:spcAft>
            </a:pPr>
            <a:r>
              <a:rPr lang="en-GB" sz="1200" dirty="0">
                <a:solidFill>
                  <a:srgbClr val="4E631F"/>
                </a:solidFill>
                <a:effectLst/>
                <a:latin typeface="+mj-lt"/>
                <a:ea typeface="Calibri" panose="020F0502020204030204" pitchFamily="34" charset="0"/>
              </a:rPr>
              <a:t>So thank you to all – in front and behind the scenes – who have supported us and helped to ensur</a:t>
            </a:r>
            <a:r>
              <a:rPr lang="en-GB" sz="1200" dirty="0">
                <a:solidFill>
                  <a:srgbClr val="4E631F"/>
                </a:solidFill>
                <a:latin typeface="+mj-lt"/>
                <a:ea typeface="Calibri" panose="020F0502020204030204" pitchFamily="34" charset="0"/>
              </a:rPr>
              <a:t>e that the patient voice has been listened to and acted on to improve health and social care services for everyone.</a:t>
            </a:r>
            <a:r>
              <a:rPr lang="en-GB" sz="1200" dirty="0">
                <a:solidFill>
                  <a:srgbClr val="4E631F"/>
                </a:solidFill>
                <a:effectLst/>
                <a:latin typeface="+mj-lt"/>
                <a:ea typeface="Calibri" panose="020F0502020204030204" pitchFamily="34" charset="0"/>
              </a:rPr>
              <a:t>.</a:t>
            </a:r>
          </a:p>
        </p:txBody>
      </p:sp>
    </p:spTree>
    <p:extLst>
      <p:ext uri="{BB962C8B-B14F-4D97-AF65-F5344CB8AC3E}">
        <p14:creationId xmlns:p14="http://schemas.microsoft.com/office/powerpoint/2010/main" val="144095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15" y="7031970"/>
            <a:ext cx="3418500" cy="2556000"/>
          </a:xfrm>
          <a:prstGeom prst="rect">
            <a:avLst/>
          </a:prstGeom>
          <a:noFill/>
        </p:spPr>
        <p:txBody>
          <a:bodyPr wrap="none" lIns="0" tIns="0" rIns="0" bIns="0" rtlCol="0">
            <a:noAutofit/>
          </a:bodyPr>
          <a:lstStyle/>
          <a:p>
            <a:pPr>
              <a:spcAft>
                <a:spcPts val="1200"/>
              </a:spcAft>
            </a:pPr>
            <a:r>
              <a:rPr lang="en-GB" sz="1000" dirty="0">
                <a:solidFill>
                  <a:schemeClr val="bg1"/>
                </a:solidFill>
              </a:rPr>
              <a:t>Healthwatch Brighton and Hove</a:t>
            </a:r>
          </a:p>
          <a:p>
            <a:pPr>
              <a:spcAft>
                <a:spcPts val="1200"/>
              </a:spcAft>
            </a:pPr>
            <a:r>
              <a:rPr lang="en-GB" sz="1000" dirty="0">
                <a:solidFill>
                  <a:schemeClr val="bg1"/>
                </a:solidFill>
              </a:rPr>
              <a:t>113 Queens Road</a:t>
            </a:r>
            <a:br>
              <a:rPr lang="en-GB" sz="1000" dirty="0">
                <a:solidFill>
                  <a:schemeClr val="bg1"/>
                </a:solidFill>
              </a:rPr>
            </a:br>
            <a:r>
              <a:rPr lang="en-GB" sz="1000" dirty="0">
                <a:solidFill>
                  <a:schemeClr val="bg1"/>
                </a:solidFill>
              </a:rPr>
              <a:t>Brighton</a:t>
            </a:r>
            <a:br>
              <a:rPr lang="en-GB" sz="1000" dirty="0">
                <a:solidFill>
                  <a:schemeClr val="bg1"/>
                </a:solidFill>
              </a:rPr>
            </a:br>
            <a:r>
              <a:rPr lang="en-GB" sz="1000" dirty="0">
                <a:solidFill>
                  <a:schemeClr val="bg1"/>
                </a:solidFill>
              </a:rPr>
              <a:t>East Sussex</a:t>
            </a:r>
            <a:br>
              <a:rPr lang="en-GB" sz="1000" dirty="0">
                <a:solidFill>
                  <a:schemeClr val="bg1"/>
                </a:solidFill>
              </a:rPr>
            </a:br>
            <a:r>
              <a:rPr lang="en-GB" sz="1000" dirty="0">
                <a:solidFill>
                  <a:schemeClr val="bg1"/>
                </a:solidFill>
              </a:rPr>
              <a:t>BN1 3XG</a:t>
            </a:r>
          </a:p>
          <a:p>
            <a:pPr defTabSz="266700">
              <a:spcAft>
                <a:spcPts val="600"/>
              </a:spcAft>
            </a:pPr>
            <a:r>
              <a:rPr lang="en-GB" sz="1000" dirty="0">
                <a:solidFill>
                  <a:schemeClr val="bg1"/>
                </a:solidFill>
              </a:rPr>
              <a:t>t: 	01273 234 040</a:t>
            </a:r>
          </a:p>
          <a:p>
            <a:pPr defTabSz="266700">
              <a:spcAft>
                <a:spcPts val="600"/>
              </a:spcAft>
            </a:pPr>
            <a:r>
              <a:rPr lang="en-GB" sz="1000" dirty="0">
                <a:solidFill>
                  <a:schemeClr val="bg1"/>
                </a:solidFill>
              </a:rPr>
              <a:t>w:	</a:t>
            </a:r>
            <a:r>
              <a:rPr lang="en-GB" sz="1000" dirty="0">
                <a:solidFill>
                  <a:schemeClr val="bg1"/>
                </a:solidFill>
                <a:hlinkClick r:id="rId2">
                  <a:extLst>
                    <a:ext uri="{A12FA001-AC4F-418D-AE19-62706E023703}">
                      <ahyp:hlinkClr xmlns:ahyp="http://schemas.microsoft.com/office/drawing/2018/hyperlinkcolor" val="tx"/>
                    </a:ext>
                  </a:extLst>
                </a:hlinkClick>
              </a:rPr>
              <a:t>healthwatchbrightonandhove.co.uk</a:t>
            </a:r>
            <a:endParaRPr lang="en-GB" sz="1000" dirty="0">
              <a:solidFill>
                <a:schemeClr val="bg1"/>
              </a:solidFill>
            </a:endParaRPr>
          </a:p>
          <a:p>
            <a:pPr defTabSz="266700">
              <a:spcAft>
                <a:spcPts val="600"/>
              </a:spcAft>
            </a:pPr>
            <a:r>
              <a:rPr lang="en-GB" sz="1000" dirty="0">
                <a:solidFill>
                  <a:schemeClr val="bg1"/>
                </a:solidFill>
              </a:rPr>
              <a:t>e: 	</a:t>
            </a:r>
            <a:r>
              <a:rPr lang="en-GB" sz="1000" dirty="0">
                <a:solidFill>
                  <a:schemeClr val="bg1"/>
                </a:solidFill>
                <a:hlinkClick r:id="rId3">
                  <a:extLst>
                    <a:ext uri="{A12FA001-AC4F-418D-AE19-62706E023703}">
                      <ahyp:hlinkClr xmlns:ahyp="http://schemas.microsoft.com/office/drawing/2018/hyperlinkcolor" val="tx"/>
                    </a:ext>
                  </a:extLst>
                </a:hlinkClick>
              </a:rPr>
              <a:t>office@healthwatchbrightonandhove.co.uk</a:t>
            </a:r>
            <a:endParaRPr lang="en-GB" sz="1000" dirty="0">
              <a:solidFill>
                <a:schemeClr val="bg1"/>
              </a:solidFill>
            </a:endParaRPr>
          </a:p>
          <a:p>
            <a:pPr defTabSz="266700">
              <a:spcAft>
                <a:spcPts val="600"/>
              </a:spcAft>
            </a:pPr>
            <a:r>
              <a:rPr lang="en-GB" sz="1000" dirty="0">
                <a:solidFill>
                  <a:schemeClr val="bg1"/>
                </a:solidFill>
              </a:rPr>
              <a:t>	</a:t>
            </a:r>
            <a:r>
              <a:rPr lang="en-GB" sz="1000" dirty="0">
                <a:solidFill>
                  <a:schemeClr val="bg1"/>
                </a:solidFill>
                <a:hlinkClick r:id="rId4">
                  <a:extLst>
                    <a:ext uri="{A12FA001-AC4F-418D-AE19-62706E023703}">
                      <ahyp:hlinkClr xmlns:ahyp="http://schemas.microsoft.com/office/drawing/2018/hyperlinkcolor" val="tx"/>
                    </a:ext>
                  </a:extLst>
                </a:hlinkClick>
              </a:rPr>
              <a:t>@HealthwatchBH</a:t>
            </a:r>
            <a:endParaRPr lang="en-GB" sz="1000" dirty="0">
              <a:solidFill>
                <a:schemeClr val="bg1"/>
              </a:solidFill>
            </a:endParaRPr>
          </a:p>
          <a:p>
            <a:pPr defTabSz="266700">
              <a:spcAft>
                <a:spcPts val="600"/>
              </a:spcAft>
            </a:pPr>
            <a:r>
              <a:rPr lang="en-GB" sz="1000" dirty="0">
                <a:solidFill>
                  <a:schemeClr val="bg1"/>
                </a:solidFill>
              </a:rPr>
              <a:t>	</a:t>
            </a:r>
            <a:r>
              <a:rPr lang="en-GB" sz="1000" dirty="0">
                <a:solidFill>
                  <a:schemeClr val="bg1"/>
                </a:solidFill>
                <a:hlinkClick r:id="rId5">
                  <a:extLst>
                    <a:ext uri="{A12FA001-AC4F-418D-AE19-62706E023703}">
                      <ahyp:hlinkClr xmlns:ahyp="http://schemas.microsoft.com/office/drawing/2018/hyperlinkcolor" val="tx"/>
                    </a:ext>
                  </a:extLst>
                </a:hlinkClick>
              </a:rPr>
              <a:t>@HealthwatchBH</a:t>
            </a:r>
            <a:endParaRPr lang="en-GB" sz="1000" dirty="0">
              <a:solidFill>
                <a:schemeClr val="bg1"/>
              </a:solidFill>
            </a:endParaRPr>
          </a:p>
          <a:p>
            <a:pPr defTabSz="266700">
              <a:spcAft>
                <a:spcPts val="600"/>
              </a:spcAft>
            </a:pPr>
            <a:r>
              <a:rPr lang="en-GB" sz="1000" dirty="0">
                <a:solidFill>
                  <a:schemeClr val="bg1"/>
                </a:solidFill>
              </a:rPr>
              <a:t>	</a:t>
            </a:r>
            <a:r>
              <a:rPr lang="en-GB" sz="1000" dirty="0">
                <a:solidFill>
                  <a:schemeClr val="bg1"/>
                </a:solidFill>
                <a:hlinkClick r:id="rId6">
                  <a:extLst>
                    <a:ext uri="{A12FA001-AC4F-418D-AE19-62706E023703}">
                      <ahyp:hlinkClr xmlns:ahyp="http://schemas.microsoft.com/office/drawing/2018/hyperlinkcolor" val="tx"/>
                    </a:ext>
                  </a:extLst>
                </a:hlinkClick>
              </a:rPr>
              <a:t>HealthwatchBrightonandHove</a:t>
            </a:r>
            <a:endParaRPr lang="en-GB" sz="1000" dirty="0">
              <a:solidFill>
                <a:schemeClr val="bg1"/>
              </a:solidFill>
            </a:endParaRPr>
          </a:p>
          <a:p>
            <a:pPr>
              <a:spcAft>
                <a:spcPts val="600"/>
              </a:spcAft>
            </a:pPr>
            <a:endParaRPr lang="en-GB" sz="1000" dirty="0">
              <a:solidFill>
                <a:schemeClr val="bg1"/>
              </a:solidFill>
            </a:endParaRPr>
          </a:p>
          <a:p>
            <a:pPr>
              <a:spcAft>
                <a:spcPts val="600"/>
              </a:spcAft>
            </a:pPr>
            <a:endParaRPr lang="en-GB" sz="1000" dirty="0">
              <a:solidFill>
                <a:schemeClr val="bg1"/>
              </a:solidFill>
            </a:endParaRPr>
          </a:p>
          <a:p>
            <a:pPr>
              <a:spcAft>
                <a:spcPts val="600"/>
              </a:spcAft>
            </a:pPr>
            <a:endParaRPr lang="en-GB" sz="450" dirty="0">
              <a:solidFill>
                <a:schemeClr val="bg1"/>
              </a:solidFill>
            </a:endParaRPr>
          </a:p>
        </p:txBody>
      </p:sp>
      <p:pic>
        <p:nvPicPr>
          <p:cNvPr id="3" name="Picture 2" descr="P1116 HWE Local Healthwatch AR template_V4_24.jpg"/>
          <p:cNvPicPr>
            <a:picLocks noChangeAspect="1"/>
          </p:cNvPicPr>
          <p:nvPr/>
        </p:nvPicPr>
        <p:blipFill>
          <a:blip r:embed="rId7" cstate="print"/>
          <a:srcRect l="25797" t="94126" r="72521" b="3297"/>
          <a:stretch>
            <a:fillRect/>
          </a:stretch>
        </p:blipFill>
        <p:spPr>
          <a:xfrm>
            <a:off x="325160" y="9202302"/>
            <a:ext cx="214314" cy="250037"/>
          </a:xfrm>
          <a:prstGeom prst="rect">
            <a:avLst/>
          </a:prstGeom>
        </p:spPr>
      </p:pic>
      <p:pic>
        <p:nvPicPr>
          <p:cNvPr id="4" name="Picture 3" descr="HW-example-logo.png"/>
          <p:cNvPicPr>
            <a:picLocks noChangeAspect="1"/>
          </p:cNvPicPr>
          <p:nvPr/>
        </p:nvPicPr>
        <p:blipFill>
          <a:blip r:embed="rId8" cstate="print"/>
          <a:srcRect l="11458" b="53840"/>
          <a:stretch>
            <a:fillRect/>
          </a:stretch>
        </p:blipFill>
        <p:spPr>
          <a:xfrm>
            <a:off x="325160" y="6491316"/>
            <a:ext cx="2808000" cy="397148"/>
          </a:xfrm>
          <a:prstGeom prst="rect">
            <a:avLst/>
          </a:prstGeom>
        </p:spPr>
      </p:pic>
      <p:pic>
        <p:nvPicPr>
          <p:cNvPr id="5" name="Picture 4" descr="P1116 HWE Local Healthwatch AR template_V4_24.jpg"/>
          <p:cNvPicPr>
            <a:picLocks noChangeAspect="1"/>
          </p:cNvPicPr>
          <p:nvPr/>
        </p:nvPicPr>
        <p:blipFill>
          <a:blip r:embed="rId7" cstate="print"/>
          <a:srcRect l="25797" t="91549" r="72521" b="5874"/>
          <a:stretch>
            <a:fillRect/>
          </a:stretch>
        </p:blipFill>
        <p:spPr>
          <a:xfrm>
            <a:off x="332303" y="8702178"/>
            <a:ext cx="214314" cy="250045"/>
          </a:xfrm>
          <a:prstGeom prst="rect">
            <a:avLst/>
          </a:prstGeom>
        </p:spPr>
      </p:pic>
      <p:pic>
        <p:nvPicPr>
          <p:cNvPr id="6" name="Picture 5" descr="HW-Instagram-icon.png"/>
          <p:cNvPicPr>
            <a:picLocks noChangeAspect="1"/>
          </p:cNvPicPr>
          <p:nvPr/>
        </p:nvPicPr>
        <p:blipFill>
          <a:blip r:embed="rId9" cstate="print"/>
          <a:stretch>
            <a:fillRect/>
          </a:stretch>
        </p:blipFill>
        <p:spPr>
          <a:xfrm>
            <a:off x="375294" y="9004496"/>
            <a:ext cx="162001" cy="1620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2000" y="3238488"/>
            <a:ext cx="5940000" cy="97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432000" y="4734759"/>
            <a:ext cx="5940000" cy="97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432000" y="6186024"/>
            <a:ext cx="5940000" cy="226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34" name="Content Placeholder 33"/>
          <p:cNvSpPr>
            <a:spLocks noGrp="1"/>
          </p:cNvSpPr>
          <p:nvPr>
            <p:ph idx="13"/>
          </p:nvPr>
        </p:nvSpPr>
        <p:spPr>
          <a:xfrm>
            <a:off x="432000" y="1512000"/>
            <a:ext cx="5940000" cy="1512000"/>
          </a:xfrm>
        </p:spPr>
        <p:txBody>
          <a:bodyPr/>
          <a:lstStyle/>
          <a:p>
            <a:r>
              <a:rPr lang="en-GB" dirty="0"/>
              <a:t>Your health and social care champion</a:t>
            </a:r>
          </a:p>
          <a:p>
            <a:pPr lvl="1"/>
            <a:r>
              <a:rPr lang="en-GB" dirty="0"/>
              <a:t>Healthwatch Brighton and Hove is your local health and social care champion. From Whitehawk to Portslade and everywhere in between, we make sure NHS leaders and other decision makers hear your voice and use your feedback to improve care. We can also help you to find reliable and trustworthy information and advice. </a:t>
            </a:r>
          </a:p>
        </p:txBody>
      </p:sp>
      <p:sp>
        <p:nvSpPr>
          <p:cNvPr id="13" name="Title 12"/>
          <p:cNvSpPr>
            <a:spLocks noGrp="1"/>
          </p:cNvSpPr>
          <p:nvPr>
            <p:ph type="title"/>
          </p:nvPr>
        </p:nvSpPr>
        <p:spPr>
          <a:xfrm>
            <a:off x="432000" y="900000"/>
            <a:ext cx="5976000" cy="432000"/>
          </a:xfrm>
        </p:spPr>
        <p:txBody>
          <a:bodyPr/>
          <a:lstStyle/>
          <a:p>
            <a:r>
              <a:rPr lang="en-GB" dirty="0"/>
              <a:t>About us</a:t>
            </a:r>
          </a:p>
        </p:txBody>
      </p:sp>
      <p:sp>
        <p:nvSpPr>
          <p:cNvPr id="6" name="Text Placeholder 5"/>
          <p:cNvSpPr>
            <a:spLocks noGrp="1"/>
          </p:cNvSpPr>
          <p:nvPr>
            <p:ph type="body" sz="quarter" idx="14"/>
          </p:nvPr>
        </p:nvSpPr>
        <p:spPr/>
        <p:txBody>
          <a:bodyPr/>
          <a:lstStyle/>
          <a:p>
            <a:r>
              <a:rPr lang="en-GB" dirty="0">
                <a:solidFill>
                  <a:srgbClr val="002635"/>
                </a:solidFill>
                <a:latin typeface="Poppins" pitchFamily="2" charset="77"/>
                <a:cs typeface="Poppins" pitchFamily="2" charset="77"/>
              </a:rPr>
              <a:t>Our vision</a:t>
            </a:r>
          </a:p>
          <a:p>
            <a:pPr lvl="1"/>
            <a:r>
              <a:rPr lang="en-GB" dirty="0"/>
              <a:t>A world where we can all get the health and care we need.</a:t>
            </a:r>
          </a:p>
        </p:txBody>
      </p:sp>
      <p:sp>
        <p:nvSpPr>
          <p:cNvPr id="15" name="Text Placeholder 14"/>
          <p:cNvSpPr>
            <a:spLocks noGrp="1"/>
          </p:cNvSpPr>
          <p:nvPr>
            <p:ph type="body" sz="quarter" idx="15"/>
          </p:nvPr>
        </p:nvSpPr>
        <p:spPr/>
        <p:txBody>
          <a:bodyPr/>
          <a:lstStyle/>
          <a:p>
            <a:r>
              <a:rPr lang="en-GB" dirty="0">
                <a:solidFill>
                  <a:srgbClr val="002635"/>
                </a:solidFill>
                <a:latin typeface="Poppins" pitchFamily="2" charset="77"/>
                <a:cs typeface="Poppins" pitchFamily="2" charset="77"/>
              </a:rPr>
              <a:t>Our mission</a:t>
            </a:r>
          </a:p>
          <a:p>
            <a:pPr lvl="1"/>
            <a:r>
              <a:rPr lang="en-GB" dirty="0"/>
              <a:t>To make sure people’s experiences help make health and care better.</a:t>
            </a:r>
          </a:p>
        </p:txBody>
      </p:sp>
      <p:sp>
        <p:nvSpPr>
          <p:cNvPr id="16" name="Text Placeholder 15"/>
          <p:cNvSpPr>
            <a:spLocks noGrp="1"/>
          </p:cNvSpPr>
          <p:nvPr>
            <p:ph type="body" sz="quarter" idx="16"/>
          </p:nvPr>
        </p:nvSpPr>
        <p:spPr/>
        <p:txBody>
          <a:bodyPr/>
          <a:lstStyle/>
          <a:p>
            <a:r>
              <a:rPr lang="en-GB" dirty="0">
                <a:solidFill>
                  <a:srgbClr val="002635"/>
                </a:solidFill>
                <a:latin typeface="Poppins" pitchFamily="2" charset="77"/>
                <a:cs typeface="Poppins" pitchFamily="2" charset="77"/>
              </a:rPr>
              <a:t>Our values</a:t>
            </a:r>
          </a:p>
          <a:p>
            <a:pPr lvl="1"/>
            <a:r>
              <a:rPr lang="en-GB" dirty="0"/>
              <a:t>Listening to people and making sure their voices are heard.</a:t>
            </a:r>
          </a:p>
          <a:p>
            <a:pPr lvl="1"/>
            <a:r>
              <a:rPr lang="en-GB" dirty="0"/>
              <a:t>Including everyone in the conversation – especially those who don’t always have their voice heard.</a:t>
            </a:r>
          </a:p>
          <a:p>
            <a:pPr lvl="1"/>
            <a:r>
              <a:rPr lang="en-GB" dirty="0"/>
              <a:t>Analysing different people’s experiences to learn how to improve care.</a:t>
            </a:r>
          </a:p>
          <a:p>
            <a:pPr lvl="1"/>
            <a:r>
              <a:rPr lang="en-GB" dirty="0"/>
              <a:t>Acting on feedback and driving change.</a:t>
            </a:r>
          </a:p>
          <a:p>
            <a:pPr lvl="1"/>
            <a:r>
              <a:rPr lang="en-GB" dirty="0"/>
              <a:t>Partnering with care providers, Government, and the voluntary sector – serving as the public’s independent advocate.</a:t>
            </a:r>
          </a:p>
        </p:txBody>
      </p:sp>
      <p:pic>
        <p:nvPicPr>
          <p:cNvPr id="18" name="Picture 17" descr="P5-Mountain.png"/>
          <p:cNvPicPr>
            <a:picLocks noChangeAspect="1"/>
          </p:cNvPicPr>
          <p:nvPr/>
        </p:nvPicPr>
        <p:blipFill>
          <a:blip r:embed="rId2" cstate="print"/>
          <a:stretch>
            <a:fillRect/>
          </a:stretch>
        </p:blipFill>
        <p:spPr>
          <a:xfrm>
            <a:off x="475328" y="4793510"/>
            <a:ext cx="864000" cy="864000"/>
          </a:xfrm>
          <a:prstGeom prst="rect">
            <a:avLst/>
          </a:prstGeom>
        </p:spPr>
      </p:pic>
      <p:pic>
        <p:nvPicPr>
          <p:cNvPr id="19" name="Picture 18" descr="P5-Values.png"/>
          <p:cNvPicPr>
            <a:picLocks noChangeAspect="1"/>
          </p:cNvPicPr>
          <p:nvPr/>
        </p:nvPicPr>
        <p:blipFill>
          <a:blip r:embed="rId3" cstate="print"/>
          <a:stretch>
            <a:fillRect/>
          </a:stretch>
        </p:blipFill>
        <p:spPr>
          <a:xfrm>
            <a:off x="465675" y="6293708"/>
            <a:ext cx="864000" cy="864000"/>
          </a:xfrm>
          <a:prstGeom prst="rect">
            <a:avLst/>
          </a:prstGeom>
        </p:spPr>
      </p:pic>
      <p:pic>
        <p:nvPicPr>
          <p:cNvPr id="35" name="Content Placeholder 16" descr="P5-Binoculars.png"/>
          <p:cNvPicPr>
            <a:picLocks noChangeAspect="1"/>
          </p:cNvPicPr>
          <p:nvPr/>
        </p:nvPicPr>
        <p:blipFill>
          <a:blip r:embed="rId4" cstate="print"/>
          <a:stretch>
            <a:fillRect/>
          </a:stretch>
        </p:blipFill>
        <p:spPr>
          <a:xfrm>
            <a:off x="478032" y="3346997"/>
            <a:ext cx="756000" cy="756000"/>
          </a:xfrm>
          <a:prstGeom prst="rect">
            <a:avLst/>
          </a:prstGeom>
        </p:spPr>
      </p:pic>
      <p:sp>
        <p:nvSpPr>
          <p:cNvPr id="5" name="Footer Placeholder 4">
            <a:extLst>
              <a:ext uri="{FF2B5EF4-FFF2-40B4-BE49-F238E27FC236}">
                <a16:creationId xmlns:a16="http://schemas.microsoft.com/office/drawing/2014/main" id="{610F14A3-03A3-9944-8E50-BCA87D523B96}"/>
              </a:ext>
            </a:extLst>
          </p:cNvPr>
          <p:cNvSpPr>
            <a:spLocks noGrp="1"/>
          </p:cNvSpPr>
          <p:nvPr>
            <p:ph type="ftr" sz="quarter" idx="17"/>
          </p:nvPr>
        </p:nvSpPr>
        <p:spPr/>
        <p:txBody>
          <a:bodyPr/>
          <a:lstStyle/>
          <a:p>
            <a:r>
              <a:rPr lang="en-GB" dirty="0"/>
              <a:t>Healthwatch Brighton and Hove  |  Celebrating 10 years 2013 -2023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4">
            <a:extLst>
              <a:ext uri="{FF2B5EF4-FFF2-40B4-BE49-F238E27FC236}">
                <a16:creationId xmlns:a16="http://schemas.microsoft.com/office/drawing/2014/main" id="{1CFE4151-6946-A6FA-2EF1-72C82252B9C4}"/>
              </a:ext>
            </a:extLst>
          </p:cNvPr>
          <p:cNvSpPr txBox="1">
            <a:spLocks/>
          </p:cNvSpPr>
          <p:nvPr/>
        </p:nvSpPr>
        <p:spPr>
          <a:xfrm>
            <a:off x="450001" y="5308889"/>
            <a:ext cx="5976000" cy="4250457"/>
          </a:xfrm>
          <a:prstGeom prst="rect">
            <a:avLst/>
          </a:prstGeom>
        </p:spPr>
        <p:txBody>
          <a:bodyPr vert="horz" lIns="0" tIns="0" rIns="0" bIns="0" numCol="1" spcCol="360000" rtlCol="0" anchor="t" anchorCtr="0">
            <a:noAutofit/>
          </a:bodyPr>
          <a:lstStyle>
            <a:lvl1pPr marL="0" indent="0" algn="l" defTabSz="914400" rtl="0" eaLnBrk="1" latinLnBrk="0" hangingPunct="1">
              <a:lnSpc>
                <a:spcPts val="1600"/>
              </a:lnSpc>
              <a:spcBef>
                <a:spcPts val="0"/>
              </a:spcBef>
              <a:spcAft>
                <a:spcPts val="0"/>
              </a:spcAft>
              <a:buFont typeface="Arial" pitchFamily="34" charset="0"/>
              <a:buNone/>
              <a:defRPr sz="1200" b="0" kern="1200">
                <a:solidFill>
                  <a:schemeClr val="tx1"/>
                </a:solidFill>
                <a:latin typeface="+mn-lt"/>
                <a:ea typeface="+mn-ea"/>
                <a:cs typeface="+mn-cs"/>
              </a:defRPr>
            </a:lvl1pPr>
            <a:lvl2pPr marL="0" indent="0" algn="l" defTabSz="914400" rtl="0" eaLnBrk="1" latinLnBrk="0" hangingPunct="1">
              <a:lnSpc>
                <a:spcPts val="1600"/>
              </a:lnSpc>
              <a:spcBef>
                <a:spcPts val="900"/>
              </a:spcBef>
              <a:spcAft>
                <a:spcPts val="200"/>
              </a:spcAft>
              <a:buClr>
                <a:schemeClr val="tx1"/>
              </a:buClr>
              <a:buSzPct val="120000"/>
              <a:buFont typeface="Arial" pitchFamily="34" charset="0"/>
              <a:buNone/>
              <a:defRPr sz="1200" b="1" kern="1200">
                <a:solidFill>
                  <a:schemeClr val="tx1"/>
                </a:solidFill>
                <a:latin typeface="+mn-lt"/>
                <a:ea typeface="+mn-ea"/>
                <a:cs typeface="+mn-cs"/>
              </a:defRPr>
            </a:lvl2pPr>
            <a:lvl3pPr marL="180000" indent="-126000" algn="l" defTabSz="914400" rtl="0" eaLnBrk="1" latinLnBrk="0" hangingPunct="1">
              <a:lnSpc>
                <a:spcPts val="1400"/>
              </a:lnSpc>
              <a:spcBef>
                <a:spcPts val="0"/>
              </a:spcBef>
              <a:spcAft>
                <a:spcPts val="400"/>
              </a:spcAft>
              <a:buClrTx/>
              <a:buSzPct val="120000"/>
              <a:buFont typeface="Arial" pitchFamily="34" charset="0"/>
              <a:buChar char="•"/>
              <a:defRPr sz="1200" b="0" kern="1200">
                <a:solidFill>
                  <a:srgbClr val="000000"/>
                </a:solidFill>
                <a:latin typeface="+mn-lt"/>
                <a:ea typeface="+mn-ea"/>
                <a:cs typeface="+mn-cs"/>
              </a:defRPr>
            </a:lvl3pPr>
            <a:lvl4pPr marL="0" indent="0" algn="ctr" defTabSz="914400" rtl="0" eaLnBrk="1" latinLnBrk="0" hangingPunct="1">
              <a:lnSpc>
                <a:spcPts val="1500"/>
              </a:lnSpc>
              <a:spcBef>
                <a:spcPts val="0"/>
              </a:spcBef>
              <a:spcAft>
                <a:spcPts val="0"/>
              </a:spcAft>
              <a:buFont typeface="Arial" pitchFamily="34" charset="0"/>
              <a:buNone/>
              <a:defRPr sz="1400" b="0" kern="1200">
                <a:solidFill>
                  <a:schemeClr val="tx1"/>
                </a:solidFill>
                <a:latin typeface="+mn-lt"/>
                <a:ea typeface="+mn-ea"/>
                <a:cs typeface="+mn-cs"/>
              </a:defRPr>
            </a:lvl4pPr>
            <a:lvl5pPr marL="0" indent="0" algn="ctr" defTabSz="914400" rtl="0" eaLnBrk="1" latinLnBrk="0" hangingPunct="1">
              <a:lnSpc>
                <a:spcPts val="1500"/>
              </a:lnSpc>
              <a:spcBef>
                <a:spcPts val="0"/>
              </a:spcBef>
              <a:spcAft>
                <a:spcPts val="0"/>
              </a:spcAft>
              <a:buFont typeface="Arial" pitchFamily="34" charset="0"/>
              <a:buNone/>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600"/>
              </a:spcAft>
            </a:pPr>
            <a:r>
              <a:rPr lang="en-GB" sz="1100" b="1" dirty="0">
                <a:solidFill>
                  <a:srgbClr val="000000"/>
                </a:solidFill>
                <a:ea typeface="Arial Unicode MS"/>
                <a:cs typeface="Arial Unicode MS"/>
              </a:rPr>
              <a:t>Geoffrey Bowden,  Chair 2022 onwards</a:t>
            </a:r>
          </a:p>
          <a:p>
            <a:pPr>
              <a:lnSpc>
                <a:spcPct val="100000"/>
              </a:lnSpc>
              <a:spcAft>
                <a:spcPts val="600"/>
              </a:spcAft>
            </a:pPr>
            <a:r>
              <a:rPr lang="en-GB" sz="1100" dirty="0">
                <a:solidFill>
                  <a:srgbClr val="000000"/>
                </a:solidFill>
                <a:ea typeface="Arial Unicode MS"/>
                <a:cs typeface="Arial Unicode MS"/>
              </a:rPr>
              <a:t>We</a:t>
            </a:r>
          </a:p>
        </p:txBody>
      </p:sp>
      <p:sp>
        <p:nvSpPr>
          <p:cNvPr id="5" name="Content Placeholder 4"/>
          <p:cNvSpPr>
            <a:spLocks noGrp="1"/>
          </p:cNvSpPr>
          <p:nvPr>
            <p:ph idx="13"/>
          </p:nvPr>
        </p:nvSpPr>
        <p:spPr>
          <a:xfrm>
            <a:off x="450001" y="1436739"/>
            <a:ext cx="4549623" cy="3409015"/>
          </a:xfrm>
        </p:spPr>
        <p:txBody>
          <a:bodyPr/>
          <a:lstStyle/>
          <a:p>
            <a:pPr>
              <a:lnSpc>
                <a:spcPct val="100000"/>
              </a:lnSpc>
              <a:spcAft>
                <a:spcPts val="600"/>
              </a:spcAft>
            </a:pPr>
            <a:r>
              <a:rPr lang="en-GB" sz="1100" b="1" dirty="0">
                <a:solidFill>
                  <a:srgbClr val="000000"/>
                </a:solidFill>
                <a:cs typeface="Poppins Medium" panose="00000600000000000000" pitchFamily="2" charset="0"/>
              </a:rPr>
              <a:t>Fran McCabe,  Chair 2013-2022 </a:t>
            </a:r>
          </a:p>
          <a:p>
            <a:pPr>
              <a:lnSpc>
                <a:spcPct val="100000"/>
              </a:lnSpc>
              <a:spcAft>
                <a:spcPts val="600"/>
              </a:spcAft>
            </a:pPr>
            <a:r>
              <a:rPr lang="en-GB" sz="1100" dirty="0">
                <a:ln>
                  <a:noFill/>
                </a:ln>
                <a:solidFill>
                  <a:srgbClr val="000000"/>
                </a:solidFill>
                <a:effectLst/>
                <a:ea typeface="Arial Unicode MS"/>
                <a:cs typeface="Arial Unicode MS"/>
              </a:rPr>
              <a:t>One of the reasons I wanted to become Chair was I could see the strength of having a network of Healthwatches and a national body to harness intelligence and evidence.  In the first year or so, we created a strong board, had staff settling into their roles, and brought in a strong CEO, David Liley. Healthwatch has always punched above its weight with small group of staff and a loyal cadre of volunteers who are its eyes and ears. Making relationships with health and care personnel has been a key activity to gain trust and credibility. Healthwatch has developed a reputation for strong evidenced reports based on the experience of people who use health and care services as patients, service users and carers.</a:t>
            </a:r>
          </a:p>
          <a:p>
            <a:pPr>
              <a:lnSpc>
                <a:spcPct val="100000"/>
              </a:lnSpc>
              <a:spcAft>
                <a:spcPts val="600"/>
              </a:spcAft>
            </a:pPr>
            <a:r>
              <a:rPr lang="en-GB" sz="1100" dirty="0">
                <a:ln>
                  <a:noFill/>
                </a:ln>
                <a:solidFill>
                  <a:srgbClr val="000000"/>
                </a:solidFill>
                <a:effectLst/>
                <a:ea typeface="Arial Unicode MS"/>
                <a:cs typeface="Arial Unicode MS"/>
              </a:rPr>
              <a:t>Healthwatch is the 'go to’ organisation both nationally and locally to get patient and user views about health and social care: and the vision that I and others had - that there was strength in collaboration and validating individual experiences at a national level to influence and change policy and practice - is now central to the Healthwatch endeavour. I am very proud of what we have become.</a:t>
            </a:r>
          </a:p>
          <a:p>
            <a:pPr>
              <a:lnSpc>
                <a:spcPct val="100000"/>
              </a:lnSpc>
              <a:spcAft>
                <a:spcPts val="600"/>
              </a:spcAft>
            </a:pPr>
            <a:endParaRPr lang="en-GB" sz="1100" dirty="0">
              <a:ln>
                <a:noFill/>
              </a:ln>
              <a:solidFill>
                <a:srgbClr val="000000"/>
              </a:solidFill>
              <a:effectLst/>
              <a:ea typeface="Arial Unicode MS"/>
              <a:cs typeface="Arial Unicode MS"/>
            </a:endParaRP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4</a:t>
            </a:fld>
            <a:endParaRPr lang="en-GB" noProof="0" dirty="0"/>
          </a:p>
        </p:txBody>
      </p:sp>
      <p:sp>
        <p:nvSpPr>
          <p:cNvPr id="6" name="Title 5"/>
          <p:cNvSpPr>
            <a:spLocks noGrp="1"/>
          </p:cNvSpPr>
          <p:nvPr>
            <p:ph type="title"/>
          </p:nvPr>
        </p:nvSpPr>
        <p:spPr>
          <a:xfrm>
            <a:off x="432000" y="900000"/>
            <a:ext cx="5976000" cy="504000"/>
          </a:xfrm>
        </p:spPr>
        <p:txBody>
          <a:bodyPr/>
          <a:lstStyle/>
          <a:p>
            <a:r>
              <a:rPr lang="en-GB" dirty="0"/>
              <a:t>Messages from our Chairs</a:t>
            </a:r>
          </a:p>
        </p:txBody>
      </p:sp>
      <p:sp>
        <p:nvSpPr>
          <p:cNvPr id="7" name="Footer Placeholder 6">
            <a:extLst>
              <a:ext uri="{FF2B5EF4-FFF2-40B4-BE49-F238E27FC236}">
                <a16:creationId xmlns:a16="http://schemas.microsoft.com/office/drawing/2014/main" id="{72BDBA5A-9E47-AB4B-8E27-EA0363DC275F}"/>
              </a:ext>
            </a:extLst>
          </p:cNvPr>
          <p:cNvSpPr>
            <a:spLocks noGrp="1"/>
          </p:cNvSpPr>
          <p:nvPr>
            <p:ph type="ftr" sz="quarter" idx="18"/>
          </p:nvPr>
        </p:nvSpPr>
        <p:spPr/>
        <p:txBody>
          <a:bodyPr/>
          <a:lstStyle/>
          <a:p>
            <a:r>
              <a:rPr lang="en-GB" dirty="0"/>
              <a:t>Healthwatch Brighton and Hove  |  Celebrating 10 years 2013 -2023</a:t>
            </a:r>
          </a:p>
        </p:txBody>
      </p:sp>
      <p:pic>
        <p:nvPicPr>
          <p:cNvPr id="21" name="Picture Placeholder 9">
            <a:extLst>
              <a:ext uri="{FF2B5EF4-FFF2-40B4-BE49-F238E27FC236}">
                <a16:creationId xmlns:a16="http://schemas.microsoft.com/office/drawing/2014/main" id="{590B184A-60F6-A5D2-0C7A-D78DCE4D8481}"/>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7036" b="7036"/>
          <a:stretch/>
        </p:blipFill>
        <p:spPr>
          <a:xfrm>
            <a:off x="5311444" y="1512001"/>
            <a:ext cx="1096555" cy="1353388"/>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A close up of a logo&#10;&#10;Description automatically generated">
            <a:extLst>
              <a:ext uri="{FF2B5EF4-FFF2-40B4-BE49-F238E27FC236}">
                <a16:creationId xmlns:a16="http://schemas.microsoft.com/office/drawing/2014/main" id="{5E867FB2-B3B9-7530-2BF8-D29660877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126" y="2831752"/>
            <a:ext cx="1866859" cy="618990"/>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68376235-42D5-55C1-7645-1CE0139E9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0697">
            <a:off x="6936472" y="5472905"/>
            <a:ext cx="863668" cy="863668"/>
          </a:xfrm>
          <a:prstGeom prst="rect">
            <a:avLst/>
          </a:prstGeom>
          <a:effectLst>
            <a:outerShdw blurRad="76200" dir="13500000" sy="23000" kx="1200000" algn="br" rotWithShape="0">
              <a:prstClr val="black">
                <a:alpha val="20000"/>
              </a:prstClr>
            </a:outerShdw>
            <a:reflection blurRad="6350" stA="50000" endA="300" endPos="55000" dir="5400000" sy="-100000" algn="bl" rotWithShape="0"/>
          </a:effectLst>
        </p:spPr>
      </p:pic>
      <p:pic>
        <p:nvPicPr>
          <p:cNvPr id="2" name="Picture 2" descr="\\SERVER1\Desktop\will.anjos\Desktop\gb.jpg">
            <a:extLst>
              <a:ext uri="{FF2B5EF4-FFF2-40B4-BE49-F238E27FC236}">
                <a16:creationId xmlns:a16="http://schemas.microsoft.com/office/drawing/2014/main" id="{64EBA442-41F1-01C4-26D3-D5D65030A262}"/>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45725" y="5308883"/>
            <a:ext cx="1111827" cy="1378818"/>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47FCD8C-1F34-3977-C80F-0A7261ABCA2D}"/>
              </a:ext>
            </a:extLst>
          </p:cNvPr>
          <p:cNvPicPr>
            <a:picLocks noChangeAspect="1"/>
          </p:cNvPicPr>
          <p:nvPr/>
        </p:nvPicPr>
        <p:blipFill>
          <a:blip r:embed="rId6"/>
          <a:stretch>
            <a:fillRect/>
          </a:stretch>
        </p:blipFill>
        <p:spPr>
          <a:xfrm>
            <a:off x="5238976" y="6839972"/>
            <a:ext cx="1325324" cy="5869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C006B43-96C8-6F0A-BC78-1FACF6BA65ED}"/>
              </a:ext>
            </a:extLst>
          </p:cNvPr>
          <p:cNvSpPr txBox="1">
            <a:spLocks/>
          </p:cNvSpPr>
          <p:nvPr/>
        </p:nvSpPr>
        <p:spPr>
          <a:xfrm>
            <a:off x="430701" y="3887580"/>
            <a:ext cx="4865576" cy="2577629"/>
          </a:xfrm>
          <a:prstGeom prst="rect">
            <a:avLst/>
          </a:prstGeom>
        </p:spPr>
        <p:txBody>
          <a:bodyPr vert="horz" wrap="square" lIns="0" tIns="0" rIns="0" bIns="0" numCol="1" spcCol="360000" rtlCol="0" anchor="t" anchorCtr="0">
            <a:spAutoFit/>
          </a:bodyPr>
          <a:lstStyle>
            <a:lvl1pPr marL="0" indent="0" algn="l" defTabSz="914400" rtl="0" eaLnBrk="1" latinLnBrk="0" hangingPunct="1">
              <a:lnSpc>
                <a:spcPts val="1600"/>
              </a:lnSpc>
              <a:spcBef>
                <a:spcPts val="0"/>
              </a:spcBef>
              <a:spcAft>
                <a:spcPts val="0"/>
              </a:spcAft>
              <a:buFont typeface="Arial" pitchFamily="34" charset="0"/>
              <a:buNone/>
              <a:defRPr sz="1200" b="1" kern="1200">
                <a:solidFill>
                  <a:schemeClr val="tx1"/>
                </a:solidFill>
                <a:latin typeface="+mn-lt"/>
                <a:ea typeface="+mn-ea"/>
                <a:cs typeface="+mn-cs"/>
              </a:defRPr>
            </a:lvl1pPr>
            <a:lvl2pPr marL="0" indent="0" algn="l" defTabSz="914400" rtl="0" eaLnBrk="1" latinLnBrk="0" hangingPunct="1">
              <a:lnSpc>
                <a:spcPts val="1600"/>
              </a:lnSpc>
              <a:spcBef>
                <a:spcPts val="900"/>
              </a:spcBef>
              <a:spcAft>
                <a:spcPts val="200"/>
              </a:spcAft>
              <a:buClr>
                <a:schemeClr val="tx1"/>
              </a:buClr>
              <a:buSzPct val="120000"/>
              <a:buFont typeface="Arial" pitchFamily="34" charset="0"/>
              <a:buNone/>
              <a:defRPr sz="1200" b="1" kern="1200">
                <a:solidFill>
                  <a:srgbClr val="9AC43A"/>
                </a:solidFill>
                <a:latin typeface="+mn-lt"/>
                <a:ea typeface="+mn-ea"/>
                <a:cs typeface="+mn-cs"/>
              </a:defRPr>
            </a:lvl2pPr>
            <a:lvl3pPr marL="180000" indent="-126000" algn="l" defTabSz="914400" rtl="0" eaLnBrk="1" latinLnBrk="0" hangingPunct="1">
              <a:lnSpc>
                <a:spcPts val="1200"/>
              </a:lnSpc>
              <a:spcBef>
                <a:spcPts val="0"/>
              </a:spcBef>
              <a:spcAft>
                <a:spcPts val="1000"/>
              </a:spcAft>
              <a:buClr>
                <a:schemeClr val="tx1"/>
              </a:buClr>
              <a:buSzPct val="120000"/>
              <a:buFont typeface="Arial" pitchFamily="34" charset="0"/>
              <a:buChar char="•"/>
              <a:defRPr sz="1000" b="0" kern="1200">
                <a:solidFill>
                  <a:schemeClr val="tx1"/>
                </a:solidFill>
                <a:latin typeface="+mn-lt"/>
                <a:ea typeface="+mn-ea"/>
                <a:cs typeface="+mn-cs"/>
              </a:defRPr>
            </a:lvl3pPr>
            <a:lvl4pPr marL="0" indent="0" algn="ctr" defTabSz="914400" rtl="0" eaLnBrk="1" latinLnBrk="0" hangingPunct="1">
              <a:lnSpc>
                <a:spcPts val="1500"/>
              </a:lnSpc>
              <a:spcBef>
                <a:spcPts val="0"/>
              </a:spcBef>
              <a:spcAft>
                <a:spcPts val="0"/>
              </a:spcAft>
              <a:buFont typeface="Arial" pitchFamily="34" charset="0"/>
              <a:buNone/>
              <a:defRPr sz="1400" b="0" kern="1200">
                <a:solidFill>
                  <a:schemeClr val="tx1"/>
                </a:solidFill>
                <a:latin typeface="+mn-lt"/>
                <a:ea typeface="+mn-ea"/>
                <a:cs typeface="+mn-cs"/>
              </a:defRPr>
            </a:lvl4pPr>
            <a:lvl5pPr marL="0" indent="0" algn="ctr" defTabSz="914400" rtl="0" eaLnBrk="1" latinLnBrk="0" hangingPunct="1">
              <a:lnSpc>
                <a:spcPts val="1500"/>
              </a:lnSpc>
              <a:spcBef>
                <a:spcPts val="0"/>
              </a:spcBef>
              <a:spcAft>
                <a:spcPts val="0"/>
              </a:spcAft>
              <a:buFont typeface="Arial" pitchFamily="34" charset="0"/>
              <a:buNone/>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 lvl="2" indent="0">
              <a:lnSpc>
                <a:spcPts val="1300"/>
              </a:lnSpc>
              <a:spcBef>
                <a:spcPts val="600"/>
              </a:spcBef>
              <a:spcAft>
                <a:spcPts val="0"/>
              </a:spcAft>
              <a:buFont typeface="Arial" pitchFamily="34" charset="0"/>
              <a:buNone/>
            </a:pPr>
            <a:r>
              <a:rPr lang="en-GB" sz="1100" b="1" dirty="0">
                <a:solidFill>
                  <a:schemeClr val="tx1">
                    <a:lumMod val="50000"/>
                  </a:schemeClr>
                </a:solidFill>
                <a:ea typeface="+mn-lt"/>
                <a:cs typeface="+mn-lt"/>
              </a:rPr>
              <a:t>David Liley, 2016-2022</a:t>
            </a:r>
          </a:p>
          <a:p>
            <a:pPr marL="53975" lvl="2" indent="0">
              <a:lnSpc>
                <a:spcPts val="1300"/>
              </a:lnSpc>
              <a:spcBef>
                <a:spcPts val="600"/>
              </a:spcBef>
              <a:spcAft>
                <a:spcPts val="0"/>
              </a:spcAft>
              <a:buFont typeface="Arial" pitchFamily="34" charset="0"/>
              <a:buNone/>
            </a:pPr>
            <a:r>
              <a:rPr lang="en-GB" sz="1100" dirty="0">
                <a:solidFill>
                  <a:schemeClr val="tx1">
                    <a:lumMod val="50000"/>
                  </a:schemeClr>
                </a:solidFill>
                <a:ea typeface="+mn-lt"/>
                <a:cs typeface="+mn-lt"/>
              </a:rPr>
              <a:t>When local Healthwatch was first established it did not know what it was and we had to build on previous attempts to establish a unified voice for the patient and public opinion. I was appointed in April 2016 and from then on, we have built a reputation for powerful evidence-based reporting, bringing the patient voice to the centre of topical issues, and being a fearless but balanced critical friend to health and social care. Our various reports over the years have strengthened our role as the authoritative voice for independent and accurate information and assurance. Our reputation has increased and strengthened, reflected by our award-winning projects. It has been a privilege to have led the organisation for over six years and worked alongside so many talented and dedicated staff members, Board and volunteers. I look forward to watching how the organisation continues to grow and adapt.</a:t>
            </a:r>
          </a:p>
        </p:txBody>
      </p:sp>
      <p:sp>
        <p:nvSpPr>
          <p:cNvPr id="5" name="Content Placeholder 4"/>
          <p:cNvSpPr>
            <a:spLocks noGrp="1"/>
          </p:cNvSpPr>
          <p:nvPr>
            <p:ph idx="13"/>
          </p:nvPr>
        </p:nvSpPr>
        <p:spPr>
          <a:xfrm>
            <a:off x="431999" y="1980000"/>
            <a:ext cx="4056181" cy="654025"/>
          </a:xfrm>
        </p:spPr>
        <p:txBody>
          <a:bodyPr wrap="square">
            <a:spAutoFit/>
          </a:bodyPr>
          <a:lstStyle/>
          <a:p>
            <a:pPr marL="53975" lvl="2" indent="0">
              <a:lnSpc>
                <a:spcPts val="1300"/>
              </a:lnSpc>
              <a:spcBef>
                <a:spcPts val="600"/>
              </a:spcBef>
              <a:spcAft>
                <a:spcPts val="0"/>
              </a:spcAft>
              <a:buNone/>
            </a:pPr>
            <a:r>
              <a:rPr lang="en-GB" sz="1100" dirty="0">
                <a:solidFill>
                  <a:schemeClr val="tx1">
                    <a:lumMod val="50000"/>
                  </a:schemeClr>
                </a:solidFill>
                <a:ea typeface="+mn-lt"/>
                <a:cs typeface="+mn-lt"/>
              </a:rPr>
              <a:t>Nicky Cambridge, 2013-2015</a:t>
            </a:r>
          </a:p>
          <a:p>
            <a:pPr marL="53975" lvl="2" indent="0">
              <a:lnSpc>
                <a:spcPts val="1300"/>
              </a:lnSpc>
              <a:spcBef>
                <a:spcPts val="600"/>
              </a:spcBef>
              <a:spcAft>
                <a:spcPts val="0"/>
              </a:spcAft>
              <a:buNone/>
            </a:pPr>
            <a:endParaRPr lang="en-GB" sz="1100" dirty="0">
              <a:solidFill>
                <a:schemeClr val="tx1">
                  <a:lumMod val="50000"/>
                </a:schemeClr>
              </a:solidFill>
              <a:ea typeface="+mn-lt"/>
              <a:cs typeface="+mn-lt"/>
            </a:endParaRPr>
          </a:p>
          <a:p>
            <a:pPr marL="53975" lvl="2" indent="0">
              <a:lnSpc>
                <a:spcPts val="1300"/>
              </a:lnSpc>
              <a:spcBef>
                <a:spcPts val="600"/>
              </a:spcBef>
              <a:spcAft>
                <a:spcPts val="0"/>
              </a:spcAft>
              <a:buNone/>
            </a:pPr>
            <a:endParaRPr lang="en-GB" sz="1100" dirty="0">
              <a:solidFill>
                <a:schemeClr val="tx1">
                  <a:lumMod val="50000"/>
                </a:schemeClr>
              </a:solidFill>
              <a:ea typeface="+mn-lt"/>
              <a:cs typeface="+mn-lt"/>
            </a:endParaRPr>
          </a:p>
        </p:txBody>
      </p:sp>
      <p:pic>
        <p:nvPicPr>
          <p:cNvPr id="17" name="Picture Placeholder 13">
            <a:extLst>
              <a:ext uri="{FF2B5EF4-FFF2-40B4-BE49-F238E27FC236}">
                <a16:creationId xmlns:a16="http://schemas.microsoft.com/office/drawing/2014/main" id="{4C4079F5-9329-40AD-996E-327276C767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68" t="14284" r="11955" b="2738"/>
          <a:stretch/>
        </p:blipFill>
        <p:spPr>
          <a:xfrm>
            <a:off x="5432901" y="4170147"/>
            <a:ext cx="1204410" cy="1538435"/>
          </a:xfrm>
          <a:prstGeom prst="rect">
            <a:avLst/>
          </a:prstGeom>
          <a:blipFill>
            <a:blip r:embed="rId3" cstate="print">
              <a:extLst>
                <a:ext uri="{28A0092B-C50C-407E-A947-70E740481C1C}">
                  <a14:useLocalDpi xmlns:a14="http://schemas.microsoft.com/office/drawing/2010/main"/>
                </a:ext>
              </a:extLst>
            </a:blip>
            <a:stretch>
              <a:fillRect/>
            </a:stretch>
          </a:blipFill>
          <a:ln>
            <a:solidFill>
              <a:schemeClr val="tx1"/>
            </a:solidFill>
          </a:ln>
          <a:effectLst>
            <a:outerShdw blurRad="50800" dist="38100" dir="2700000" algn="tl" rotWithShape="0">
              <a:prstClr val="black">
                <a:alpha val="40000"/>
              </a:prstClr>
            </a:outerShdw>
          </a:effectLst>
        </p:spPr>
      </p:pic>
      <p:sp>
        <p:nvSpPr>
          <p:cNvPr id="3" name="Footer Placeholder 2"/>
          <p:cNvSpPr>
            <a:spLocks noGrp="1"/>
          </p:cNvSpPr>
          <p:nvPr>
            <p:ph type="ftr" sz="quarter" idx="11"/>
          </p:nvPr>
        </p:nvSpPr>
        <p:spPr/>
        <p:txBody>
          <a:bodyPr/>
          <a:lstStyle/>
          <a:p>
            <a:r>
              <a:rPr lang="en-GB" dirty="0"/>
              <a:t>Healthwatch Brighton and Hove  |  Annual Report 2021-22</a:t>
            </a: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6" name="Title 5"/>
          <p:cNvSpPr>
            <a:spLocks noGrp="1"/>
          </p:cNvSpPr>
          <p:nvPr>
            <p:ph type="title"/>
          </p:nvPr>
        </p:nvSpPr>
        <p:spPr>
          <a:xfrm>
            <a:off x="432000" y="900000"/>
            <a:ext cx="5976000" cy="984885"/>
          </a:xfrm>
        </p:spPr>
        <p:txBody>
          <a:bodyPr>
            <a:spAutoFit/>
          </a:bodyPr>
          <a:lstStyle/>
          <a:p>
            <a:r>
              <a:rPr lang="en-GB" sz="3200" dirty="0">
                <a:solidFill>
                  <a:schemeClr val="accent5">
                    <a:lumMod val="50000"/>
                  </a:schemeClr>
                </a:solidFill>
              </a:rPr>
              <a:t>Messages from our </a:t>
            </a:r>
            <a:br>
              <a:rPr lang="en-GB" sz="3200" dirty="0">
                <a:solidFill>
                  <a:schemeClr val="accent5">
                    <a:lumMod val="50000"/>
                  </a:schemeClr>
                </a:solidFill>
              </a:rPr>
            </a:br>
            <a:r>
              <a:rPr lang="en-GB" sz="3200" dirty="0">
                <a:solidFill>
                  <a:schemeClr val="accent5">
                    <a:lumMod val="50000"/>
                  </a:schemeClr>
                </a:solidFill>
              </a:rPr>
              <a:t>Chief Executives</a:t>
            </a:r>
          </a:p>
        </p:txBody>
      </p:sp>
      <p:pic>
        <p:nvPicPr>
          <p:cNvPr id="18" name="Picture 17">
            <a:extLst>
              <a:ext uri="{FF2B5EF4-FFF2-40B4-BE49-F238E27FC236}">
                <a16:creationId xmlns:a16="http://schemas.microsoft.com/office/drawing/2014/main" id="{B5BE3926-44D8-4BBB-910B-6D73284854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0076" y="5879553"/>
            <a:ext cx="1073023" cy="417593"/>
          </a:xfrm>
          <a:prstGeom prst="rect">
            <a:avLst/>
          </a:prstGeom>
        </p:spPr>
      </p:pic>
      <p:sp>
        <p:nvSpPr>
          <p:cNvPr id="2" name="Content Placeholder 4">
            <a:extLst>
              <a:ext uri="{FF2B5EF4-FFF2-40B4-BE49-F238E27FC236}">
                <a16:creationId xmlns:a16="http://schemas.microsoft.com/office/drawing/2014/main" id="{5811AD18-0248-2A91-8630-21B744F4C3F9}"/>
              </a:ext>
            </a:extLst>
          </p:cNvPr>
          <p:cNvSpPr txBox="1">
            <a:spLocks noGrp="1" noRot="1" noMove="1" noResize="1" noEditPoints="1" noAdjustHandles="1" noChangeArrowheads="1" noChangeShapeType="1"/>
          </p:cNvSpPr>
          <p:nvPr/>
        </p:nvSpPr>
        <p:spPr>
          <a:xfrm>
            <a:off x="430701" y="6708338"/>
            <a:ext cx="4865576" cy="3141886"/>
          </a:xfrm>
          <a:prstGeom prst="rect">
            <a:avLst/>
          </a:prstGeom>
        </p:spPr>
        <p:txBody>
          <a:bodyPr vert="horz" wrap="square" lIns="0" tIns="0" rIns="0" bIns="0" numCol="1" spcCol="360000" rtlCol="0" anchor="t" anchorCtr="0">
            <a:spAutoFit/>
          </a:bodyPr>
          <a:lstStyle>
            <a:lvl1pPr marL="0" indent="0" algn="l" defTabSz="914400" rtl="0" eaLnBrk="1" latinLnBrk="0" hangingPunct="1">
              <a:lnSpc>
                <a:spcPts val="1600"/>
              </a:lnSpc>
              <a:spcBef>
                <a:spcPts val="0"/>
              </a:spcBef>
              <a:spcAft>
                <a:spcPts val="0"/>
              </a:spcAft>
              <a:buFont typeface="Arial" pitchFamily="34" charset="0"/>
              <a:buNone/>
              <a:defRPr sz="1200" b="1" kern="1200">
                <a:solidFill>
                  <a:schemeClr val="tx1"/>
                </a:solidFill>
                <a:latin typeface="+mn-lt"/>
                <a:ea typeface="+mn-ea"/>
                <a:cs typeface="+mn-cs"/>
              </a:defRPr>
            </a:lvl1pPr>
            <a:lvl2pPr marL="0" indent="0" algn="l" defTabSz="914400" rtl="0" eaLnBrk="1" latinLnBrk="0" hangingPunct="1">
              <a:lnSpc>
                <a:spcPts val="1600"/>
              </a:lnSpc>
              <a:spcBef>
                <a:spcPts val="900"/>
              </a:spcBef>
              <a:spcAft>
                <a:spcPts val="200"/>
              </a:spcAft>
              <a:buClr>
                <a:schemeClr val="tx1"/>
              </a:buClr>
              <a:buSzPct val="120000"/>
              <a:buFont typeface="Arial" pitchFamily="34" charset="0"/>
              <a:buNone/>
              <a:defRPr sz="1200" b="1" kern="1200">
                <a:solidFill>
                  <a:srgbClr val="9AC43A"/>
                </a:solidFill>
                <a:latin typeface="+mn-lt"/>
                <a:ea typeface="+mn-ea"/>
                <a:cs typeface="+mn-cs"/>
              </a:defRPr>
            </a:lvl2pPr>
            <a:lvl3pPr marL="180000" indent="-126000" algn="l" defTabSz="914400" rtl="0" eaLnBrk="1" latinLnBrk="0" hangingPunct="1">
              <a:lnSpc>
                <a:spcPts val="1200"/>
              </a:lnSpc>
              <a:spcBef>
                <a:spcPts val="0"/>
              </a:spcBef>
              <a:spcAft>
                <a:spcPts val="1000"/>
              </a:spcAft>
              <a:buClr>
                <a:schemeClr val="tx1"/>
              </a:buClr>
              <a:buSzPct val="120000"/>
              <a:buFont typeface="Arial" pitchFamily="34" charset="0"/>
              <a:buChar char="•"/>
              <a:defRPr sz="1000" b="0" kern="1200">
                <a:solidFill>
                  <a:schemeClr val="tx1"/>
                </a:solidFill>
                <a:latin typeface="+mn-lt"/>
                <a:ea typeface="+mn-ea"/>
                <a:cs typeface="+mn-cs"/>
              </a:defRPr>
            </a:lvl3pPr>
            <a:lvl4pPr marL="0" indent="0" algn="ctr" defTabSz="914400" rtl="0" eaLnBrk="1" latinLnBrk="0" hangingPunct="1">
              <a:lnSpc>
                <a:spcPts val="1500"/>
              </a:lnSpc>
              <a:spcBef>
                <a:spcPts val="0"/>
              </a:spcBef>
              <a:spcAft>
                <a:spcPts val="0"/>
              </a:spcAft>
              <a:buFont typeface="Arial" pitchFamily="34" charset="0"/>
              <a:buNone/>
              <a:defRPr sz="1400" b="0" kern="1200">
                <a:solidFill>
                  <a:schemeClr val="tx1"/>
                </a:solidFill>
                <a:latin typeface="+mn-lt"/>
                <a:ea typeface="+mn-ea"/>
                <a:cs typeface="+mn-cs"/>
              </a:defRPr>
            </a:lvl4pPr>
            <a:lvl5pPr marL="0" indent="0" algn="ctr" defTabSz="914400" rtl="0" eaLnBrk="1" latinLnBrk="0" hangingPunct="1">
              <a:lnSpc>
                <a:spcPts val="1500"/>
              </a:lnSpc>
              <a:spcBef>
                <a:spcPts val="0"/>
              </a:spcBef>
              <a:spcAft>
                <a:spcPts val="0"/>
              </a:spcAft>
              <a:buFont typeface="Arial" pitchFamily="34" charset="0"/>
              <a:buNone/>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 lvl="2" indent="0">
              <a:lnSpc>
                <a:spcPts val="1300"/>
              </a:lnSpc>
              <a:spcBef>
                <a:spcPts val="600"/>
              </a:spcBef>
              <a:spcAft>
                <a:spcPts val="0"/>
              </a:spcAft>
              <a:buFont typeface="Arial" pitchFamily="34" charset="0"/>
              <a:buNone/>
            </a:pPr>
            <a:r>
              <a:rPr lang="en-GB" sz="1100" b="1" dirty="0">
                <a:solidFill>
                  <a:schemeClr val="tx1">
                    <a:lumMod val="50000"/>
                  </a:schemeClr>
                </a:solidFill>
                <a:ea typeface="+mn-lt"/>
                <a:cs typeface="+mn-lt"/>
              </a:rPr>
              <a:t>Alan Boyd – 2023 onwards</a:t>
            </a:r>
          </a:p>
          <a:p>
            <a:pPr marL="53975" lvl="2" indent="0">
              <a:lnSpc>
                <a:spcPts val="1300"/>
              </a:lnSpc>
              <a:spcBef>
                <a:spcPts val="600"/>
              </a:spcBef>
              <a:spcAft>
                <a:spcPts val="0"/>
              </a:spcAft>
              <a:buFont typeface="Arial" pitchFamily="34" charset="0"/>
              <a:buNone/>
            </a:pPr>
            <a:r>
              <a:rPr lang="en-GB" sz="1100" dirty="0">
                <a:solidFill>
                  <a:schemeClr val="tx1">
                    <a:lumMod val="50000"/>
                  </a:schemeClr>
                </a:solidFill>
                <a:ea typeface="+mn-lt"/>
                <a:cs typeface="+mn-lt"/>
              </a:rPr>
              <a:t>It is impossible to describe everything that Healthwatch Brighton and hove has done and achieved over the last 10 years but in this report, we highlight a sample of the projects, reports, events, advice and support – and more that we have produced and been involved with. At the heart of everything we have done have been our city's residents. </a:t>
            </a:r>
          </a:p>
          <a:p>
            <a:pPr marL="53975" lvl="2" indent="0">
              <a:lnSpc>
                <a:spcPts val="1300"/>
              </a:lnSpc>
              <a:spcBef>
                <a:spcPts val="600"/>
              </a:spcBef>
              <a:spcAft>
                <a:spcPts val="0"/>
              </a:spcAft>
              <a:buFont typeface="Arial" pitchFamily="34" charset="0"/>
              <a:buNone/>
            </a:pPr>
            <a:r>
              <a:rPr lang="en-GB" sz="1100" dirty="0">
                <a:solidFill>
                  <a:schemeClr val="tx1">
                    <a:lumMod val="50000"/>
                  </a:schemeClr>
                </a:solidFill>
                <a:ea typeface="+mn-lt"/>
                <a:cs typeface="+mn-lt"/>
              </a:rPr>
              <a:t>None of this could have been possible without the hard work of all the people who have worked for us, to our various Board members and our outstanding volunteers who have given so much of their time and ideas to support us.</a:t>
            </a:r>
          </a:p>
          <a:p>
            <a:pPr marL="53975" lvl="2" indent="0">
              <a:lnSpc>
                <a:spcPts val="1300"/>
              </a:lnSpc>
              <a:spcBef>
                <a:spcPts val="600"/>
              </a:spcBef>
              <a:spcAft>
                <a:spcPts val="0"/>
              </a:spcAft>
              <a:buFont typeface="Arial" pitchFamily="34" charset="0"/>
              <a:buNone/>
            </a:pPr>
            <a:r>
              <a:rPr lang="en-GB" sz="1100" dirty="0">
                <a:solidFill>
                  <a:schemeClr val="tx1">
                    <a:lumMod val="50000"/>
                  </a:schemeClr>
                </a:solidFill>
                <a:ea typeface="+mn-lt"/>
                <a:cs typeface="+mn-lt"/>
              </a:rPr>
              <a:t>We could also not have succeeded without the support of our various partners working across the voluntary and community sector, NHS services, the Council, our other Healthwatch colleagues, and those who commission and deliver.  </a:t>
            </a:r>
          </a:p>
          <a:p>
            <a:pPr marL="53975" lvl="2" indent="0">
              <a:lnSpc>
                <a:spcPts val="1300"/>
              </a:lnSpc>
              <a:spcBef>
                <a:spcPts val="600"/>
              </a:spcBef>
              <a:spcAft>
                <a:spcPts val="0"/>
              </a:spcAft>
              <a:buFont typeface="Arial" pitchFamily="34" charset="0"/>
              <a:buNone/>
            </a:pPr>
            <a:r>
              <a:rPr lang="en-GB" sz="1100" dirty="0">
                <a:solidFill>
                  <a:schemeClr val="tx1">
                    <a:lumMod val="50000"/>
                  </a:schemeClr>
                </a:solidFill>
                <a:ea typeface="+mn-lt"/>
                <a:cs typeface="+mn-lt"/>
              </a:rPr>
              <a:t>To everyone who has been involved, from the bottom of my heart – THANK YOU.</a:t>
            </a:r>
          </a:p>
        </p:txBody>
      </p:sp>
      <p:pic>
        <p:nvPicPr>
          <p:cNvPr id="8" name="Picture 7">
            <a:extLst>
              <a:ext uri="{FF2B5EF4-FFF2-40B4-BE49-F238E27FC236}">
                <a16:creationId xmlns:a16="http://schemas.microsoft.com/office/drawing/2014/main" id="{6A42B41F-AD47-A836-B6F8-58246ED549EB}"/>
              </a:ext>
            </a:extLst>
          </p:cNvPr>
          <p:cNvPicPr>
            <a:picLocks noChangeAspect="1"/>
          </p:cNvPicPr>
          <p:nvPr/>
        </p:nvPicPr>
        <p:blipFill>
          <a:blip r:embed="rId5"/>
          <a:stretch>
            <a:fillRect/>
          </a:stretch>
        </p:blipFill>
        <p:spPr>
          <a:xfrm>
            <a:off x="5395865" y="2120915"/>
            <a:ext cx="1241446" cy="1524820"/>
          </a:xfrm>
          <a:prstGeom prst="rect">
            <a:avLst/>
          </a:prstGeom>
        </p:spPr>
      </p:pic>
      <p:pic>
        <p:nvPicPr>
          <p:cNvPr id="13" name="Picture 12">
            <a:extLst>
              <a:ext uri="{FF2B5EF4-FFF2-40B4-BE49-F238E27FC236}">
                <a16:creationId xmlns:a16="http://schemas.microsoft.com/office/drawing/2014/main" id="{AE13FB89-1DCC-6EF0-4A97-F779B7279F93}"/>
              </a:ext>
            </a:extLst>
          </p:cNvPr>
          <p:cNvPicPr>
            <a:picLocks noChangeAspect="1"/>
          </p:cNvPicPr>
          <p:nvPr/>
        </p:nvPicPr>
        <p:blipFill>
          <a:blip r:embed="rId6"/>
          <a:stretch>
            <a:fillRect/>
          </a:stretch>
        </p:blipFill>
        <p:spPr>
          <a:xfrm>
            <a:off x="5432901" y="6708338"/>
            <a:ext cx="1241446" cy="1431031"/>
          </a:xfrm>
          <a:prstGeom prst="rect">
            <a:avLst/>
          </a:prstGeom>
        </p:spPr>
      </p:pic>
    </p:spTree>
    <p:extLst>
      <p:ext uri="{BB962C8B-B14F-4D97-AF65-F5344CB8AC3E}">
        <p14:creationId xmlns:p14="http://schemas.microsoft.com/office/powerpoint/2010/main" val="10051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358702-DD29-72CD-FC2D-6398FBF1D549}"/>
              </a:ext>
            </a:extLst>
          </p:cNvPr>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9" name="Footer Placeholder 8">
            <a:extLst>
              <a:ext uri="{FF2B5EF4-FFF2-40B4-BE49-F238E27FC236}">
                <a16:creationId xmlns:a16="http://schemas.microsoft.com/office/drawing/2014/main" id="{19E11E36-FE3F-7A1C-BEC6-BAE3514EC32A}"/>
              </a:ext>
            </a:extLst>
          </p:cNvPr>
          <p:cNvSpPr>
            <a:spLocks noGrp="1"/>
          </p:cNvSpPr>
          <p:nvPr>
            <p:ph type="ftr" sz="quarter" idx="13"/>
          </p:nvPr>
        </p:nvSpPr>
        <p:spPr/>
        <p:txBody>
          <a:bodyPr/>
          <a:lstStyle/>
          <a:p>
            <a:r>
              <a:rPr lang="en-GB" dirty="0"/>
              <a:t>Healthwatch Brighton and Hove  |  Celebrating 10 years 2013 -2023</a:t>
            </a:r>
          </a:p>
        </p:txBody>
      </p:sp>
      <p:pic>
        <p:nvPicPr>
          <p:cNvPr id="4" name="Picture 3">
            <a:extLst>
              <a:ext uri="{FF2B5EF4-FFF2-40B4-BE49-F238E27FC236}">
                <a16:creationId xmlns:a16="http://schemas.microsoft.com/office/drawing/2014/main" id="{196105EF-05C0-ED93-2F59-AF9E4C2FF1EF}"/>
              </a:ext>
            </a:extLst>
          </p:cNvPr>
          <p:cNvPicPr>
            <a:picLocks noChangeAspect="1"/>
          </p:cNvPicPr>
          <p:nvPr/>
        </p:nvPicPr>
        <p:blipFill>
          <a:blip r:embed="rId2"/>
          <a:stretch>
            <a:fillRect/>
          </a:stretch>
        </p:blipFill>
        <p:spPr>
          <a:xfrm>
            <a:off x="442341" y="783064"/>
            <a:ext cx="5933168" cy="8442051"/>
          </a:xfrm>
          <a:prstGeom prst="rect">
            <a:avLst/>
          </a:prstGeom>
        </p:spPr>
      </p:pic>
    </p:spTree>
    <p:extLst>
      <p:ext uri="{BB962C8B-B14F-4D97-AF65-F5344CB8AC3E}">
        <p14:creationId xmlns:p14="http://schemas.microsoft.com/office/powerpoint/2010/main" val="260982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358702-DD29-72CD-FC2D-6398FBF1D549}"/>
              </a:ext>
            </a:extLst>
          </p:cNvPr>
          <p:cNvSpPr>
            <a:spLocks noGrp="1"/>
          </p:cNvSpPr>
          <p:nvPr>
            <p:ph type="sldNum" sz="quarter" idx="12"/>
          </p:nvPr>
        </p:nvSpPr>
        <p:spPr/>
        <p:txBody>
          <a:bodyPr/>
          <a:lstStyle/>
          <a:p>
            <a:fld id="{9295DF58-4118-4551-8C61-1A7ED177FA2D}" type="slidenum">
              <a:rPr lang="en-GB" noProof="0" smtClean="0"/>
              <a:pPr/>
              <a:t>7</a:t>
            </a:fld>
            <a:endParaRPr lang="en-GB" noProof="0" dirty="0"/>
          </a:p>
        </p:txBody>
      </p:sp>
      <p:sp>
        <p:nvSpPr>
          <p:cNvPr id="9" name="Footer Placeholder 8">
            <a:extLst>
              <a:ext uri="{FF2B5EF4-FFF2-40B4-BE49-F238E27FC236}">
                <a16:creationId xmlns:a16="http://schemas.microsoft.com/office/drawing/2014/main" id="{19E11E36-FE3F-7A1C-BEC6-BAE3514EC32A}"/>
              </a:ext>
            </a:extLst>
          </p:cNvPr>
          <p:cNvSpPr>
            <a:spLocks noGrp="1"/>
          </p:cNvSpPr>
          <p:nvPr>
            <p:ph type="ftr" sz="quarter" idx="13"/>
          </p:nvPr>
        </p:nvSpPr>
        <p:spPr/>
        <p:txBody>
          <a:bodyPr/>
          <a:lstStyle/>
          <a:p>
            <a:r>
              <a:rPr lang="en-GB" dirty="0"/>
              <a:t>Healthwatch Brighton and Hove  |  Celebrating 10 years 2013 -2023</a:t>
            </a:r>
          </a:p>
        </p:txBody>
      </p:sp>
      <p:sp>
        <p:nvSpPr>
          <p:cNvPr id="3" name="TextBox 2">
            <a:extLst>
              <a:ext uri="{FF2B5EF4-FFF2-40B4-BE49-F238E27FC236}">
                <a16:creationId xmlns:a16="http://schemas.microsoft.com/office/drawing/2014/main" id="{EA1E8353-98F8-51F1-690E-08A222FF4152}"/>
              </a:ext>
            </a:extLst>
          </p:cNvPr>
          <p:cNvSpPr txBox="1"/>
          <p:nvPr/>
        </p:nvSpPr>
        <p:spPr>
          <a:xfrm>
            <a:off x="432000" y="900000"/>
            <a:ext cx="5976000" cy="430887"/>
          </a:xfrm>
          <a:prstGeom prst="rect">
            <a:avLst/>
          </a:prstGeom>
          <a:noFill/>
        </p:spPr>
        <p:txBody>
          <a:bodyPr wrap="square" lIns="0" tIns="0" rIns="0" bIns="0" rtlCol="0">
            <a:spAutoFit/>
          </a:bodyPr>
          <a:lstStyle/>
          <a:p>
            <a:r>
              <a:rPr lang="en-GB" sz="2800" b="1" dirty="0">
                <a:solidFill>
                  <a:schemeClr val="tx1">
                    <a:lumMod val="75000"/>
                  </a:schemeClr>
                </a:solidFill>
                <a:latin typeface="+mj-lt"/>
              </a:rPr>
              <a:t>A potted history of key dates </a:t>
            </a:r>
          </a:p>
        </p:txBody>
      </p:sp>
      <p:graphicFrame>
        <p:nvGraphicFramePr>
          <p:cNvPr id="19" name="Table 19">
            <a:extLst>
              <a:ext uri="{FF2B5EF4-FFF2-40B4-BE49-F238E27FC236}">
                <a16:creationId xmlns:a16="http://schemas.microsoft.com/office/drawing/2014/main" id="{7447AFE4-1B50-BF0C-63E8-827263E2496A}"/>
              </a:ext>
            </a:extLst>
          </p:cNvPr>
          <p:cNvGraphicFramePr>
            <a:graphicFrameLocks noGrp="1"/>
          </p:cNvGraphicFramePr>
          <p:nvPr>
            <p:extLst>
              <p:ext uri="{D42A27DB-BD31-4B8C-83A1-F6EECF244321}">
                <p14:modId xmlns:p14="http://schemas.microsoft.com/office/powerpoint/2010/main" val="1789955627"/>
              </p:ext>
            </p:extLst>
          </p:nvPr>
        </p:nvGraphicFramePr>
        <p:xfrm>
          <a:off x="409552" y="1414110"/>
          <a:ext cx="5976000" cy="7929564"/>
        </p:xfrm>
        <a:graphic>
          <a:graphicData uri="http://schemas.openxmlformats.org/drawingml/2006/table">
            <a:tbl>
              <a:tblPr firstRow="1" bandRow="1">
                <a:tableStyleId>{5C22544A-7EE6-4342-B048-85BDC9FD1C3A}</a:tableStyleId>
              </a:tblPr>
              <a:tblGrid>
                <a:gridCol w="1066163">
                  <a:extLst>
                    <a:ext uri="{9D8B030D-6E8A-4147-A177-3AD203B41FA5}">
                      <a16:colId xmlns:a16="http://schemas.microsoft.com/office/drawing/2014/main" val="2260820567"/>
                    </a:ext>
                  </a:extLst>
                </a:gridCol>
                <a:gridCol w="4909837">
                  <a:extLst>
                    <a:ext uri="{9D8B030D-6E8A-4147-A177-3AD203B41FA5}">
                      <a16:colId xmlns:a16="http://schemas.microsoft.com/office/drawing/2014/main" val="596166244"/>
                    </a:ext>
                  </a:extLst>
                </a:gridCol>
              </a:tblGrid>
              <a:tr h="370840">
                <a:tc>
                  <a:txBody>
                    <a:bodyPr/>
                    <a:lstStyle/>
                    <a:p>
                      <a:pPr marL="0" lvl="0" indent="0">
                        <a:lnSpc>
                          <a:spcPct val="107000"/>
                        </a:lnSpc>
                        <a:spcAft>
                          <a:spcPts val="800"/>
                        </a:spcAft>
                        <a:buFont typeface="+mj-lt"/>
                        <a:buNone/>
                      </a:pPr>
                      <a:r>
                        <a:rPr lang="en-GB" sz="1100" b="1" kern="100" dirty="0">
                          <a:solidFill>
                            <a:schemeClr val="bg1"/>
                          </a:solidFill>
                          <a:effectLst/>
                          <a:latin typeface="+mn-lt"/>
                          <a:ea typeface="Calibri" panose="020F0502020204030204" pitchFamily="34" charset="0"/>
                          <a:cs typeface="Times New Roman" panose="02020603050405020304" pitchFamily="18" charset="0"/>
                        </a:rPr>
                        <a:t>Year</a:t>
                      </a:r>
                      <a:endParaRPr lang="en-GB" sz="1100" kern="1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b="1" kern="100" dirty="0">
                          <a:solidFill>
                            <a:schemeClr val="bg1"/>
                          </a:solidFill>
                          <a:effectLst/>
                          <a:latin typeface="+mn-lt"/>
                          <a:ea typeface="Calibri" panose="020F0502020204030204" pitchFamily="34" charset="0"/>
                          <a:cs typeface="Times New Roman" panose="02020603050405020304" pitchFamily="18" charset="0"/>
                        </a:rPr>
                        <a:t>What happened </a:t>
                      </a:r>
                      <a:endParaRPr lang="en-GB" sz="1100" kern="100" dirty="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33428039"/>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2012</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Healthwatch is set up under the Health and Social Care Act 2012.</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70153520"/>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2013</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Healthwatch Brighton and Hove is formally inaugurated in April 2013. We are hosted by Community Works and our first staff team join us. We also publish our first report.</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229331798"/>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2014</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The Mayor of Brighton &amp; Hove formally launches Healthwatch Brighton and Hove on 5th March. We are formally registered as a Community Interest Company on 14th October.  Our first volunteers join us this year.</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24700138"/>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2014/15</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Our Board of Directors is formed. We begin our Enter and View Visits to local health and social care services, launch our newsletter and start our public helpline. And more than 1000 people sign up to receive our newsletter.</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14918958"/>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2015</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become an independent Community Interest Company in April. </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79066278"/>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2016</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win two Highly Commended awards from Healthwatch England for our Partnership working. </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70156216"/>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2017</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set up our monthly volunteer led visits to our local hospitals.</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31718373"/>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2017</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establish our Young Healthwatch.</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26625273"/>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2017/18</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Young Healthwatch publishes their first report looking at A&amp;E and experiences of mental health services.</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12834294"/>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2019</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successfully nominate one of our longest serving volunteers, Sue Seymour, for a Rotary Club of Brighton Community Service Award.</a:t>
                      </a:r>
                      <a:endParaRPr lang="en-GB" sz="11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launch our Homecare check service, still operating today.</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97790493"/>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2020</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start to issue our COVID bulletins and start our award-winning Hospital Discharge project. More than 70 volunteers support our work throughout the pandemic</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6801568"/>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2021</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win our third Highly Commended award from Healthwatch England for our Hospital Discharge project. Our End of Life project is also shortlisted. Our volunteers speak to over 1700 recently discharged from hospital.</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42301265"/>
                  </a:ext>
                </a:extLst>
              </a:tr>
              <a:tr h="370840">
                <a:tc>
                  <a:txBody>
                    <a:bodyPr/>
                    <a:lstStyle/>
                    <a:p>
                      <a:pPr marL="0" lvl="0" indent="0">
                        <a:lnSpc>
                          <a:spcPct val="107000"/>
                        </a:lnSpc>
                        <a:spcAft>
                          <a:spcPts val="800"/>
                        </a:spcAft>
                        <a:buFont typeface="+mj-lt"/>
                        <a:buNone/>
                      </a:pPr>
                      <a:r>
                        <a:rPr lang="en-GB" sz="1100" kern="100" dirty="0">
                          <a:solidFill>
                            <a:srgbClr val="000000"/>
                          </a:solidFill>
                          <a:effectLst/>
                          <a:latin typeface="+mn-lt"/>
                          <a:ea typeface="Calibri" panose="020F0502020204030204" pitchFamily="34" charset="0"/>
                          <a:cs typeface="Times New Roman" panose="02020603050405020304" pitchFamily="18" charset="0"/>
                        </a:rPr>
                        <a:t>2022</a:t>
                      </a:r>
                      <a:endParaRPr lang="en-GB" sz="1100" kern="1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100" kern="100" dirty="0">
                          <a:solidFill>
                            <a:srgbClr val="000000"/>
                          </a:solidFill>
                          <a:effectLst/>
                          <a:latin typeface="+mn-lt"/>
                          <a:ea typeface="Calibri" panose="020F0502020204030204" pitchFamily="34" charset="0"/>
                          <a:cs typeface="Times New Roman" panose="02020603050405020304" pitchFamily="18" charset="0"/>
                        </a:rPr>
                        <a:t>We win our fourth Highly Commended award for our work in helping patients to overturn a decision to reduce opening hours at a local GP practice. We are awarded a 3 year direct contract renewal to continue running Healthwatch for the city.</a:t>
                      </a:r>
                      <a:endParaRPr lang="en-GB" sz="1100" kern="1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10744585"/>
                  </a:ext>
                </a:extLst>
              </a:tr>
            </a:tbl>
          </a:graphicData>
        </a:graphic>
      </p:graphicFrame>
    </p:spTree>
    <p:extLst>
      <p:ext uri="{BB962C8B-B14F-4D97-AF65-F5344CB8AC3E}">
        <p14:creationId xmlns:p14="http://schemas.microsoft.com/office/powerpoint/2010/main" val="8883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A row of small colourful houses">
            <a:extLst>
              <a:ext uri="{FF2B5EF4-FFF2-40B4-BE49-F238E27FC236}">
                <a16:creationId xmlns:a16="http://schemas.microsoft.com/office/drawing/2014/main" id="{0B1FA8C6-6EB1-159E-9603-E839AA03D8A2}"/>
              </a:ext>
            </a:extLst>
          </p:cNvPr>
          <p:cNvPicPr>
            <a:picLocks noChangeAspect="1"/>
          </p:cNvPicPr>
          <p:nvPr/>
        </p:nvPicPr>
        <p:blipFill rotWithShape="1">
          <a:blip r:embed="rId2">
            <a:extLst>
              <a:ext uri="{28A0092B-C50C-407E-A947-70E740481C1C}">
                <a14:useLocalDpi xmlns:a14="http://schemas.microsoft.com/office/drawing/2010/main" val="0"/>
              </a:ext>
            </a:extLst>
          </a:blip>
          <a:srcRect l="5110" t="3" r="48002" b="-3"/>
          <a:stretch/>
        </p:blipFill>
        <p:spPr>
          <a:xfrm>
            <a:off x="0" y="0"/>
            <a:ext cx="6858000" cy="9906000"/>
          </a:xfrm>
          <a:prstGeom prst="rect">
            <a:avLst/>
          </a:prstGeom>
        </p:spPr>
      </p:pic>
      <p:sp>
        <p:nvSpPr>
          <p:cNvPr id="10" name="TextBox 9">
            <a:extLst>
              <a:ext uri="{FF2B5EF4-FFF2-40B4-BE49-F238E27FC236}">
                <a16:creationId xmlns:a16="http://schemas.microsoft.com/office/drawing/2014/main" id="{BA3B86BC-55C7-BE48-53DA-8515EE24E967}"/>
              </a:ext>
            </a:extLst>
          </p:cNvPr>
          <p:cNvSpPr txBox="1"/>
          <p:nvPr/>
        </p:nvSpPr>
        <p:spPr>
          <a:xfrm>
            <a:off x="441000" y="653533"/>
            <a:ext cx="5976000" cy="861774"/>
          </a:xfrm>
          <a:prstGeom prst="rect">
            <a:avLst/>
          </a:prstGeom>
          <a:noFill/>
        </p:spPr>
        <p:txBody>
          <a:bodyPr wrap="square" lIns="0" tIns="0" rIns="0" bIns="0" rtlCol="0">
            <a:spAutoFit/>
          </a:bodyPr>
          <a:lstStyle/>
          <a:p>
            <a:r>
              <a:rPr lang="en-GB" sz="2800" b="1" dirty="0">
                <a:solidFill>
                  <a:schemeClr val="bg1"/>
                </a:solidFill>
                <a:latin typeface="+mj-lt"/>
              </a:rPr>
              <a:t>What our partners have said about us over the years</a:t>
            </a:r>
          </a:p>
        </p:txBody>
      </p:sp>
      <p:sp>
        <p:nvSpPr>
          <p:cNvPr id="11" name="TextBox 10">
            <a:extLst>
              <a:ext uri="{FF2B5EF4-FFF2-40B4-BE49-F238E27FC236}">
                <a16:creationId xmlns:a16="http://schemas.microsoft.com/office/drawing/2014/main" id="{3D6F046B-B3D2-947E-BA56-B31FB3FC9235}"/>
              </a:ext>
            </a:extLst>
          </p:cNvPr>
          <p:cNvSpPr txBox="1"/>
          <p:nvPr/>
        </p:nvSpPr>
        <p:spPr>
          <a:xfrm>
            <a:off x="209353" y="1592372"/>
            <a:ext cx="6128171" cy="1138773"/>
          </a:xfrm>
          <a:prstGeom prst="rect">
            <a:avLst/>
          </a:prstGeom>
          <a:solidFill>
            <a:schemeClr val="tx1">
              <a:lumMod val="20000"/>
              <a:lumOff val="80000"/>
            </a:schemeClr>
          </a:solidFill>
          <a:ln w="19050">
            <a:solidFill>
              <a:schemeClr val="bg2"/>
            </a:solidFill>
          </a:ln>
          <a:effectLst>
            <a:outerShdw blurRad="50800" dist="38100" dir="2700000" algn="tl" rotWithShape="0">
              <a:prstClr val="black">
                <a:alpha val="40000"/>
              </a:prstClr>
            </a:outerShdw>
          </a:effectLst>
        </p:spPr>
        <p:txBody>
          <a:bodyPr wrap="square" rtlCol="0">
            <a:spAutoFit/>
          </a:bodyPr>
          <a:lstStyle/>
          <a:p>
            <a:pPr algn="r">
              <a:spcAft>
                <a:spcPts val="600"/>
              </a:spcAft>
            </a:pPr>
            <a:r>
              <a:rPr lang="en-GB" sz="1050" i="1" dirty="0">
                <a:solidFill>
                  <a:schemeClr val="tx1">
                    <a:lumMod val="75000"/>
                  </a:schemeClr>
                </a:solidFill>
                <a:effectLst/>
                <a:latin typeface="+mj-lt"/>
                <a:ea typeface="Calibri" panose="020F0502020204030204" pitchFamily="34" charset="0"/>
              </a:rPr>
              <a:t>“It's vital we pay attention to the voice of our local communities and the people who use health and care services. Healthwatch plays a vital role in bringing this voice to the fore. Thank you for being a champion, a critical friend and an influential agent for change in shaping the way health and care services are provided for residents of this city.”</a:t>
            </a:r>
          </a:p>
          <a:p>
            <a:pPr algn="r">
              <a:spcAft>
                <a:spcPts val="600"/>
              </a:spcAft>
            </a:pPr>
            <a:r>
              <a:rPr lang="en-GB" sz="1050" b="1" dirty="0">
                <a:solidFill>
                  <a:schemeClr val="tx1">
                    <a:lumMod val="75000"/>
                  </a:schemeClr>
                </a:solidFill>
                <a:effectLst/>
                <a:latin typeface="+mj-lt"/>
                <a:ea typeface="Calibri" panose="020F0502020204030204" pitchFamily="34" charset="0"/>
              </a:rPr>
              <a:t>Dr Jane Padmore, Chief Executive Officer </a:t>
            </a:r>
            <a:br>
              <a:rPr lang="en-GB" sz="1050" b="1" dirty="0">
                <a:solidFill>
                  <a:schemeClr val="tx1">
                    <a:lumMod val="75000"/>
                  </a:schemeClr>
                </a:solidFill>
                <a:effectLst/>
                <a:latin typeface="+mj-lt"/>
                <a:ea typeface="Calibri" panose="020F0502020204030204" pitchFamily="34" charset="0"/>
              </a:rPr>
            </a:br>
            <a:r>
              <a:rPr lang="en-GB" sz="1050" b="1" dirty="0">
                <a:solidFill>
                  <a:schemeClr val="tx1">
                    <a:lumMod val="75000"/>
                  </a:schemeClr>
                </a:solidFill>
                <a:effectLst/>
                <a:latin typeface="+mj-lt"/>
                <a:ea typeface="Calibri" panose="020F0502020204030204" pitchFamily="34" charset="0"/>
              </a:rPr>
              <a:t>Sussex Partnership NHS Foundation Trust</a:t>
            </a:r>
          </a:p>
        </p:txBody>
      </p:sp>
      <p:sp>
        <p:nvSpPr>
          <p:cNvPr id="19" name="TextBox 18">
            <a:extLst>
              <a:ext uri="{FF2B5EF4-FFF2-40B4-BE49-F238E27FC236}">
                <a16:creationId xmlns:a16="http://schemas.microsoft.com/office/drawing/2014/main" id="{4175A470-3846-4253-9557-A1C1E4616988}"/>
              </a:ext>
            </a:extLst>
          </p:cNvPr>
          <p:cNvSpPr txBox="1"/>
          <p:nvPr/>
        </p:nvSpPr>
        <p:spPr>
          <a:xfrm>
            <a:off x="468779" y="4343467"/>
            <a:ext cx="6011221" cy="654025"/>
          </a:xfrm>
          <a:prstGeom prst="rect">
            <a:avLst/>
          </a:prstGeom>
          <a:solidFill>
            <a:srgbClr val="9ACAB7"/>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altLang="en-US" sz="1050" i="1" u="none" strike="noStrike" cap="none" normalizeH="0" baseline="0" dirty="0">
                <a:ln>
                  <a:noFill/>
                </a:ln>
                <a:solidFill>
                  <a:schemeClr val="tx1">
                    <a:lumMod val="50000"/>
                  </a:schemeClr>
                </a:solidFill>
                <a:effectLst/>
                <a:latin typeface="+mj-lt"/>
                <a:ea typeface="Calibri" panose="020F0502020204030204" pitchFamily="34" charset="0"/>
                <a:cs typeface="Arial" panose="020B0604020202020204" pitchFamily="34" charset="0"/>
              </a:rPr>
              <a:t>““Healthwatch has played an important role in being a critical friend to the CCG and has helped us embed the voice of patients in the work we do.” </a:t>
            </a:r>
          </a:p>
          <a:p>
            <a:pPr marL="0" marR="0" lvl="0" indent="0" algn="r" defTabSz="914400" rtl="0" eaLnBrk="0" fontAlgn="base" latinLnBrk="0" hangingPunct="0">
              <a:lnSpc>
                <a:spcPct val="100000"/>
              </a:lnSpc>
              <a:spcBef>
                <a:spcPct val="0"/>
              </a:spcBef>
              <a:spcAft>
                <a:spcPts val="600"/>
              </a:spcAft>
              <a:buClrTx/>
              <a:buSzTx/>
              <a:buFontTx/>
              <a:buNone/>
              <a:tabLst/>
            </a:pPr>
            <a:r>
              <a:rPr kumimoji="0" lang="en-GB" altLang="en-US" sz="1050" b="1" i="1" u="none" strike="noStrike" cap="none" normalizeH="0" baseline="0" dirty="0">
                <a:ln>
                  <a:noFill/>
                </a:ln>
                <a:solidFill>
                  <a:schemeClr val="tx1">
                    <a:lumMod val="50000"/>
                  </a:schemeClr>
                </a:solidFill>
                <a:effectLst/>
                <a:latin typeface="+mj-lt"/>
                <a:ea typeface="Calibri" panose="020F0502020204030204" pitchFamily="34" charset="0"/>
                <a:cs typeface="Arial" panose="020B0604020202020204" pitchFamily="34" charset="0"/>
              </a:rPr>
              <a:t>Adam Doyle, Chief Accountable Officer of NHS Brighton and Hove CCG</a:t>
            </a:r>
            <a:endParaRPr kumimoji="0" lang="en-GB" altLang="en-US" sz="1050" b="1" i="1" u="none" strike="noStrike" cap="none" normalizeH="0" baseline="0" dirty="0">
              <a:ln>
                <a:noFill/>
              </a:ln>
              <a:solidFill>
                <a:schemeClr val="tx1">
                  <a:lumMod val="50000"/>
                </a:schemeClr>
              </a:solidFill>
              <a:effectLst/>
              <a:latin typeface="+mj-lt"/>
            </a:endParaRPr>
          </a:p>
        </p:txBody>
      </p:sp>
      <p:sp>
        <p:nvSpPr>
          <p:cNvPr id="22" name="TextBox 21">
            <a:extLst>
              <a:ext uri="{FF2B5EF4-FFF2-40B4-BE49-F238E27FC236}">
                <a16:creationId xmlns:a16="http://schemas.microsoft.com/office/drawing/2014/main" id="{12205448-4C35-B840-911F-2E8114AEEB99}"/>
              </a:ext>
            </a:extLst>
          </p:cNvPr>
          <p:cNvSpPr txBox="1"/>
          <p:nvPr/>
        </p:nvSpPr>
        <p:spPr>
          <a:xfrm>
            <a:off x="987117" y="3042017"/>
            <a:ext cx="5626049" cy="900246"/>
          </a:xfrm>
          <a:prstGeom prst="rect">
            <a:avLst/>
          </a:prstGeom>
          <a:solidFill>
            <a:srgbClr val="FDADC0"/>
          </a:solidFill>
          <a:ln w="19050">
            <a:solidFill>
              <a:schemeClr val="bg1"/>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r>
              <a:rPr lang="en-GB" sz="1050" i="1" dirty="0">
                <a:solidFill>
                  <a:schemeClr val="tx1">
                    <a:lumMod val="50000"/>
                  </a:schemeClr>
                </a:solidFill>
                <a:effectLst/>
                <a:latin typeface="+mj-lt"/>
                <a:ea typeface="Calibri" panose="020F0502020204030204" pitchFamily="34" charset="0"/>
              </a:rPr>
              <a:t>“This report continues to evidence the importance of Healthwatch in Brighton and Hove. Their reports are invariably balanced in content to both hold services to account and  try to secure further service improvement”</a:t>
            </a:r>
          </a:p>
          <a:p>
            <a:endParaRPr lang="en-GB" sz="1050" i="1" dirty="0">
              <a:solidFill>
                <a:schemeClr val="tx1">
                  <a:lumMod val="50000"/>
                </a:schemeClr>
              </a:solidFill>
              <a:effectLst/>
              <a:latin typeface="+mj-lt"/>
              <a:ea typeface="Calibri" panose="020F0502020204030204" pitchFamily="34" charset="0"/>
            </a:endParaRPr>
          </a:p>
          <a:p>
            <a:r>
              <a:rPr lang="en-GB" sz="1050" b="1" dirty="0">
                <a:solidFill>
                  <a:schemeClr val="tx1">
                    <a:lumMod val="50000"/>
                  </a:schemeClr>
                </a:solidFill>
                <a:effectLst/>
                <a:latin typeface="+mj-lt"/>
                <a:ea typeface="Calibri" panose="020F0502020204030204" pitchFamily="34" charset="0"/>
              </a:rPr>
              <a:t>Rob Persey, Executive Director of Health &amp; Adult Social Care, B&amp;H City Council</a:t>
            </a:r>
          </a:p>
        </p:txBody>
      </p:sp>
      <p:sp>
        <p:nvSpPr>
          <p:cNvPr id="14" name="TextBox 13">
            <a:extLst>
              <a:ext uri="{FF2B5EF4-FFF2-40B4-BE49-F238E27FC236}">
                <a16:creationId xmlns:a16="http://schemas.microsoft.com/office/drawing/2014/main" id="{EA794674-91C2-0826-34EB-5E3DFE71D787}"/>
              </a:ext>
            </a:extLst>
          </p:cNvPr>
          <p:cNvSpPr txBox="1"/>
          <p:nvPr/>
        </p:nvSpPr>
        <p:spPr>
          <a:xfrm>
            <a:off x="146072" y="5290254"/>
            <a:ext cx="5538005" cy="1138773"/>
          </a:xfrm>
          <a:prstGeom prst="rect">
            <a:avLst/>
          </a:prstGeom>
          <a:solidFill>
            <a:schemeClr val="tx1">
              <a:lumMod val="60000"/>
              <a:lumOff val="40000"/>
            </a:schemeClr>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50000"/>
                  </a:schemeClr>
                </a:solidFill>
                <a:effectLst/>
                <a:latin typeface="+mj-lt"/>
                <a:ea typeface="Calibri" panose="020F0502020204030204" pitchFamily="34" charset="0"/>
              </a:rPr>
              <a:t>““Social Care, Safeguarding and Public Health have all benefitted from Healthwatch evidence-based reports in the last year. These reports are an important source of independent evidence gathered from patients and service users and can be used to support continuous service improvement.” </a:t>
            </a:r>
          </a:p>
          <a:p>
            <a:pPr>
              <a:spcAft>
                <a:spcPts val="600"/>
              </a:spcAft>
            </a:pPr>
            <a:r>
              <a:rPr lang="en-GB" sz="1050" b="1" i="1" dirty="0">
                <a:solidFill>
                  <a:schemeClr val="tx1">
                    <a:lumMod val="50000"/>
                  </a:schemeClr>
                </a:solidFill>
                <a:effectLst/>
                <a:latin typeface="+mj-lt"/>
                <a:ea typeface="Calibri" panose="020F0502020204030204" pitchFamily="34" charset="0"/>
              </a:rPr>
              <a:t>Rob Persey, Executive Director for Health and Social Care, Brighton and Hove City Council</a:t>
            </a:r>
            <a:endParaRPr lang="en-GB" sz="1050" b="1" dirty="0">
              <a:solidFill>
                <a:schemeClr val="tx1">
                  <a:lumMod val="50000"/>
                </a:schemeClr>
              </a:solidFill>
              <a:effectLst/>
              <a:latin typeface="+mj-lt"/>
              <a:ea typeface="Calibri" panose="020F0502020204030204" pitchFamily="34" charset="0"/>
            </a:endParaRPr>
          </a:p>
        </p:txBody>
      </p:sp>
      <p:sp>
        <p:nvSpPr>
          <p:cNvPr id="21" name="TextBox 20">
            <a:extLst>
              <a:ext uri="{FF2B5EF4-FFF2-40B4-BE49-F238E27FC236}">
                <a16:creationId xmlns:a16="http://schemas.microsoft.com/office/drawing/2014/main" id="{451CE6D5-C196-35C2-222D-D88D33D7131A}"/>
              </a:ext>
            </a:extLst>
          </p:cNvPr>
          <p:cNvSpPr txBox="1"/>
          <p:nvPr/>
        </p:nvSpPr>
        <p:spPr>
          <a:xfrm>
            <a:off x="1019385" y="6690018"/>
            <a:ext cx="5718205" cy="415498"/>
          </a:xfrm>
          <a:prstGeom prst="rect">
            <a:avLst/>
          </a:prstGeom>
          <a:solidFill>
            <a:srgbClr val="FFF3AB"/>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r>
              <a:rPr lang="en-GB" sz="1050" i="1" dirty="0">
                <a:solidFill>
                  <a:schemeClr val="tx1">
                    <a:lumMod val="50000"/>
                  </a:schemeClr>
                </a:solidFill>
                <a:effectLst/>
                <a:latin typeface="+mj-lt"/>
                <a:ea typeface="Calibri" panose="020F0502020204030204" pitchFamily="34" charset="0"/>
              </a:rPr>
              <a:t>“Heathwatch brought an excellent focus for patient understanding of their discharge with their questionnaires.” </a:t>
            </a:r>
            <a:r>
              <a:rPr lang="en-GB" sz="1050" b="1" i="1" dirty="0">
                <a:solidFill>
                  <a:schemeClr val="tx1">
                    <a:lumMod val="50000"/>
                  </a:schemeClr>
                </a:solidFill>
                <a:effectLst/>
                <a:latin typeface="+mj-lt"/>
                <a:ea typeface="Calibri" panose="020F0502020204030204" pitchFamily="34" charset="0"/>
              </a:rPr>
              <a:t>CCG evaluation report</a:t>
            </a:r>
            <a:endParaRPr lang="en-GB" sz="1050" b="1" dirty="0">
              <a:solidFill>
                <a:schemeClr val="tx1">
                  <a:lumMod val="50000"/>
                </a:schemeClr>
              </a:solidFill>
              <a:effectLst/>
              <a:latin typeface="+mj-lt"/>
              <a:ea typeface="Calibri" panose="020F0502020204030204" pitchFamily="34" charset="0"/>
            </a:endParaRPr>
          </a:p>
        </p:txBody>
      </p:sp>
      <p:sp>
        <p:nvSpPr>
          <p:cNvPr id="2" name="Footer Placeholder 1">
            <a:extLst>
              <a:ext uri="{FF2B5EF4-FFF2-40B4-BE49-F238E27FC236}">
                <a16:creationId xmlns:a16="http://schemas.microsoft.com/office/drawing/2014/main" id="{8FC305CE-8594-EFBA-D5B4-050AB218CCFD}"/>
              </a:ext>
            </a:extLst>
          </p:cNvPr>
          <p:cNvSpPr>
            <a:spLocks noGrp="1"/>
          </p:cNvSpPr>
          <p:nvPr>
            <p:ph type="ftr" sz="quarter" idx="13"/>
          </p:nvPr>
        </p:nvSpPr>
        <p:spPr>
          <a:xfrm>
            <a:off x="432000" y="362210"/>
            <a:ext cx="6048000" cy="360000"/>
          </a:xfrm>
        </p:spPr>
        <p:txBody>
          <a:bodyPr/>
          <a:lstStyle/>
          <a:p>
            <a:r>
              <a:rPr lang="en-GB" dirty="0">
                <a:solidFill>
                  <a:schemeClr val="tx1">
                    <a:lumMod val="20000"/>
                    <a:lumOff val="80000"/>
                  </a:schemeClr>
                </a:solidFill>
              </a:rPr>
              <a:t>Healthwatch Brighton and Hove  |  Celebrating 10 years 2013 -2023</a:t>
            </a:r>
          </a:p>
        </p:txBody>
      </p:sp>
      <p:sp>
        <p:nvSpPr>
          <p:cNvPr id="3" name="Slide Number Placeholder 2">
            <a:extLst>
              <a:ext uri="{FF2B5EF4-FFF2-40B4-BE49-F238E27FC236}">
                <a16:creationId xmlns:a16="http://schemas.microsoft.com/office/drawing/2014/main" id="{915FFEDF-EF24-5AAC-5071-854F03AD1282}"/>
              </a:ext>
            </a:extLst>
          </p:cNvPr>
          <p:cNvSpPr>
            <a:spLocks noGrp="1"/>
          </p:cNvSpPr>
          <p:nvPr>
            <p:ph type="sldNum" sz="quarter" idx="12"/>
          </p:nvPr>
        </p:nvSpPr>
        <p:spPr/>
        <p:txBody>
          <a:bodyPr/>
          <a:lstStyle/>
          <a:p>
            <a:fld id="{9295DF58-4118-4551-8C61-1A7ED177FA2D}" type="slidenum">
              <a:rPr lang="en-GB" noProof="0" smtClean="0">
                <a:solidFill>
                  <a:schemeClr val="bg1"/>
                </a:solidFill>
              </a:rPr>
              <a:pPr/>
              <a:t>8</a:t>
            </a:fld>
            <a:endParaRPr lang="en-GB" noProof="0" dirty="0">
              <a:solidFill>
                <a:schemeClr val="bg1"/>
              </a:solidFill>
            </a:endParaRPr>
          </a:p>
        </p:txBody>
      </p:sp>
      <p:sp>
        <p:nvSpPr>
          <p:cNvPr id="4" name="TextBox 3">
            <a:extLst>
              <a:ext uri="{FF2B5EF4-FFF2-40B4-BE49-F238E27FC236}">
                <a16:creationId xmlns:a16="http://schemas.microsoft.com/office/drawing/2014/main" id="{56FE7A28-240A-17FB-C78D-A386A6683BD5}"/>
              </a:ext>
            </a:extLst>
          </p:cNvPr>
          <p:cNvSpPr txBox="1"/>
          <p:nvPr/>
        </p:nvSpPr>
        <p:spPr>
          <a:xfrm>
            <a:off x="209353" y="7290245"/>
            <a:ext cx="5648539" cy="1138773"/>
          </a:xfrm>
          <a:prstGeom prst="rect">
            <a:avLst/>
          </a:prstGeom>
          <a:solidFill>
            <a:srgbClr val="FEA4BC"/>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50000"/>
                  </a:schemeClr>
                </a:solidFill>
                <a:effectLst/>
                <a:latin typeface="+mj-lt"/>
                <a:ea typeface="Calibri" panose="020F0502020204030204" pitchFamily="34" charset="0"/>
                <a:cs typeface="Times New Roman" panose="02020603050405020304" pitchFamily="18" charset="0"/>
              </a:rPr>
              <a:t>"Healthwatch’s input is invaluable and promotes engagement with clinical colleagues, reinforcing that things are always considered and viewed from a patient’s perspective. There have been a range of projects that have had a significant impact on our environment, all of which Healthwatch has been instrumental in helping to deliver.“</a:t>
            </a:r>
          </a:p>
          <a:p>
            <a:pPr>
              <a:spcAft>
                <a:spcPts val="600"/>
              </a:spcAft>
            </a:pPr>
            <a:r>
              <a:rPr lang="en-GB" sz="1050" i="1" dirty="0">
                <a:solidFill>
                  <a:schemeClr val="tx1">
                    <a:lumMod val="50000"/>
                  </a:schemeClr>
                </a:solidFill>
                <a:effectLst/>
                <a:latin typeface="+mj-lt"/>
                <a:ea typeface="Calibri" panose="020F0502020204030204" pitchFamily="34" charset="0"/>
                <a:cs typeface="Times New Roman" panose="02020603050405020304" pitchFamily="18" charset="0"/>
              </a:rPr>
              <a:t>Former Deputy Chief Nurse,, Brighton &amp; Sussex University Hospitals Trust</a:t>
            </a:r>
            <a:endParaRPr lang="en-GB" sz="1050" b="1"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C5DCCE-DBC0-0EA1-8847-6A16EC278425}"/>
              </a:ext>
            </a:extLst>
          </p:cNvPr>
          <p:cNvSpPr txBox="1"/>
          <p:nvPr/>
        </p:nvSpPr>
        <p:spPr>
          <a:xfrm>
            <a:off x="664374" y="8594389"/>
            <a:ext cx="6011221" cy="1138773"/>
          </a:xfrm>
          <a:prstGeom prst="rect">
            <a:avLst/>
          </a:prstGeom>
          <a:solidFill>
            <a:srgbClr val="9ACAB7"/>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altLang="en-US" sz="1050" i="1" u="none" strike="noStrike" cap="none" normalizeH="0" baseline="0" dirty="0">
                <a:ln>
                  <a:noFill/>
                </a:ln>
                <a:solidFill>
                  <a:schemeClr val="tx1">
                    <a:lumMod val="50000"/>
                  </a:schemeClr>
                </a:solidFill>
                <a:effectLst/>
                <a:latin typeface="+mj-lt"/>
                <a:ea typeface="Calibri" panose="020F0502020204030204" pitchFamily="34" charset="0"/>
                <a:cs typeface="Arial" panose="020B0604020202020204" pitchFamily="34" charset="0"/>
              </a:rPr>
              <a:t>“The CCG will like to extend its thanks to Healthwatch for its support to the system in responding to COVID-19. We particularly appreciate the regular feedback, which allowed us to respond quickly to any issues and strengthen our work to help ensure the public were getting the care they needed, and the regular bulletins which provided a rich and crucial source of information with inspiring patient stories.” </a:t>
            </a:r>
          </a:p>
          <a:p>
            <a:pPr marL="0" marR="0" lvl="0" indent="0" algn="r" defTabSz="914400" rtl="0" eaLnBrk="0" fontAlgn="base" latinLnBrk="0" hangingPunct="0">
              <a:lnSpc>
                <a:spcPct val="100000"/>
              </a:lnSpc>
              <a:spcBef>
                <a:spcPct val="0"/>
              </a:spcBef>
              <a:spcAft>
                <a:spcPts val="600"/>
              </a:spcAft>
              <a:buClrTx/>
              <a:buSzTx/>
              <a:buFontTx/>
              <a:buNone/>
              <a:tabLst/>
            </a:pPr>
            <a:r>
              <a:rPr kumimoji="0" lang="en-GB" altLang="en-US" sz="1050" b="1" i="1" u="none" strike="noStrike" cap="none" normalizeH="0" baseline="0" dirty="0">
                <a:ln>
                  <a:noFill/>
                </a:ln>
                <a:solidFill>
                  <a:schemeClr val="tx1">
                    <a:lumMod val="50000"/>
                  </a:schemeClr>
                </a:solidFill>
                <a:effectLst/>
                <a:latin typeface="+mj-lt"/>
                <a:ea typeface="Calibri" panose="020F0502020204030204" pitchFamily="34" charset="0"/>
                <a:cs typeface="Arial" panose="020B0604020202020204" pitchFamily="34" charset="0"/>
              </a:rPr>
              <a:t>Lola Banjoko Executive Managing Director</a:t>
            </a:r>
            <a:endParaRPr kumimoji="0" lang="en-GB" altLang="en-US" sz="1050" b="1" i="1" u="none" strike="noStrike" cap="none" normalizeH="0" baseline="0" dirty="0">
              <a:ln>
                <a:noFill/>
              </a:ln>
              <a:solidFill>
                <a:schemeClr val="tx1">
                  <a:lumMod val="50000"/>
                </a:schemeClr>
              </a:solidFill>
              <a:effectLst/>
              <a:latin typeface="+mj-lt"/>
            </a:endParaRPr>
          </a:p>
        </p:txBody>
      </p:sp>
    </p:spTree>
    <p:extLst>
      <p:ext uri="{BB962C8B-B14F-4D97-AF65-F5344CB8AC3E}">
        <p14:creationId xmlns:p14="http://schemas.microsoft.com/office/powerpoint/2010/main" val="56836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descr="A row of small colourful houses">
            <a:extLst>
              <a:ext uri="{FF2B5EF4-FFF2-40B4-BE49-F238E27FC236}">
                <a16:creationId xmlns:a16="http://schemas.microsoft.com/office/drawing/2014/main" id="{0B1FA8C6-6EB1-159E-9603-E839AA03D8A2}"/>
              </a:ext>
            </a:extLst>
          </p:cNvPr>
          <p:cNvPicPr>
            <a:picLocks noChangeAspect="1"/>
          </p:cNvPicPr>
          <p:nvPr/>
        </p:nvPicPr>
        <p:blipFill rotWithShape="1">
          <a:blip r:embed="rId2">
            <a:extLst>
              <a:ext uri="{28A0092B-C50C-407E-A947-70E740481C1C}">
                <a14:useLocalDpi xmlns:a14="http://schemas.microsoft.com/office/drawing/2010/main" val="0"/>
              </a:ext>
            </a:extLst>
          </a:blip>
          <a:srcRect l="52373" r="739"/>
          <a:stretch/>
        </p:blipFill>
        <p:spPr>
          <a:xfrm>
            <a:off x="0" y="42611"/>
            <a:ext cx="6858000" cy="9906000"/>
          </a:xfrm>
          <a:prstGeom prst="rect">
            <a:avLst/>
          </a:prstGeom>
        </p:spPr>
      </p:pic>
      <p:sp>
        <p:nvSpPr>
          <p:cNvPr id="7" name="TextBox 6">
            <a:extLst>
              <a:ext uri="{FF2B5EF4-FFF2-40B4-BE49-F238E27FC236}">
                <a16:creationId xmlns:a16="http://schemas.microsoft.com/office/drawing/2014/main" id="{4A7645B7-3066-F6E9-5533-44FA468844F3}"/>
              </a:ext>
            </a:extLst>
          </p:cNvPr>
          <p:cNvSpPr txBox="1"/>
          <p:nvPr/>
        </p:nvSpPr>
        <p:spPr>
          <a:xfrm>
            <a:off x="510757" y="703292"/>
            <a:ext cx="6063173" cy="1138773"/>
          </a:xfrm>
          <a:prstGeom prst="rect">
            <a:avLst/>
          </a:prstGeom>
          <a:solidFill>
            <a:schemeClr val="tx1">
              <a:lumMod val="20000"/>
              <a:lumOff val="80000"/>
            </a:schemeClr>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75000"/>
                  </a:schemeClr>
                </a:solidFill>
                <a:effectLst/>
                <a:latin typeface="+mj-lt"/>
                <a:ea typeface="Calibri" panose="020F0502020204030204" pitchFamily="34" charset="0"/>
              </a:rPr>
              <a:t>“We were delighted to be able to work in partnership with Healthwatch this year to highlight the challenges which LGBTQ+ communities face. Alan and the team were passionate and committed to improving the experience of LGBTQ+ across Health and Social care.”</a:t>
            </a:r>
          </a:p>
          <a:p>
            <a:pPr>
              <a:spcAft>
                <a:spcPts val="600"/>
              </a:spcAft>
            </a:pPr>
            <a:r>
              <a:rPr lang="en-GB" sz="1050" b="1" dirty="0">
                <a:solidFill>
                  <a:schemeClr val="tx1">
                    <a:lumMod val="75000"/>
                  </a:schemeClr>
                </a:solidFill>
                <a:effectLst/>
                <a:latin typeface="+mj-lt"/>
                <a:ea typeface="Calibri" panose="020F0502020204030204" pitchFamily="34" charset="0"/>
              </a:rPr>
              <a:t>Jane Woodhull (she/her/hers), Health and Inclusion Coordinator</a:t>
            </a:r>
            <a:br>
              <a:rPr lang="en-GB" sz="1050" b="1" dirty="0">
                <a:solidFill>
                  <a:schemeClr val="tx1">
                    <a:lumMod val="75000"/>
                  </a:schemeClr>
                </a:solidFill>
                <a:effectLst/>
                <a:latin typeface="+mj-lt"/>
                <a:ea typeface="Calibri" panose="020F0502020204030204" pitchFamily="34" charset="0"/>
              </a:rPr>
            </a:br>
            <a:r>
              <a:rPr lang="en-GB" sz="1050" b="1" dirty="0">
                <a:solidFill>
                  <a:schemeClr val="tx1">
                    <a:lumMod val="75000"/>
                  </a:schemeClr>
                </a:solidFill>
                <a:effectLst/>
                <a:latin typeface="+mj-lt"/>
                <a:ea typeface="Calibri" panose="020F0502020204030204" pitchFamily="34" charset="0"/>
              </a:rPr>
              <a:t>LGBT+ Switchboard</a:t>
            </a:r>
          </a:p>
        </p:txBody>
      </p:sp>
      <p:sp>
        <p:nvSpPr>
          <p:cNvPr id="3" name="Rectangle 1">
            <a:extLst>
              <a:ext uri="{FF2B5EF4-FFF2-40B4-BE49-F238E27FC236}">
                <a16:creationId xmlns:a16="http://schemas.microsoft.com/office/drawing/2014/main" id="{CC72CFF0-A890-A44F-70FC-2249DDC90B2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EED557C7-70B8-FBD4-F6B3-E6DC0D332870}"/>
              </a:ext>
            </a:extLst>
          </p:cNvPr>
          <p:cNvSpPr txBox="1"/>
          <p:nvPr/>
        </p:nvSpPr>
        <p:spPr>
          <a:xfrm>
            <a:off x="158527" y="4415090"/>
            <a:ext cx="5648539" cy="1300356"/>
          </a:xfrm>
          <a:prstGeom prst="rect">
            <a:avLst/>
          </a:prstGeom>
          <a:solidFill>
            <a:srgbClr val="FEA4BC"/>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50000"/>
                  </a:schemeClr>
                </a:solidFill>
                <a:effectLst/>
                <a:latin typeface="+mj-lt"/>
                <a:ea typeface="Calibri" panose="020F0502020204030204" pitchFamily="34" charset="0"/>
                <a:cs typeface="Times New Roman" panose="02020603050405020304" pitchFamily="18" charset="0"/>
              </a:rPr>
              <a:t>“We are very pleased to see our residents' views are being listened to in such a meaningful way and thank Healthwatch for their work in highlighting how the reduced hours in New Larchwood Surgery in Coldean is having a detrimental impact on more than 2,000 registered patients that use the service, and especially so for some of the more vulnerable groups.” </a:t>
            </a:r>
            <a:endParaRPr lang="en-GB" sz="1050" i="1" dirty="0">
              <a:solidFill>
                <a:schemeClr val="tx1">
                  <a:lumMod val="50000"/>
                </a:schemeClr>
              </a:solidFill>
              <a:latin typeface="+mj-lt"/>
              <a:ea typeface="Calibri" panose="020F0502020204030204" pitchFamily="34" charset="0"/>
              <a:cs typeface="Times New Roman" panose="02020603050405020304" pitchFamily="18" charset="0"/>
            </a:endParaRPr>
          </a:p>
          <a:p>
            <a:pPr>
              <a:spcAft>
                <a:spcPts val="600"/>
              </a:spcAft>
            </a:pPr>
            <a:r>
              <a:rPr lang="en-GB" sz="1050" b="1" dirty="0">
                <a:solidFill>
                  <a:schemeClr val="tx1">
                    <a:lumMod val="50000"/>
                  </a:schemeClr>
                </a:solidFill>
                <a:effectLst/>
                <a:latin typeface="+mj-lt"/>
                <a:ea typeface="Calibri" panose="020F0502020204030204" pitchFamily="34" charset="0"/>
                <a:cs typeface="Times New Roman" panose="02020603050405020304" pitchFamily="18" charset="0"/>
              </a:rPr>
              <a:t>Zoe John &amp; Martin Osborne</a:t>
            </a:r>
            <a:br>
              <a:rPr lang="en-GB" sz="1050" b="1" dirty="0">
                <a:solidFill>
                  <a:schemeClr val="tx1">
                    <a:lumMod val="50000"/>
                  </a:schemeClr>
                </a:solidFill>
                <a:latin typeface="+mj-lt"/>
                <a:ea typeface="Calibri" panose="020F0502020204030204" pitchFamily="34" charset="0"/>
                <a:cs typeface="Times New Roman" panose="02020603050405020304" pitchFamily="18" charset="0"/>
              </a:rPr>
            </a:br>
            <a:r>
              <a:rPr lang="en-GB" sz="1050" b="1" dirty="0">
                <a:solidFill>
                  <a:schemeClr val="tx1">
                    <a:lumMod val="50000"/>
                  </a:schemeClr>
                </a:solidFill>
                <a:effectLst/>
                <a:latin typeface="+mj-lt"/>
                <a:ea typeface="Calibri" panose="020F0502020204030204" pitchFamily="34" charset="0"/>
                <a:cs typeface="Times New Roman" panose="02020603050405020304" pitchFamily="18" charset="0"/>
              </a:rPr>
              <a:t>B&amp;H City Councillors</a:t>
            </a:r>
            <a:endParaRPr lang="en-GB" sz="105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2E330A0-FEA9-2457-084B-8765EE75D756}"/>
              </a:ext>
            </a:extLst>
          </p:cNvPr>
          <p:cNvSpPr txBox="1"/>
          <p:nvPr/>
        </p:nvSpPr>
        <p:spPr>
          <a:xfrm>
            <a:off x="1246321" y="3294734"/>
            <a:ext cx="5474544" cy="738664"/>
          </a:xfrm>
          <a:prstGeom prst="rect">
            <a:avLst/>
          </a:prstGeom>
          <a:solidFill>
            <a:schemeClr val="tx1">
              <a:lumMod val="60000"/>
              <a:lumOff val="40000"/>
            </a:schemeClr>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50000"/>
                  </a:schemeClr>
                </a:solidFill>
                <a:effectLst/>
                <a:latin typeface="+mj-lt"/>
                <a:ea typeface="Calibri" panose="020F0502020204030204" pitchFamily="34" charset="0"/>
              </a:rPr>
              <a:t>““Brighton and Hove CCG welcomed the findings from the Healthwatch GP report. It highlighted some important opportunities for service improvement and I am confident this will provide an impetus to progress and improvement” </a:t>
            </a:r>
            <a:r>
              <a:rPr lang="en-GB" sz="1050" b="1" i="1" dirty="0">
                <a:solidFill>
                  <a:schemeClr val="tx1">
                    <a:lumMod val="50000"/>
                  </a:schemeClr>
                </a:solidFill>
                <a:effectLst/>
                <a:latin typeface="+mj-lt"/>
                <a:ea typeface="Calibri" panose="020F0502020204030204" pitchFamily="34" charset="0"/>
              </a:rPr>
              <a:t>Dr David Supple Clinical Chair, Brighton &amp; Hove CCG</a:t>
            </a:r>
            <a:endParaRPr lang="en-GB" sz="1050" b="1" dirty="0">
              <a:solidFill>
                <a:schemeClr val="tx1">
                  <a:lumMod val="50000"/>
                </a:schemeClr>
              </a:solidFill>
              <a:effectLst/>
              <a:latin typeface="+mj-lt"/>
              <a:ea typeface="Calibri" panose="020F0502020204030204" pitchFamily="34" charset="0"/>
            </a:endParaRPr>
          </a:p>
        </p:txBody>
      </p:sp>
      <p:sp>
        <p:nvSpPr>
          <p:cNvPr id="15" name="TextBox 14">
            <a:extLst>
              <a:ext uri="{FF2B5EF4-FFF2-40B4-BE49-F238E27FC236}">
                <a16:creationId xmlns:a16="http://schemas.microsoft.com/office/drawing/2014/main" id="{B733FAE8-B7D0-6045-C7EF-00110CD1D325}"/>
              </a:ext>
            </a:extLst>
          </p:cNvPr>
          <p:cNvSpPr txBox="1"/>
          <p:nvPr/>
        </p:nvSpPr>
        <p:spPr>
          <a:xfrm>
            <a:off x="762698" y="6012883"/>
            <a:ext cx="5811232" cy="977191"/>
          </a:xfrm>
          <a:prstGeom prst="rect">
            <a:avLst/>
          </a:prstGeom>
          <a:solidFill>
            <a:srgbClr val="FFF3AB"/>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lgn="r">
              <a:spcAft>
                <a:spcPts val="600"/>
              </a:spcAft>
            </a:pPr>
            <a:r>
              <a:rPr lang="en-GB" sz="1050" i="1" dirty="0">
                <a:solidFill>
                  <a:schemeClr val="tx1">
                    <a:lumMod val="50000"/>
                  </a:schemeClr>
                </a:solidFill>
                <a:effectLst/>
                <a:latin typeface="+mj-lt"/>
                <a:ea typeface="Times New Roman" panose="02020603050405020304" pitchFamily="18" charset="0"/>
              </a:rPr>
              <a:t>“East Sussex Local Dental Committee had the pleasure of working with Healthwatch over the past few years. We are looking forward to continuing our joint working relationship with you for the benefit of your local population and the dental workforce.”</a:t>
            </a:r>
            <a:endParaRPr lang="en-GB" sz="1050" i="1" dirty="0">
              <a:solidFill>
                <a:schemeClr val="tx1">
                  <a:lumMod val="50000"/>
                </a:schemeClr>
              </a:solidFill>
              <a:effectLst/>
              <a:latin typeface="+mj-lt"/>
              <a:ea typeface="Calibri" panose="020F0502020204030204" pitchFamily="34" charset="0"/>
            </a:endParaRPr>
          </a:p>
          <a:p>
            <a:pPr algn="r">
              <a:spcAft>
                <a:spcPts val="600"/>
              </a:spcAft>
            </a:pPr>
            <a:r>
              <a:rPr lang="en-GB" sz="1050" b="1" dirty="0">
                <a:solidFill>
                  <a:schemeClr val="tx1">
                    <a:lumMod val="50000"/>
                  </a:schemeClr>
                </a:solidFill>
                <a:effectLst/>
                <a:latin typeface="+mj-lt"/>
                <a:ea typeface="Times New Roman" panose="02020603050405020304" pitchFamily="18" charset="0"/>
              </a:rPr>
              <a:t>Nish, Chair, East Sussex Local Dental Committee </a:t>
            </a:r>
            <a:endParaRPr lang="en-GB" sz="1050" b="1" dirty="0">
              <a:solidFill>
                <a:schemeClr val="tx1">
                  <a:lumMod val="50000"/>
                </a:schemeClr>
              </a:solidFill>
              <a:effectLst/>
              <a:latin typeface="+mj-lt"/>
              <a:ea typeface="Calibri" panose="020F0502020204030204" pitchFamily="34" charset="0"/>
            </a:endParaRPr>
          </a:p>
        </p:txBody>
      </p:sp>
      <p:sp>
        <p:nvSpPr>
          <p:cNvPr id="16" name="TextBox 15">
            <a:extLst>
              <a:ext uri="{FF2B5EF4-FFF2-40B4-BE49-F238E27FC236}">
                <a16:creationId xmlns:a16="http://schemas.microsoft.com/office/drawing/2014/main" id="{4776375B-AF9A-1DE2-5CDC-2EE0287E31D0}"/>
              </a:ext>
            </a:extLst>
          </p:cNvPr>
          <p:cNvSpPr txBox="1"/>
          <p:nvPr/>
        </p:nvSpPr>
        <p:spPr>
          <a:xfrm>
            <a:off x="158527" y="7357169"/>
            <a:ext cx="5699365" cy="1138773"/>
          </a:xfrm>
          <a:prstGeom prst="rect">
            <a:avLst/>
          </a:prstGeom>
          <a:solidFill>
            <a:srgbClr val="9ACAB7"/>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rgbClr val="002635"/>
                </a:solidFill>
                <a:effectLst/>
                <a:latin typeface="+mj-lt"/>
                <a:ea typeface="Calibri" panose="020F0502020204030204" pitchFamily="34" charset="0"/>
              </a:rPr>
              <a:t>“Healthwatch are valued partners, delivering crucial insights into the experiences of individuals using social care services across the city. Healthwatch has supported a number of projects on behalf of Brighton &amp; Hove Adult Social Care Commissioners“</a:t>
            </a:r>
          </a:p>
          <a:p>
            <a:pPr>
              <a:spcAft>
                <a:spcPts val="600"/>
              </a:spcAft>
            </a:pPr>
            <a:r>
              <a:rPr lang="en-GB" sz="1050" b="1" dirty="0">
                <a:solidFill>
                  <a:srgbClr val="002635"/>
                </a:solidFill>
                <a:effectLst/>
                <a:latin typeface="+mj-lt"/>
                <a:ea typeface="Calibri" panose="020F0502020204030204" pitchFamily="34" charset="0"/>
              </a:rPr>
              <a:t>Alex Saunders, Commissioning &amp; Contracts Manager</a:t>
            </a:r>
            <a:br>
              <a:rPr lang="en-GB" sz="1050" b="1" dirty="0">
                <a:solidFill>
                  <a:srgbClr val="002635"/>
                </a:solidFill>
                <a:effectLst/>
                <a:latin typeface="+mj-lt"/>
                <a:ea typeface="Calibri" panose="020F0502020204030204" pitchFamily="34" charset="0"/>
              </a:rPr>
            </a:br>
            <a:r>
              <a:rPr lang="en-GB" sz="1050" b="1" dirty="0">
                <a:solidFill>
                  <a:srgbClr val="002635"/>
                </a:solidFill>
                <a:effectLst/>
                <a:latin typeface="+mj-lt"/>
                <a:ea typeface="Calibri" panose="020F0502020204030204" pitchFamily="34" charset="0"/>
              </a:rPr>
              <a:t>Brighton &amp; Hove City Council</a:t>
            </a:r>
          </a:p>
        </p:txBody>
      </p:sp>
      <p:sp>
        <p:nvSpPr>
          <p:cNvPr id="2" name="Footer Placeholder 1">
            <a:extLst>
              <a:ext uri="{FF2B5EF4-FFF2-40B4-BE49-F238E27FC236}">
                <a16:creationId xmlns:a16="http://schemas.microsoft.com/office/drawing/2014/main" id="{8046E5E9-5A57-C802-0828-6F9A1858D6C4}"/>
              </a:ext>
            </a:extLst>
          </p:cNvPr>
          <p:cNvSpPr>
            <a:spLocks noGrp="1"/>
          </p:cNvSpPr>
          <p:nvPr>
            <p:ph type="ftr" sz="quarter" idx="13"/>
          </p:nvPr>
        </p:nvSpPr>
        <p:spPr/>
        <p:txBody>
          <a:bodyPr/>
          <a:lstStyle/>
          <a:p>
            <a:r>
              <a:rPr lang="en-GB" dirty="0">
                <a:solidFill>
                  <a:schemeClr val="tx1">
                    <a:lumMod val="20000"/>
                    <a:lumOff val="80000"/>
                  </a:schemeClr>
                </a:solidFill>
              </a:rPr>
              <a:t>Healthwatch Brighton and Hove  |  Celebrating 10 years 2013 -2023</a:t>
            </a:r>
          </a:p>
        </p:txBody>
      </p:sp>
      <p:sp>
        <p:nvSpPr>
          <p:cNvPr id="4" name="Slide Number Placeholder 3">
            <a:extLst>
              <a:ext uri="{FF2B5EF4-FFF2-40B4-BE49-F238E27FC236}">
                <a16:creationId xmlns:a16="http://schemas.microsoft.com/office/drawing/2014/main" id="{28A7FE99-9202-2CB3-095A-FD9F4A3C73DC}"/>
              </a:ext>
            </a:extLst>
          </p:cNvPr>
          <p:cNvSpPr>
            <a:spLocks noGrp="1"/>
          </p:cNvSpPr>
          <p:nvPr>
            <p:ph type="sldNum" sz="quarter" idx="12"/>
          </p:nvPr>
        </p:nvSpPr>
        <p:spPr/>
        <p:txBody>
          <a:bodyPr/>
          <a:lstStyle/>
          <a:p>
            <a:fld id="{9295DF58-4118-4551-8C61-1A7ED177FA2D}" type="slidenum">
              <a:rPr lang="en-GB" noProof="0" smtClean="0">
                <a:solidFill>
                  <a:schemeClr val="bg1"/>
                </a:solidFill>
              </a:rPr>
              <a:pPr/>
              <a:t>9</a:t>
            </a:fld>
            <a:endParaRPr lang="en-GB" noProof="0" dirty="0">
              <a:solidFill>
                <a:schemeClr val="bg1"/>
              </a:solidFill>
            </a:endParaRPr>
          </a:p>
        </p:txBody>
      </p:sp>
      <p:sp>
        <p:nvSpPr>
          <p:cNvPr id="6" name="TextBox 5">
            <a:extLst>
              <a:ext uri="{FF2B5EF4-FFF2-40B4-BE49-F238E27FC236}">
                <a16:creationId xmlns:a16="http://schemas.microsoft.com/office/drawing/2014/main" id="{AE930FFE-751D-A1D2-A23D-D615032B0E41}"/>
              </a:ext>
            </a:extLst>
          </p:cNvPr>
          <p:cNvSpPr txBox="1"/>
          <p:nvPr/>
        </p:nvSpPr>
        <p:spPr>
          <a:xfrm>
            <a:off x="236683" y="2153606"/>
            <a:ext cx="6011221" cy="977191"/>
          </a:xfrm>
          <a:prstGeom prst="rect">
            <a:avLst/>
          </a:prstGeom>
          <a:solidFill>
            <a:srgbClr val="9ACAB7"/>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GB" altLang="en-US" sz="1050" i="1" u="none" strike="noStrike" cap="none" normalizeH="0" baseline="0" dirty="0">
                <a:ln>
                  <a:noFill/>
                </a:ln>
                <a:solidFill>
                  <a:schemeClr val="tx1">
                    <a:lumMod val="50000"/>
                  </a:schemeClr>
                </a:solidFill>
                <a:effectLst/>
                <a:latin typeface="+mj-lt"/>
                <a:ea typeface="Calibri" panose="020F0502020204030204" pitchFamily="34" charset="0"/>
                <a:cs typeface="Arial" panose="020B0604020202020204" pitchFamily="34" charset="0"/>
              </a:rPr>
              <a:t>“Healthwatch is an active partner at the city’s Health and Wellbeing Board. The voice of service users across our health and care services are crucial to develop and build stronger, more resilient services for the future.” </a:t>
            </a:r>
          </a:p>
          <a:p>
            <a:pPr marL="0" marR="0" lvl="0" indent="0" algn="r" defTabSz="914400" rtl="0" eaLnBrk="0" fontAlgn="base" latinLnBrk="0" hangingPunct="0">
              <a:lnSpc>
                <a:spcPct val="100000"/>
              </a:lnSpc>
              <a:spcBef>
                <a:spcPct val="0"/>
              </a:spcBef>
              <a:spcAft>
                <a:spcPts val="600"/>
              </a:spcAft>
              <a:buClrTx/>
              <a:buSzTx/>
              <a:buFontTx/>
              <a:buNone/>
              <a:tabLst/>
            </a:pPr>
            <a:r>
              <a:rPr kumimoji="0" lang="en-GB" altLang="en-US" sz="1050" b="1" i="1" u="none" strike="noStrike" cap="none" normalizeH="0" baseline="0" dirty="0">
                <a:ln>
                  <a:noFill/>
                </a:ln>
                <a:solidFill>
                  <a:schemeClr val="tx1">
                    <a:lumMod val="50000"/>
                  </a:schemeClr>
                </a:solidFill>
                <a:effectLst/>
                <a:latin typeface="+mj-lt"/>
                <a:ea typeface="Calibri" panose="020F0502020204030204" pitchFamily="34" charset="0"/>
                <a:cs typeface="Arial" panose="020B0604020202020204" pitchFamily="34" charset="0"/>
              </a:rPr>
              <a:t>Councillor for Moulsecoomb and Bevendean, former Chair, Brighton &amp; Hove Health and Wellbeing Board</a:t>
            </a:r>
            <a:endParaRPr kumimoji="0" lang="en-GB" altLang="en-US" sz="1050" b="1" i="1" u="none" strike="noStrike" cap="none" normalizeH="0" baseline="0" dirty="0">
              <a:ln>
                <a:noFill/>
              </a:ln>
              <a:solidFill>
                <a:schemeClr val="tx1">
                  <a:lumMod val="50000"/>
                </a:schemeClr>
              </a:solidFill>
              <a:effectLst/>
              <a:latin typeface="+mj-lt"/>
            </a:endParaRPr>
          </a:p>
        </p:txBody>
      </p:sp>
      <p:sp>
        <p:nvSpPr>
          <p:cNvPr id="8" name="TextBox 7">
            <a:extLst>
              <a:ext uri="{FF2B5EF4-FFF2-40B4-BE49-F238E27FC236}">
                <a16:creationId xmlns:a16="http://schemas.microsoft.com/office/drawing/2014/main" id="{BEDE5D51-7F9A-6B52-29C1-974AA91603BB}"/>
              </a:ext>
            </a:extLst>
          </p:cNvPr>
          <p:cNvSpPr txBox="1"/>
          <p:nvPr/>
        </p:nvSpPr>
        <p:spPr>
          <a:xfrm>
            <a:off x="1099386" y="8751311"/>
            <a:ext cx="5474544" cy="815608"/>
          </a:xfrm>
          <a:prstGeom prst="rect">
            <a:avLst/>
          </a:prstGeom>
          <a:solidFill>
            <a:schemeClr val="tx1">
              <a:lumMod val="60000"/>
              <a:lumOff val="40000"/>
            </a:schemeClr>
          </a:solidFill>
          <a:ln w="19050">
            <a:solidFill>
              <a:schemeClr val="bg1"/>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GB" sz="1050" i="1" dirty="0">
                <a:solidFill>
                  <a:schemeClr val="tx1">
                    <a:lumMod val="50000"/>
                  </a:schemeClr>
                </a:solidFill>
                <a:effectLst/>
                <a:latin typeface="+mj-lt"/>
                <a:ea typeface="Calibri" panose="020F0502020204030204" pitchFamily="34" charset="0"/>
              </a:rPr>
              <a:t>“Our local Healthwatch is an effective voice for local health and care service users, shining the light on where we could do better but always offering constructive suggestions for improvement.” </a:t>
            </a:r>
          </a:p>
          <a:p>
            <a:pPr>
              <a:spcAft>
                <a:spcPts val="600"/>
              </a:spcAft>
            </a:pPr>
            <a:r>
              <a:rPr lang="en-GB" sz="1050" b="1" i="1" dirty="0">
                <a:solidFill>
                  <a:schemeClr val="tx1">
                    <a:lumMod val="50000"/>
                  </a:schemeClr>
                </a:solidFill>
                <a:effectLst/>
                <a:latin typeface="+mj-lt"/>
                <a:ea typeface="Calibri" panose="020F0502020204030204" pitchFamily="34" charset="0"/>
              </a:rPr>
              <a:t>Cllr Clare Moonan</a:t>
            </a:r>
            <a:endParaRPr lang="en-GB" sz="1050" b="1" dirty="0">
              <a:solidFill>
                <a:schemeClr val="tx1">
                  <a:lumMod val="50000"/>
                </a:schemeClr>
              </a:solidFill>
              <a:effectLst/>
              <a:latin typeface="+mj-lt"/>
              <a:ea typeface="Calibri" panose="020F0502020204030204" pitchFamily="34" charset="0"/>
            </a:endParaRPr>
          </a:p>
        </p:txBody>
      </p:sp>
    </p:spTree>
    <p:extLst>
      <p:ext uri="{BB962C8B-B14F-4D97-AF65-F5344CB8AC3E}">
        <p14:creationId xmlns:p14="http://schemas.microsoft.com/office/powerpoint/2010/main" val="3963708802"/>
      </p:ext>
    </p:extLst>
  </p:cSld>
  <p:clrMapOvr>
    <a:masterClrMapping/>
  </p:clrMapOvr>
</p:sld>
</file>

<file path=ppt/theme/theme1.xml><?xml version="1.0" encoding="utf-8"?>
<a:theme xmlns:a="http://schemas.openxmlformats.org/drawingml/2006/main" name="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ccbb020-0ddc-4cc2-8194-040a57f86e05">
      <UserInfo>
        <DisplayName>Turner, Jon</DisplayName>
        <AccountId>499</AccountId>
        <AccountType/>
      </UserInfo>
      <UserInfo>
        <DisplayName>James, Deborah</DisplayName>
        <AccountId>692</AccountId>
        <AccountType/>
      </UserInfo>
    </SharedWithUsers>
    <TaxCatchAll xmlns="1ccbb020-0ddc-4cc2-8194-040a57f86e05" xsi:nil="true"/>
    <lcf76f155ced4ddcb4097134ff3c332f xmlns="44790529-301f-4197-a478-849ecadf0ae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53F0174DA5D741B65DF4D4E4DD8C85" ma:contentTypeVersion="18" ma:contentTypeDescription="Create a new document." ma:contentTypeScope="" ma:versionID="e1e1dd56b84aa2f74f2413edacc34453">
  <xsd:schema xmlns:xsd="http://www.w3.org/2001/XMLSchema" xmlns:xs="http://www.w3.org/2001/XMLSchema" xmlns:p="http://schemas.microsoft.com/office/2006/metadata/properties" xmlns:ns2="44790529-301f-4197-a478-849ecadf0ae5" xmlns:ns3="1ccbb020-0ddc-4cc2-8194-040a57f86e05" targetNamespace="http://schemas.microsoft.com/office/2006/metadata/properties" ma:root="true" ma:fieldsID="10554aeac984b49ab07705a944afe034" ns2:_="" ns3:_="">
    <xsd:import namespace="44790529-301f-4197-a478-849ecadf0ae5"/>
    <xsd:import namespace="1ccbb020-0ddc-4cc2-8194-040a57f86e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90529-301f-4197-a478-849ecadf0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9b9123-3e1c-4164-b5f5-463fd60e07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cbb020-0ddc-4cc2-8194-040a57f86e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715a2e-ecd6-4d07-b116-9c7022c70b87}" ma:internalName="TaxCatchAll" ma:showField="CatchAllData" ma:web="1ccbb020-0ddc-4cc2-8194-040a57f86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D71299-1C8B-4FA6-8A09-F013545F540F}">
  <ds:schemaRefs>
    <ds:schemaRef ds:uri="http://schemas.microsoft.com/sharepoint/v3/contenttype/forms"/>
  </ds:schemaRefs>
</ds:datastoreItem>
</file>

<file path=customXml/itemProps2.xml><?xml version="1.0" encoding="utf-8"?>
<ds:datastoreItem xmlns:ds="http://schemas.openxmlformats.org/officeDocument/2006/customXml" ds:itemID="{7AA50A6C-A9A5-4429-9C7B-DF7B4710131B}">
  <ds:schemaRefs>
    <ds:schemaRef ds:uri="http://purl.org/dc/elements/1.1/"/>
    <ds:schemaRef ds:uri="44790529-301f-4197-a478-849ecadf0ae5"/>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1ccbb020-0ddc-4cc2-8194-040a57f86e05"/>
    <ds:schemaRef ds:uri="http://schemas.microsoft.com/office/2006/metadata/properties"/>
  </ds:schemaRefs>
</ds:datastoreItem>
</file>

<file path=customXml/itemProps3.xml><?xml version="1.0" encoding="utf-8"?>
<ds:datastoreItem xmlns:ds="http://schemas.openxmlformats.org/officeDocument/2006/customXml" ds:itemID="{3B62C4DE-71DB-403D-B89D-E8B44725EEB3}"/>
</file>

<file path=docProps/app.xml><?xml version="1.0" encoding="utf-8"?>
<Properties xmlns="http://schemas.openxmlformats.org/officeDocument/2006/extended-properties" xmlns:vt="http://schemas.openxmlformats.org/officeDocument/2006/docPropsVTypes">
  <Template>Healthwatch Theme</Template>
  <TotalTime>740</TotalTime>
  <Words>6042</Words>
  <Application>Microsoft Office PowerPoint</Application>
  <PresentationFormat>A4 Paper (210x297 mm)</PresentationFormat>
  <Paragraphs>351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Poppins</vt:lpstr>
      <vt:lpstr>Poppins Light</vt:lpstr>
      <vt:lpstr>Poppins Medium</vt:lpstr>
      <vt:lpstr>Symbol</vt:lpstr>
      <vt:lpstr>Healthwatch Theme</vt:lpstr>
      <vt:lpstr>Healthwatch Brighton and Hove Annual Report 2013-2022</vt:lpstr>
      <vt:lpstr>Contents</vt:lpstr>
      <vt:lpstr>About us</vt:lpstr>
      <vt:lpstr>Messages from our Chairs</vt:lpstr>
      <vt:lpstr>Messages from our  Chief Executives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keywords>Template</cp:keywords>
  <dc:description>v2.25 by Kessler Associates</dc:description>
  <cp:lastModifiedBy>Alan Boyd</cp:lastModifiedBy>
  <cp:revision>2</cp:revision>
  <cp:lastPrinted>2023-03-23T12:16:38Z</cp:lastPrinted>
  <dcterms:created xsi:type="dcterms:W3CDTF">2022-03-22T14:48:17Z</dcterms:created>
  <dcterms:modified xsi:type="dcterms:W3CDTF">2023-03-29T09:05:08Z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0x0101003E53F0174DA5D741B65DF4D4E4DD8C85</vt:lpwstr>
  </property>
  <property fmtid="{D5CDD505-2E9C-101B-9397-08002B2CF9AE}" pid="8" name="MediaServiceImageTags">
    <vt:lpwstr/>
  </property>
</Properties>
</file>