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55" r:id="rId5"/>
    <p:sldMasterId id="2147483672" r:id="rId6"/>
    <p:sldMasterId id="2147483652" r:id="rId7"/>
    <p:sldMasterId id="2147483668" r:id="rId8"/>
    <p:sldMasterId id="2147483674" r:id="rId9"/>
    <p:sldMasterId id="2147483681" r:id="rId10"/>
    <p:sldMasterId id="2147483688" r:id="rId11"/>
  </p:sldMasterIdLst>
  <p:notesMasterIdLst>
    <p:notesMasterId r:id="rId39"/>
  </p:notesMasterIdLst>
  <p:sldIdLst>
    <p:sldId id="256" r:id="rId12"/>
    <p:sldId id="2147374817" r:id="rId13"/>
    <p:sldId id="2147374818" r:id="rId14"/>
    <p:sldId id="2147374819" r:id="rId15"/>
    <p:sldId id="2147374820" r:id="rId16"/>
    <p:sldId id="2147374821" r:id="rId17"/>
    <p:sldId id="354" r:id="rId18"/>
    <p:sldId id="375" r:id="rId19"/>
    <p:sldId id="376" r:id="rId20"/>
    <p:sldId id="382" r:id="rId21"/>
    <p:sldId id="377" r:id="rId22"/>
    <p:sldId id="379" r:id="rId23"/>
    <p:sldId id="380" r:id="rId24"/>
    <p:sldId id="381" r:id="rId25"/>
    <p:sldId id="384" r:id="rId26"/>
    <p:sldId id="4501" r:id="rId27"/>
    <p:sldId id="4441" r:id="rId28"/>
    <p:sldId id="2147374823" r:id="rId29"/>
    <p:sldId id="2147374806" r:id="rId30"/>
    <p:sldId id="2147374822" r:id="rId31"/>
    <p:sldId id="4449" r:id="rId32"/>
    <p:sldId id="4455" r:id="rId33"/>
    <p:sldId id="4443" r:id="rId34"/>
    <p:sldId id="2147374824" r:id="rId35"/>
    <p:sldId id="2147374826" r:id="rId36"/>
    <p:sldId id="2147374827" r:id="rId37"/>
    <p:sldId id="2147374825" r:id="rId3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05F175-BE43-217B-5CAE-8EDF11BAE4F0}" name="KAZIG, Louisa (NHS SUSSEX INTEGRATED CARE BOARD)" initials="KL(SICB" userId="S::louisa.kazig@nhs.net::172579fb-ccb8-430b-848f-9e3e558277e8" providerId="AD"/>
  <p188:author id="{5652C48C-4D2C-31F3-27B7-9EABB9FDC45B}" name="ROBERTSON, Laura (NHS SUSSEX INTEGRATED CARE BOARD)" initials="RB" userId="S::laura.robertson5@nhs.net::ff0f1186-98e9-4d1f-bbb5-d3d6d5b9307e" providerId="AD"/>
  <p188:author id="{63B664F6-B5AB-0630-9CE1-7CA292AACF40}" name="LAMPRAKIS, Athanasios (NHS SUSSEX INTEGRATED CARE BOARD)" initials="LB" userId="S::a.lamprakis1@nhs.net::e3e42671-3f7b-403a-b677-05ed4978ab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rriet Vogt" initials="HV"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E82"/>
    <a:srgbClr val="0072CE"/>
    <a:srgbClr val="41B6E6"/>
    <a:srgbClr val="E3E9EA"/>
    <a:srgbClr val="E8D5FF"/>
    <a:srgbClr val="F2F2F2"/>
    <a:srgbClr val="EDF6F9"/>
    <a:srgbClr val="34434F"/>
    <a:srgbClr val="768692"/>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snapToGrid="0">
      <p:cViewPr varScale="1">
        <p:scale>
          <a:sx n="65" d="100"/>
          <a:sy n="65" d="100"/>
        </p:scale>
        <p:origin x="1380" y="78"/>
      </p:cViewPr>
      <p:guideLst>
        <p:guide orient="horz" pos="2160"/>
        <p:guide pos="2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0" Type="http://schemas.openxmlformats.org/officeDocument/2006/relationships/slide" Target="slides/slide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19E4C-D3B2-40B0-8039-C318372CE45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B51A610E-D3A0-484F-8942-D4B2F2348AA6}">
      <dgm:prSet phldrT="[Text]" custT="1"/>
      <dgm:spPr/>
      <dgm:t>
        <a:bodyPr/>
        <a:lstStyle/>
        <a:p>
          <a:r>
            <a:rPr lang="en-GB" sz="900" b="1"/>
            <a:t>Existing insight </a:t>
          </a:r>
        </a:p>
      </dgm:t>
    </dgm:pt>
    <dgm:pt modelId="{6DA7B853-5412-48B9-ACEE-E354F7A28BAB}" type="parTrans" cxnId="{4BB58A5F-D5CB-4F66-975C-3C47B63C13C8}">
      <dgm:prSet/>
      <dgm:spPr/>
      <dgm:t>
        <a:bodyPr/>
        <a:lstStyle/>
        <a:p>
          <a:endParaRPr lang="en-GB"/>
        </a:p>
      </dgm:t>
    </dgm:pt>
    <dgm:pt modelId="{85F5EC2E-E070-4090-ADB8-A9C0D2FE0400}" type="sibTrans" cxnId="{4BB58A5F-D5CB-4F66-975C-3C47B63C13C8}">
      <dgm:prSet/>
      <dgm:spPr/>
      <dgm:t>
        <a:bodyPr/>
        <a:lstStyle/>
        <a:p>
          <a:endParaRPr lang="en-GB"/>
        </a:p>
      </dgm:t>
    </dgm:pt>
    <dgm:pt modelId="{0DD16B96-70DB-47BA-9D9F-FADE192932AF}">
      <dgm:prSet phldrT="[Text]" custT="1"/>
      <dgm:spPr/>
      <dgm:t>
        <a:bodyPr/>
        <a:lstStyle/>
        <a:p>
          <a:r>
            <a:rPr lang="en-GB" sz="900" b="1"/>
            <a:t>Current priorities </a:t>
          </a:r>
        </a:p>
      </dgm:t>
    </dgm:pt>
    <dgm:pt modelId="{7BB77E7F-C41F-4741-8754-1E74976EBA57}" type="parTrans" cxnId="{0FB9A374-8BA4-4EB3-8FB4-17E28CF3BE27}">
      <dgm:prSet/>
      <dgm:spPr/>
      <dgm:t>
        <a:bodyPr/>
        <a:lstStyle/>
        <a:p>
          <a:endParaRPr lang="en-GB"/>
        </a:p>
      </dgm:t>
    </dgm:pt>
    <dgm:pt modelId="{D8D8333F-CEE9-4DED-AD4C-47EC5EC17C32}" type="sibTrans" cxnId="{0FB9A374-8BA4-4EB3-8FB4-17E28CF3BE27}">
      <dgm:prSet/>
      <dgm:spPr/>
      <dgm:t>
        <a:bodyPr/>
        <a:lstStyle/>
        <a:p>
          <a:endParaRPr lang="en-GB"/>
        </a:p>
      </dgm:t>
    </dgm:pt>
    <dgm:pt modelId="{1AC7B937-A3F3-45A2-8E12-AE346D2E302D}">
      <dgm:prSet phldrT="[Text]" custT="1"/>
      <dgm:spPr/>
      <dgm:t>
        <a:bodyPr/>
        <a:lstStyle/>
        <a:p>
          <a:r>
            <a:rPr lang="en-GB" sz="900" b="1"/>
            <a:t>Inequality lens </a:t>
          </a:r>
        </a:p>
      </dgm:t>
    </dgm:pt>
    <dgm:pt modelId="{FB5908D3-CCE2-4B03-87A3-520B522D6F12}" type="parTrans" cxnId="{B550EC2D-EE51-44AA-937B-0342D4DF6B7D}">
      <dgm:prSet/>
      <dgm:spPr/>
      <dgm:t>
        <a:bodyPr/>
        <a:lstStyle/>
        <a:p>
          <a:endParaRPr lang="en-GB"/>
        </a:p>
      </dgm:t>
    </dgm:pt>
    <dgm:pt modelId="{F07584AD-07CA-4A71-A568-6CDE082576F2}" type="sibTrans" cxnId="{B550EC2D-EE51-44AA-937B-0342D4DF6B7D}">
      <dgm:prSet/>
      <dgm:spPr/>
      <dgm:t>
        <a:bodyPr/>
        <a:lstStyle/>
        <a:p>
          <a:endParaRPr lang="en-GB"/>
        </a:p>
      </dgm:t>
    </dgm:pt>
    <dgm:pt modelId="{49492B01-42E3-43C3-89E0-D006D354EF65}">
      <dgm:prSet phldrT="[Text]" custT="1"/>
      <dgm:spPr/>
      <dgm:t>
        <a:bodyPr/>
        <a:lstStyle/>
        <a:p>
          <a:r>
            <a:rPr lang="en-GB" sz="1600" b="1">
              <a:solidFill>
                <a:schemeClr val="accent1">
                  <a:lumMod val="75000"/>
                </a:schemeClr>
              </a:solidFill>
            </a:rPr>
            <a:t>Insight report - Priorities for our people &amp; communities  </a:t>
          </a:r>
        </a:p>
      </dgm:t>
    </dgm:pt>
    <dgm:pt modelId="{AC62006A-97AC-4137-829E-DB23D6C14A18}" type="parTrans" cxnId="{85010575-3736-44E9-8F62-C8FD2C4DD4E4}">
      <dgm:prSet/>
      <dgm:spPr/>
      <dgm:t>
        <a:bodyPr/>
        <a:lstStyle/>
        <a:p>
          <a:endParaRPr lang="en-GB"/>
        </a:p>
      </dgm:t>
    </dgm:pt>
    <dgm:pt modelId="{514D3DD0-4555-4C56-B479-79917EA7819D}" type="sibTrans" cxnId="{85010575-3736-44E9-8F62-C8FD2C4DD4E4}">
      <dgm:prSet/>
      <dgm:spPr/>
      <dgm:t>
        <a:bodyPr/>
        <a:lstStyle/>
        <a:p>
          <a:endParaRPr lang="en-GB"/>
        </a:p>
      </dgm:t>
    </dgm:pt>
    <dgm:pt modelId="{E179CA81-1C0A-4DEF-A753-6B4CA65B2E39}" type="pres">
      <dgm:prSet presAssocID="{80F19E4C-D3B2-40B0-8039-C318372CE452}" presName="Name0" presStyleCnt="0">
        <dgm:presLayoutVars>
          <dgm:chMax val="4"/>
          <dgm:resizeHandles val="exact"/>
        </dgm:presLayoutVars>
      </dgm:prSet>
      <dgm:spPr/>
    </dgm:pt>
    <dgm:pt modelId="{0061FC28-DA80-4378-A52F-6C9B277C7357}" type="pres">
      <dgm:prSet presAssocID="{80F19E4C-D3B2-40B0-8039-C318372CE452}" presName="ellipse" presStyleLbl="trBgShp" presStyleIdx="0" presStyleCnt="1" custLinFactNeighborX="-4502" custLinFactNeighborY="7287"/>
      <dgm:spPr/>
    </dgm:pt>
    <dgm:pt modelId="{F38E40B2-D055-4987-8698-B565342DD751}" type="pres">
      <dgm:prSet presAssocID="{80F19E4C-D3B2-40B0-8039-C318372CE452}" presName="arrow1" presStyleLbl="fgShp" presStyleIdx="0" presStyleCnt="1" custLinFactNeighborX="-5645" custLinFactNeighborY="-90609"/>
      <dgm:spPr>
        <a:solidFill>
          <a:srgbClr val="0070C0"/>
        </a:solidFill>
      </dgm:spPr>
    </dgm:pt>
    <dgm:pt modelId="{7FE3EE9E-EA5C-42FC-B750-D828C27D8027}" type="pres">
      <dgm:prSet presAssocID="{80F19E4C-D3B2-40B0-8039-C318372CE452}" presName="rectangle" presStyleLbl="revTx" presStyleIdx="0" presStyleCnt="1" custScaleX="200000" custLinFactNeighborX="7258" custLinFactNeighborY="-41693">
        <dgm:presLayoutVars>
          <dgm:bulletEnabled val="1"/>
        </dgm:presLayoutVars>
      </dgm:prSet>
      <dgm:spPr/>
    </dgm:pt>
    <dgm:pt modelId="{C2649BB1-8D42-4D6F-9E5E-774D56CE945F}" type="pres">
      <dgm:prSet presAssocID="{0DD16B96-70DB-47BA-9D9F-FADE192932AF}" presName="item1" presStyleLbl="node1" presStyleIdx="0" presStyleCnt="3" custScaleX="82998" custScaleY="76675" custLinFactNeighborX="-6296" custLinFactNeighborY="-26892">
        <dgm:presLayoutVars>
          <dgm:bulletEnabled val="1"/>
        </dgm:presLayoutVars>
      </dgm:prSet>
      <dgm:spPr/>
    </dgm:pt>
    <dgm:pt modelId="{3A192010-4FB4-4F4C-8388-35C7BE66869C}" type="pres">
      <dgm:prSet presAssocID="{1AC7B937-A3F3-45A2-8E12-AE346D2E302D}" presName="item2" presStyleLbl="node1" presStyleIdx="1" presStyleCnt="3" custScaleX="76129" custScaleY="74588" custLinFactNeighborX="11087" custLinFactNeighborY="-9326">
        <dgm:presLayoutVars>
          <dgm:bulletEnabled val="1"/>
        </dgm:presLayoutVars>
      </dgm:prSet>
      <dgm:spPr/>
    </dgm:pt>
    <dgm:pt modelId="{33580574-719B-4267-A50E-72BD32828665}" type="pres">
      <dgm:prSet presAssocID="{49492B01-42E3-43C3-89E0-D006D354EF65}" presName="item3" presStyleLbl="node1" presStyleIdx="2" presStyleCnt="3" custScaleX="73448" custScaleY="62239">
        <dgm:presLayoutVars>
          <dgm:bulletEnabled val="1"/>
        </dgm:presLayoutVars>
      </dgm:prSet>
      <dgm:spPr/>
    </dgm:pt>
    <dgm:pt modelId="{09C97CE2-F238-4914-BAC2-A61FC37F9990}" type="pres">
      <dgm:prSet presAssocID="{80F19E4C-D3B2-40B0-8039-C318372CE452}" presName="funnel" presStyleLbl="trAlignAcc1" presStyleIdx="0" presStyleCnt="1" custScaleX="56672" custScaleY="67296" custLinFactNeighborX="-143" custLinFactNeighborY="1440"/>
      <dgm:spPr>
        <a:ln>
          <a:solidFill>
            <a:srgbClr val="0070C0"/>
          </a:solidFill>
        </a:ln>
      </dgm:spPr>
    </dgm:pt>
  </dgm:ptLst>
  <dgm:cxnLst>
    <dgm:cxn modelId="{5E1B861B-5B9A-46FF-9DCF-4CDD628F316A}" type="presOf" srcId="{1AC7B937-A3F3-45A2-8E12-AE346D2E302D}" destId="{C2649BB1-8D42-4D6F-9E5E-774D56CE945F}" srcOrd="0" destOrd="0" presId="urn:microsoft.com/office/officeart/2005/8/layout/funnel1"/>
    <dgm:cxn modelId="{B550EC2D-EE51-44AA-937B-0342D4DF6B7D}" srcId="{80F19E4C-D3B2-40B0-8039-C318372CE452}" destId="{1AC7B937-A3F3-45A2-8E12-AE346D2E302D}" srcOrd="2" destOrd="0" parTransId="{FB5908D3-CCE2-4B03-87A3-520B522D6F12}" sibTransId="{F07584AD-07CA-4A71-A568-6CDE082576F2}"/>
    <dgm:cxn modelId="{4BB58A5F-D5CB-4F66-975C-3C47B63C13C8}" srcId="{80F19E4C-D3B2-40B0-8039-C318372CE452}" destId="{B51A610E-D3A0-484F-8942-D4B2F2348AA6}" srcOrd="0" destOrd="0" parTransId="{6DA7B853-5412-48B9-ACEE-E354F7A28BAB}" sibTransId="{85F5EC2E-E070-4090-ADB8-A9C0D2FE0400}"/>
    <dgm:cxn modelId="{2946AA52-357D-4F5F-8F61-96984E6CF8FC}" type="presOf" srcId="{B51A610E-D3A0-484F-8942-D4B2F2348AA6}" destId="{33580574-719B-4267-A50E-72BD32828665}" srcOrd="0" destOrd="0" presId="urn:microsoft.com/office/officeart/2005/8/layout/funnel1"/>
    <dgm:cxn modelId="{0FB9A374-8BA4-4EB3-8FB4-17E28CF3BE27}" srcId="{80F19E4C-D3B2-40B0-8039-C318372CE452}" destId="{0DD16B96-70DB-47BA-9D9F-FADE192932AF}" srcOrd="1" destOrd="0" parTransId="{7BB77E7F-C41F-4741-8754-1E74976EBA57}" sibTransId="{D8D8333F-CEE9-4DED-AD4C-47EC5EC17C32}"/>
    <dgm:cxn modelId="{85010575-3736-44E9-8F62-C8FD2C4DD4E4}" srcId="{80F19E4C-D3B2-40B0-8039-C318372CE452}" destId="{49492B01-42E3-43C3-89E0-D006D354EF65}" srcOrd="3" destOrd="0" parTransId="{AC62006A-97AC-4137-829E-DB23D6C14A18}" sibTransId="{514D3DD0-4555-4C56-B479-79917EA7819D}"/>
    <dgm:cxn modelId="{10830A9B-04DE-4790-934D-6089F49DAA6B}" type="presOf" srcId="{49492B01-42E3-43C3-89E0-D006D354EF65}" destId="{7FE3EE9E-EA5C-42FC-B750-D828C27D8027}" srcOrd="0" destOrd="0" presId="urn:microsoft.com/office/officeart/2005/8/layout/funnel1"/>
    <dgm:cxn modelId="{6325F5C1-2FB2-4644-8872-D5047DA98286}" type="presOf" srcId="{0DD16B96-70DB-47BA-9D9F-FADE192932AF}" destId="{3A192010-4FB4-4F4C-8388-35C7BE66869C}" srcOrd="0" destOrd="0" presId="urn:microsoft.com/office/officeart/2005/8/layout/funnel1"/>
    <dgm:cxn modelId="{FF841BFF-6F51-45CA-BC0D-C93853AD483A}" type="presOf" srcId="{80F19E4C-D3B2-40B0-8039-C318372CE452}" destId="{E179CA81-1C0A-4DEF-A753-6B4CA65B2E39}" srcOrd="0" destOrd="0" presId="urn:microsoft.com/office/officeart/2005/8/layout/funnel1"/>
    <dgm:cxn modelId="{4189FFF5-3528-4703-B0DD-759354927532}" type="presParOf" srcId="{E179CA81-1C0A-4DEF-A753-6B4CA65B2E39}" destId="{0061FC28-DA80-4378-A52F-6C9B277C7357}" srcOrd="0" destOrd="0" presId="urn:microsoft.com/office/officeart/2005/8/layout/funnel1"/>
    <dgm:cxn modelId="{82190ACC-6322-445F-BFEE-5736AAFB6A8C}" type="presParOf" srcId="{E179CA81-1C0A-4DEF-A753-6B4CA65B2E39}" destId="{F38E40B2-D055-4987-8698-B565342DD751}" srcOrd="1" destOrd="0" presId="urn:microsoft.com/office/officeart/2005/8/layout/funnel1"/>
    <dgm:cxn modelId="{BC7846A9-7CB6-470E-B5E7-A041C35A4B53}" type="presParOf" srcId="{E179CA81-1C0A-4DEF-A753-6B4CA65B2E39}" destId="{7FE3EE9E-EA5C-42FC-B750-D828C27D8027}" srcOrd="2" destOrd="0" presId="urn:microsoft.com/office/officeart/2005/8/layout/funnel1"/>
    <dgm:cxn modelId="{FE3E7C9F-9551-489F-9DEF-71BEB6E904C4}" type="presParOf" srcId="{E179CA81-1C0A-4DEF-A753-6B4CA65B2E39}" destId="{C2649BB1-8D42-4D6F-9E5E-774D56CE945F}" srcOrd="3" destOrd="0" presId="urn:microsoft.com/office/officeart/2005/8/layout/funnel1"/>
    <dgm:cxn modelId="{B293CFF4-2B10-419B-B1C2-3DFE335FD036}" type="presParOf" srcId="{E179CA81-1C0A-4DEF-A753-6B4CA65B2E39}" destId="{3A192010-4FB4-4F4C-8388-35C7BE66869C}" srcOrd="4" destOrd="0" presId="urn:microsoft.com/office/officeart/2005/8/layout/funnel1"/>
    <dgm:cxn modelId="{E3654724-ED73-4DED-B102-B44648669752}" type="presParOf" srcId="{E179CA81-1C0A-4DEF-A753-6B4CA65B2E39}" destId="{33580574-719B-4267-A50E-72BD32828665}" srcOrd="5" destOrd="0" presId="urn:microsoft.com/office/officeart/2005/8/layout/funnel1"/>
    <dgm:cxn modelId="{C3097A09-D127-498D-A6F7-F7EFD7977DA0}" type="presParOf" srcId="{E179CA81-1C0A-4DEF-A753-6B4CA65B2E39}" destId="{09C97CE2-F238-4914-BAC2-A61FC37F999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1FC28-DA80-4378-A52F-6C9B277C7357}">
      <dsp:nvSpPr>
        <dsp:cNvPr id="0" name=""/>
        <dsp:cNvSpPr/>
      </dsp:nvSpPr>
      <dsp:spPr>
        <a:xfrm>
          <a:off x="1136918" y="150427"/>
          <a:ext cx="2766400" cy="96073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E40B2-D055-4987-8698-B565342DD751}">
      <dsp:nvSpPr>
        <dsp:cNvPr id="0" name=""/>
        <dsp:cNvSpPr/>
      </dsp:nvSpPr>
      <dsp:spPr>
        <a:xfrm>
          <a:off x="2350624" y="2122033"/>
          <a:ext cx="536124" cy="343119"/>
        </a:xfrm>
        <a:prstGeom prst="downArrow">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E3EE9E-EA5C-42FC-B750-D828C27D8027}">
      <dsp:nvSpPr>
        <dsp:cNvPr id="0" name=""/>
        <dsp:cNvSpPr/>
      </dsp:nvSpPr>
      <dsp:spPr>
        <a:xfrm>
          <a:off x="151110" y="2439195"/>
          <a:ext cx="5146791" cy="643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accent1">
                  <a:lumMod val="75000"/>
                </a:schemeClr>
              </a:solidFill>
            </a:rPr>
            <a:t>Insight report - Priorities for our people &amp; communities  </a:t>
          </a:r>
        </a:p>
      </dsp:txBody>
      <dsp:txXfrm>
        <a:off x="151110" y="2439195"/>
        <a:ext cx="5146791" cy="643348"/>
      </dsp:txXfrm>
    </dsp:sp>
    <dsp:sp modelId="{C2649BB1-8D42-4D6F-9E5E-774D56CE945F}">
      <dsp:nvSpPr>
        <dsp:cNvPr id="0" name=""/>
        <dsp:cNvSpPr/>
      </dsp:nvSpPr>
      <dsp:spPr>
        <a:xfrm>
          <a:off x="2288509" y="968384"/>
          <a:ext cx="800950" cy="7399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t>Inequality lens </a:t>
          </a:r>
        </a:p>
      </dsp:txBody>
      <dsp:txXfrm>
        <a:off x="2405805" y="1076744"/>
        <a:ext cx="566358" cy="523211"/>
      </dsp:txXfrm>
    </dsp:sp>
    <dsp:sp modelId="{3A192010-4FB4-4F4C-8388-35C7BE66869C}">
      <dsp:nvSpPr>
        <dsp:cNvPr id="0" name=""/>
        <dsp:cNvSpPr/>
      </dsp:nvSpPr>
      <dsp:spPr>
        <a:xfrm>
          <a:off x="1798875" y="423988"/>
          <a:ext cx="734662" cy="719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t>Current priorities </a:t>
          </a:r>
        </a:p>
      </dsp:txBody>
      <dsp:txXfrm>
        <a:off x="1906464" y="529399"/>
        <a:ext cx="519484" cy="508969"/>
      </dsp:txXfrm>
    </dsp:sp>
    <dsp:sp modelId="{33580574-719B-4267-A50E-72BD32828665}">
      <dsp:nvSpPr>
        <dsp:cNvPr id="0" name=""/>
        <dsp:cNvSpPr/>
      </dsp:nvSpPr>
      <dsp:spPr>
        <a:xfrm>
          <a:off x="2691287" y="340250"/>
          <a:ext cx="708790" cy="6006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a:t>Existing insight </a:t>
          </a:r>
        </a:p>
      </dsp:txBody>
      <dsp:txXfrm>
        <a:off x="2795087" y="428209"/>
        <a:ext cx="501190" cy="424702"/>
      </dsp:txXfrm>
    </dsp:sp>
    <dsp:sp modelId="{09C97CE2-F238-4914-BAC2-A61FC37F9990}">
      <dsp:nvSpPr>
        <dsp:cNvPr id="0" name=""/>
        <dsp:cNvSpPr/>
      </dsp:nvSpPr>
      <dsp:spPr>
        <a:xfrm>
          <a:off x="1793927" y="389805"/>
          <a:ext cx="1701460" cy="1616339"/>
        </a:xfrm>
        <a:prstGeom prst="funnel">
          <a:avLst/>
        </a:prstGeom>
        <a:solidFill>
          <a:schemeClr val="lt1">
            <a:alpha val="40000"/>
            <a:hueOff val="0"/>
            <a:satOff val="0"/>
            <a:lumOff val="0"/>
            <a:alphaOff val="0"/>
          </a:schemeClr>
        </a:solidFill>
        <a:ln w="9525" cap="flat" cmpd="sng" algn="ctr">
          <a:solidFill>
            <a:srgbClr val="0070C0"/>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E8434-36A1-45C4-AF17-15C3957452EF}" type="datetimeFigureOut">
              <a:rPr lang="en-GB" smtClean="0"/>
              <a:t>29/03/2023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29A68-261C-4B9F-8185-F0AB0C892582}" type="slidenum">
              <a:rPr lang="en-GB" smtClean="0"/>
              <a:t>‹#›</a:t>
            </a:fld>
            <a:endParaRPr lang="en-GB"/>
          </a:p>
        </p:txBody>
      </p:sp>
    </p:spTree>
    <p:extLst>
      <p:ext uri="{BB962C8B-B14F-4D97-AF65-F5344CB8AC3E}">
        <p14:creationId xmlns:p14="http://schemas.microsoft.com/office/powerpoint/2010/main" val="285007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129A68-261C-4B9F-8185-F0AB0C892582}" type="slidenum">
              <a:rPr lang="en-GB" smtClean="0"/>
              <a:t>1</a:t>
            </a:fld>
            <a:endParaRPr lang="en-GB"/>
          </a:p>
        </p:txBody>
      </p:sp>
    </p:spTree>
    <p:extLst>
      <p:ext uri="{BB962C8B-B14F-4D97-AF65-F5344CB8AC3E}">
        <p14:creationId xmlns:p14="http://schemas.microsoft.com/office/powerpoint/2010/main" val="182658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129A68-261C-4B9F-8185-F0AB0C892582}" type="slidenum">
              <a:rPr lang="en-GB" smtClean="0"/>
              <a:t>9</a:t>
            </a:fld>
            <a:endParaRPr lang="en-GB"/>
          </a:p>
        </p:txBody>
      </p:sp>
    </p:spTree>
    <p:extLst>
      <p:ext uri="{BB962C8B-B14F-4D97-AF65-F5344CB8AC3E}">
        <p14:creationId xmlns:p14="http://schemas.microsoft.com/office/powerpoint/2010/main" val="236230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129A68-261C-4B9F-8185-F0AB0C892582}" type="slidenum">
              <a:rPr lang="en-GB" smtClean="0"/>
              <a:t>10</a:t>
            </a:fld>
            <a:endParaRPr lang="en-GB"/>
          </a:p>
        </p:txBody>
      </p:sp>
    </p:spTree>
    <p:extLst>
      <p:ext uri="{BB962C8B-B14F-4D97-AF65-F5344CB8AC3E}">
        <p14:creationId xmlns:p14="http://schemas.microsoft.com/office/powerpoint/2010/main" val="2825420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C97804-47B6-4875-A441-650BE54EAB98}"/>
              </a:ext>
            </a:extLst>
          </p:cNvPr>
          <p:cNvSpPr>
            <a:spLocks noGrp="1"/>
          </p:cNvSpPr>
          <p:nvPr>
            <p:ph type="ctrTitle"/>
          </p:nvPr>
        </p:nvSpPr>
        <p:spPr>
          <a:xfrm>
            <a:off x="5576448" y="3420000"/>
            <a:ext cx="3900000" cy="1440000"/>
          </a:xfrm>
          <a:prstGeom prst="rect">
            <a:avLst/>
          </a:prstGeom>
        </p:spPr>
        <p:txBody>
          <a:bodyPr lIns="0" tIns="0" rIns="0" bIns="0"/>
          <a:lstStyle>
            <a:lvl1pPr algn="r">
              <a:defRPr sz="2600" b="1" i="0" baseline="0">
                <a:solidFill>
                  <a:schemeClr val="bg2"/>
                </a:solidFill>
                <a:latin typeface="Arial"/>
              </a:defRPr>
            </a:lvl1pPr>
          </a:lstStyle>
          <a:p>
            <a:r>
              <a:rPr lang="en-US"/>
              <a:t>Click to edit Master title style</a:t>
            </a:r>
          </a:p>
        </p:txBody>
      </p:sp>
      <p:sp>
        <p:nvSpPr>
          <p:cNvPr id="5" name="Subtitle 2">
            <a:extLst>
              <a:ext uri="{FF2B5EF4-FFF2-40B4-BE49-F238E27FC236}">
                <a16:creationId xmlns:a16="http://schemas.microsoft.com/office/drawing/2014/main" id="{1C6EF650-F399-42A8-A297-BE8744EF32C1}"/>
              </a:ext>
            </a:extLst>
          </p:cNvPr>
          <p:cNvSpPr>
            <a:spLocks noGrp="1"/>
          </p:cNvSpPr>
          <p:nvPr>
            <p:ph type="subTitle" idx="1"/>
          </p:nvPr>
        </p:nvSpPr>
        <p:spPr>
          <a:xfrm>
            <a:off x="5576448" y="4860000"/>
            <a:ext cx="3900000" cy="1440000"/>
          </a:xfrm>
          <a:prstGeom prst="rect">
            <a:avLst/>
          </a:prstGeom>
        </p:spPr>
        <p:txBody>
          <a:bodyPr lIns="0" tIns="0" rIns="0" bIns="0"/>
          <a:lstStyle>
            <a:lvl1pPr marL="0" indent="0" algn="r">
              <a:spcBef>
                <a:spcPts val="0"/>
              </a:spcBef>
              <a:buNone/>
              <a:defRPr sz="1463" b="1" i="0" baseline="0">
                <a:solidFill>
                  <a:schemeClr val="bg2"/>
                </a:solidFill>
                <a:latin typeface="Aria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pic>
        <p:nvPicPr>
          <p:cNvPr id="6" name="Picture 5" descr="A picture containing text, clipart&#10;&#10;Description automatically generated">
            <a:extLst>
              <a:ext uri="{FF2B5EF4-FFF2-40B4-BE49-F238E27FC236}">
                <a16:creationId xmlns:a16="http://schemas.microsoft.com/office/drawing/2014/main" id="{819BC353-3EAC-84F8-402F-9F1CF278F191}"/>
              </a:ext>
            </a:extLst>
          </p:cNvPr>
          <p:cNvPicPr>
            <a:picLocks noChangeAspect="1"/>
          </p:cNvPicPr>
          <p:nvPr userDrawn="1"/>
        </p:nvPicPr>
        <p:blipFill>
          <a:blip r:embed="rId2"/>
          <a:stretch>
            <a:fillRect/>
          </a:stretch>
        </p:blipFill>
        <p:spPr>
          <a:xfrm>
            <a:off x="7596816" y="448574"/>
            <a:ext cx="1948645" cy="741870"/>
          </a:xfrm>
          <a:prstGeom prst="rect">
            <a:avLst/>
          </a:prstGeom>
        </p:spPr>
      </p:pic>
      <p:pic>
        <p:nvPicPr>
          <p:cNvPr id="7" name="Picture 6">
            <a:extLst>
              <a:ext uri="{FF2B5EF4-FFF2-40B4-BE49-F238E27FC236}">
                <a16:creationId xmlns:a16="http://schemas.microsoft.com/office/drawing/2014/main" id="{BB5731BA-0660-C066-C298-9ECEAC73D4CB}"/>
              </a:ext>
            </a:extLst>
          </p:cNvPr>
          <p:cNvPicPr>
            <a:picLocks noChangeAspect="1"/>
          </p:cNvPicPr>
          <p:nvPr userDrawn="1"/>
        </p:nvPicPr>
        <p:blipFill>
          <a:blip r:embed="rId3"/>
          <a:stretch>
            <a:fillRect/>
          </a:stretch>
        </p:blipFill>
        <p:spPr>
          <a:xfrm>
            <a:off x="6806242" y="6459834"/>
            <a:ext cx="2739219" cy="159903"/>
          </a:xfrm>
          <a:prstGeom prst="rect">
            <a:avLst/>
          </a:prstGeom>
        </p:spPr>
      </p:pic>
    </p:spTree>
    <p:extLst>
      <p:ext uri="{BB962C8B-B14F-4D97-AF65-F5344CB8AC3E}">
        <p14:creationId xmlns:p14="http://schemas.microsoft.com/office/powerpoint/2010/main" val="174730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80001" y="720000"/>
            <a:ext cx="7020785" cy="1080000"/>
          </a:xfrm>
          <a:prstGeom prst="rect">
            <a:avLst/>
          </a:prstGeom>
        </p:spPr>
        <p:txBody>
          <a:bodyPr lIns="0" tIns="0" rIns="0" bIns="0"/>
          <a:lstStyle>
            <a:lvl1pPr algn="l">
              <a:defRPr sz="3200" b="1" i="0" baseline="0">
                <a:solidFill>
                  <a:srgbClr val="768692"/>
                </a:solidFill>
                <a:latin typeface="Arial"/>
              </a:defRPr>
            </a:lvl1pPr>
          </a:lstStyle>
          <a:p>
            <a:r>
              <a:rPr lang="en-GB"/>
              <a:t>Click to edit Master title style</a:t>
            </a:r>
            <a:endParaRPr lang="en-US"/>
          </a:p>
        </p:txBody>
      </p:sp>
      <p:sp>
        <p:nvSpPr>
          <p:cNvPr id="8" name="Text Placeholder 7"/>
          <p:cNvSpPr>
            <a:spLocks noGrp="1"/>
          </p:cNvSpPr>
          <p:nvPr>
            <p:ph type="body" sz="quarter" idx="10" hasCustomPrompt="1"/>
          </p:nvPr>
        </p:nvSpPr>
        <p:spPr>
          <a:xfrm>
            <a:off x="780785" y="1800000"/>
            <a:ext cx="7020000" cy="3600000"/>
          </a:xfrm>
          <a:prstGeom prst="rect">
            <a:avLst/>
          </a:prstGeom>
        </p:spPr>
        <p:txBody>
          <a:bodyPr vert="horz" lIns="0" tIns="0" rIns="0" bIns="0"/>
          <a:lstStyle>
            <a:lvl1pPr marL="0" indent="0">
              <a:spcBef>
                <a:spcPts val="0"/>
              </a:spcBef>
              <a:buNone/>
              <a:defRPr sz="12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270445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07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80001" y="720000"/>
            <a:ext cx="7020785" cy="1080000"/>
          </a:xfrm>
          <a:prstGeom prst="rect">
            <a:avLst/>
          </a:prstGeom>
        </p:spPr>
        <p:txBody>
          <a:bodyPr lIns="0" tIns="0" rIns="0" bIns="0"/>
          <a:lstStyle>
            <a:lvl1pPr algn="l">
              <a:defRPr sz="3200" b="1" i="0" baseline="0">
                <a:solidFill>
                  <a:srgbClr val="768692"/>
                </a:solidFill>
                <a:latin typeface="Arial"/>
              </a:defRPr>
            </a:lvl1pPr>
          </a:lstStyle>
          <a:p>
            <a:r>
              <a:rPr lang="en-US"/>
              <a:t>Click to edit Master title style</a:t>
            </a:r>
          </a:p>
        </p:txBody>
      </p:sp>
      <p:sp>
        <p:nvSpPr>
          <p:cNvPr id="8" name="Text Placeholder 7"/>
          <p:cNvSpPr>
            <a:spLocks noGrp="1"/>
          </p:cNvSpPr>
          <p:nvPr>
            <p:ph type="body" sz="quarter" idx="10" hasCustomPrompt="1"/>
          </p:nvPr>
        </p:nvSpPr>
        <p:spPr>
          <a:xfrm>
            <a:off x="780785" y="1800000"/>
            <a:ext cx="7020000" cy="3600000"/>
          </a:xfrm>
          <a:prstGeom prst="rect">
            <a:avLst/>
          </a:prstGeom>
        </p:spPr>
        <p:txBody>
          <a:bodyPr vert="horz" lIns="0" tIns="0" rIns="0" bIns="0"/>
          <a:lstStyle>
            <a:lvl1pPr marL="0" indent="0">
              <a:spcBef>
                <a:spcPts val="0"/>
              </a:spcBef>
              <a:buNone/>
              <a:defRPr sz="12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59371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 Slide 1">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92B3278-8100-411A-829D-9D202F65E017}"/>
              </a:ext>
            </a:extLst>
          </p:cNvPr>
          <p:cNvSpPr>
            <a:spLocks noGrp="1"/>
          </p:cNvSpPr>
          <p:nvPr>
            <p:ph type="body" sz="quarter" idx="10" hasCustomPrompt="1"/>
          </p:nvPr>
        </p:nvSpPr>
        <p:spPr>
          <a:xfrm>
            <a:off x="780785" y="1800000"/>
            <a:ext cx="4056000" cy="3600000"/>
          </a:xfrm>
          <a:prstGeom prst="rect">
            <a:avLst/>
          </a:prstGeom>
        </p:spPr>
        <p:txBody>
          <a:bodyPr vert="horz" lIns="0" tIns="0" rIns="0" bIns="0"/>
          <a:lstStyle>
            <a:lvl1pPr marL="0" indent="0">
              <a:spcBef>
                <a:spcPts val="0"/>
              </a:spcBef>
              <a:buNone/>
              <a:defRPr sz="1200" baseline="0">
                <a:solidFill>
                  <a:schemeClr val="tx1"/>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
        <p:nvSpPr>
          <p:cNvPr id="6" name="Text Placeholder 7">
            <a:extLst>
              <a:ext uri="{FF2B5EF4-FFF2-40B4-BE49-F238E27FC236}">
                <a16:creationId xmlns:a16="http://schemas.microsoft.com/office/drawing/2014/main" id="{DBDD6611-C726-4627-B125-82CCFF38D803}"/>
              </a:ext>
            </a:extLst>
          </p:cNvPr>
          <p:cNvSpPr>
            <a:spLocks noGrp="1"/>
          </p:cNvSpPr>
          <p:nvPr>
            <p:ph type="body" sz="quarter" idx="11" hasCustomPrompt="1"/>
          </p:nvPr>
        </p:nvSpPr>
        <p:spPr>
          <a:xfrm>
            <a:off x="5071383" y="1800000"/>
            <a:ext cx="4056000" cy="3600000"/>
          </a:xfrm>
          <a:prstGeom prst="rect">
            <a:avLst/>
          </a:prstGeom>
        </p:spPr>
        <p:txBody>
          <a:bodyPr vert="horz" lIns="0" tIns="0" rIns="0" bIns="0"/>
          <a:lstStyle>
            <a:lvl1pPr marL="0" indent="0">
              <a:spcBef>
                <a:spcPts val="0"/>
              </a:spcBef>
              <a:buNone/>
              <a:defRPr sz="1200" baseline="0">
                <a:solidFill>
                  <a:schemeClr val="tx1"/>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
        <p:nvSpPr>
          <p:cNvPr id="7" name="Title 1">
            <a:extLst>
              <a:ext uri="{FF2B5EF4-FFF2-40B4-BE49-F238E27FC236}">
                <a16:creationId xmlns:a16="http://schemas.microsoft.com/office/drawing/2014/main" id="{5345AEC1-DDFD-41D9-8C01-853033524BB2}"/>
              </a:ext>
            </a:extLst>
          </p:cNvPr>
          <p:cNvSpPr>
            <a:spLocks noGrp="1"/>
          </p:cNvSpPr>
          <p:nvPr>
            <p:ph type="ctrTitle"/>
          </p:nvPr>
        </p:nvSpPr>
        <p:spPr>
          <a:xfrm>
            <a:off x="780001" y="720000"/>
            <a:ext cx="7020785" cy="1080000"/>
          </a:xfrm>
          <a:prstGeom prst="rect">
            <a:avLst/>
          </a:prstGeom>
        </p:spPr>
        <p:txBody>
          <a:bodyPr lIns="0" tIns="0" rIns="0" bIns="0"/>
          <a:lstStyle>
            <a:lvl1pPr algn="l">
              <a:defRPr sz="3200" b="1" i="0" baseline="0">
                <a:solidFill>
                  <a:srgbClr val="768692"/>
                </a:solidFill>
                <a:latin typeface="Arial"/>
              </a:defRPr>
            </a:lvl1pPr>
          </a:lstStyle>
          <a:p>
            <a:r>
              <a:rPr lang="en-US"/>
              <a:t>Click to edit Master title style</a:t>
            </a:r>
          </a:p>
        </p:txBody>
      </p:sp>
    </p:spTree>
    <p:extLst>
      <p:ext uri="{BB962C8B-B14F-4D97-AF65-F5344CB8AC3E}">
        <p14:creationId xmlns:p14="http://schemas.microsoft.com/office/powerpoint/2010/main" val="117874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3D064D-249B-58A9-1587-608DBD789787}"/>
              </a:ext>
            </a:extLst>
          </p:cNvPr>
          <p:cNvSpPr>
            <a:spLocks noGrp="1"/>
          </p:cNvSpPr>
          <p:nvPr>
            <p:ph type="ctrTitle" hasCustomPrompt="1"/>
          </p:nvPr>
        </p:nvSpPr>
        <p:spPr>
          <a:xfrm>
            <a:off x="723911" y="3333737"/>
            <a:ext cx="4088911" cy="1057109"/>
          </a:xfrm>
          <a:prstGeom prst="rect">
            <a:avLst/>
          </a:prstGeom>
        </p:spPr>
        <p:txBody>
          <a:bodyPr lIns="0" tIns="0" rIns="0" bIns="0"/>
          <a:lstStyle>
            <a:lvl1pPr algn="l">
              <a:defRPr sz="3200" b="1" i="0" baseline="0">
                <a:solidFill>
                  <a:srgbClr val="34434F"/>
                </a:solidFill>
                <a:latin typeface="Arial"/>
              </a:defRPr>
            </a:lvl1pPr>
          </a:lstStyle>
          <a:p>
            <a:r>
              <a:rPr lang="en-GB"/>
              <a:t>Section Divider</a:t>
            </a:r>
            <a:endParaRPr lang="en-US"/>
          </a:p>
        </p:txBody>
      </p:sp>
    </p:spTree>
    <p:extLst>
      <p:ext uri="{BB962C8B-B14F-4D97-AF65-F5344CB8AC3E}">
        <p14:creationId xmlns:p14="http://schemas.microsoft.com/office/powerpoint/2010/main" val="3739804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80002" y="720000"/>
            <a:ext cx="8347383" cy="1080000"/>
          </a:xfrm>
          <a:prstGeom prst="rect">
            <a:avLst/>
          </a:prstGeom>
        </p:spPr>
        <p:txBody>
          <a:bodyPr lIns="0" tIns="0" rIns="0" bIns="0"/>
          <a:lstStyle>
            <a:lvl1pPr algn="l">
              <a:defRPr sz="2400" b="1" i="0" baseline="0">
                <a:solidFill>
                  <a:srgbClr val="768692"/>
                </a:solidFill>
                <a:latin typeface="Arial"/>
              </a:defRPr>
            </a:lvl1pPr>
          </a:lstStyle>
          <a:p>
            <a:r>
              <a:rPr lang="en-GB"/>
              <a:t>Click to edit Master title style</a:t>
            </a:r>
            <a:endParaRPr lang="en-US"/>
          </a:p>
        </p:txBody>
      </p:sp>
      <p:sp>
        <p:nvSpPr>
          <p:cNvPr id="4" name="Text Placeholder 7">
            <a:extLst>
              <a:ext uri="{FF2B5EF4-FFF2-40B4-BE49-F238E27FC236}">
                <a16:creationId xmlns:a16="http://schemas.microsoft.com/office/drawing/2014/main" id="{2FA134DD-47F9-424F-95A4-387C83066EA1}"/>
              </a:ext>
            </a:extLst>
          </p:cNvPr>
          <p:cNvSpPr>
            <a:spLocks noGrp="1"/>
          </p:cNvSpPr>
          <p:nvPr>
            <p:ph type="body" sz="quarter" idx="10" hasCustomPrompt="1"/>
          </p:nvPr>
        </p:nvSpPr>
        <p:spPr>
          <a:xfrm>
            <a:off x="780785" y="1800000"/>
            <a:ext cx="4056000" cy="4592174"/>
          </a:xfrm>
          <a:prstGeom prst="rect">
            <a:avLst/>
          </a:prstGeom>
        </p:spPr>
        <p:txBody>
          <a:bodyPr vert="horz" lIns="0" tIns="0" rIns="0" bIns="0"/>
          <a:lstStyle>
            <a:lvl1pPr marL="0" indent="0">
              <a:spcBef>
                <a:spcPts val="0"/>
              </a:spcBef>
              <a:buNone/>
              <a:defRPr sz="1500" baseline="0">
                <a:solidFill>
                  <a:srgbClr val="34434F"/>
                </a:solidFill>
                <a:latin typeface="Arial"/>
              </a:defRPr>
            </a:lvl1pPr>
            <a:lvl2pPr>
              <a:spcBef>
                <a:spcPts val="0"/>
              </a:spcBef>
              <a:defRPr sz="900" baseline="0">
                <a:solidFill>
                  <a:srgbClr val="34434F"/>
                </a:solidFill>
                <a:latin typeface="Arial"/>
              </a:defRPr>
            </a:lvl2pPr>
            <a:lvl3pPr>
              <a:spcBef>
                <a:spcPts val="0"/>
              </a:spcBef>
              <a:defRPr sz="900" baseline="0">
                <a:solidFill>
                  <a:srgbClr val="34434F"/>
                </a:solidFill>
                <a:latin typeface="Arial"/>
              </a:defRPr>
            </a:lvl3pPr>
            <a:lvl4pPr>
              <a:spcBef>
                <a:spcPts val="0"/>
              </a:spcBef>
              <a:defRPr sz="900" baseline="0">
                <a:solidFill>
                  <a:srgbClr val="34434F"/>
                </a:solidFill>
                <a:latin typeface="Arial"/>
              </a:defRPr>
            </a:lvl4pPr>
            <a:lvl5pPr>
              <a:spcBef>
                <a:spcPts val="0"/>
              </a:spcBef>
              <a:defRPr sz="900" baseline="0">
                <a:solidFill>
                  <a:srgbClr val="34434F"/>
                </a:solidFill>
                <a:latin typeface="Arial"/>
              </a:defRPr>
            </a:lvl5pPr>
          </a:lstStyle>
          <a:p>
            <a:pPr lvl="0"/>
            <a:r>
              <a:rPr lang="en-GB"/>
              <a:t>Text</a:t>
            </a:r>
            <a:endParaRPr lang="en-US"/>
          </a:p>
        </p:txBody>
      </p:sp>
      <p:sp>
        <p:nvSpPr>
          <p:cNvPr id="5" name="Text Placeholder 7">
            <a:extLst>
              <a:ext uri="{FF2B5EF4-FFF2-40B4-BE49-F238E27FC236}">
                <a16:creationId xmlns:a16="http://schemas.microsoft.com/office/drawing/2014/main" id="{DF84E4A2-D4FB-454D-B97B-F48D8CEBCF4F}"/>
              </a:ext>
            </a:extLst>
          </p:cNvPr>
          <p:cNvSpPr>
            <a:spLocks noGrp="1"/>
          </p:cNvSpPr>
          <p:nvPr>
            <p:ph type="body" sz="quarter" idx="11" hasCustomPrompt="1"/>
          </p:nvPr>
        </p:nvSpPr>
        <p:spPr>
          <a:xfrm>
            <a:off x="5071383" y="1800000"/>
            <a:ext cx="4056000" cy="4592173"/>
          </a:xfrm>
          <a:prstGeom prst="rect">
            <a:avLst/>
          </a:prstGeom>
        </p:spPr>
        <p:txBody>
          <a:bodyPr vert="horz" lIns="0" tIns="0" rIns="0" bIns="0"/>
          <a:lstStyle>
            <a:lvl1pPr marL="0" indent="0">
              <a:spcBef>
                <a:spcPts val="0"/>
              </a:spcBef>
              <a:buNone/>
              <a:defRPr sz="1500" baseline="0">
                <a:solidFill>
                  <a:srgbClr val="34434F"/>
                </a:solidFill>
                <a:latin typeface="Arial"/>
              </a:defRPr>
            </a:lvl1pPr>
            <a:lvl2pPr>
              <a:spcBef>
                <a:spcPts val="0"/>
              </a:spcBef>
              <a:defRPr sz="900" baseline="0">
                <a:solidFill>
                  <a:srgbClr val="34434F"/>
                </a:solidFill>
                <a:latin typeface="Arial"/>
              </a:defRPr>
            </a:lvl2pPr>
            <a:lvl3pPr>
              <a:spcBef>
                <a:spcPts val="0"/>
              </a:spcBef>
              <a:defRPr sz="900" baseline="0">
                <a:solidFill>
                  <a:srgbClr val="34434F"/>
                </a:solidFill>
                <a:latin typeface="Arial"/>
              </a:defRPr>
            </a:lvl3pPr>
            <a:lvl4pPr>
              <a:spcBef>
                <a:spcPts val="0"/>
              </a:spcBef>
              <a:defRPr sz="900" baseline="0">
                <a:solidFill>
                  <a:srgbClr val="34434F"/>
                </a:solidFill>
                <a:latin typeface="Arial"/>
              </a:defRPr>
            </a:lvl4pPr>
            <a:lvl5pPr>
              <a:spcBef>
                <a:spcPts val="0"/>
              </a:spcBef>
              <a:defRPr sz="900"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375805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ctrTitle"/>
          </p:nvPr>
        </p:nvSpPr>
        <p:spPr>
          <a:xfrm>
            <a:off x="780002" y="720000"/>
            <a:ext cx="8345999" cy="1080000"/>
          </a:xfrm>
          <a:prstGeom prst="rect">
            <a:avLst/>
          </a:prstGeom>
        </p:spPr>
        <p:txBody>
          <a:bodyPr lIns="0" tIns="0" rIns="0" bIns="0"/>
          <a:lstStyle>
            <a:lvl1pPr algn="l">
              <a:defRPr sz="2400" b="1" i="0" baseline="0">
                <a:solidFill>
                  <a:srgbClr val="768692"/>
                </a:solidFill>
                <a:latin typeface="Arial"/>
              </a:defRPr>
            </a:lvl1pPr>
          </a:lstStyle>
          <a:p>
            <a:r>
              <a:rPr lang="en-GB"/>
              <a:t>Click to edit Master title style</a:t>
            </a:r>
            <a:endParaRPr lang="en-US"/>
          </a:p>
        </p:txBody>
      </p:sp>
      <p:sp>
        <p:nvSpPr>
          <p:cNvPr id="8" name="Text Placeholder 7"/>
          <p:cNvSpPr>
            <a:spLocks noGrp="1"/>
          </p:cNvSpPr>
          <p:nvPr>
            <p:ph type="body" sz="quarter" idx="10" hasCustomPrompt="1"/>
          </p:nvPr>
        </p:nvSpPr>
        <p:spPr>
          <a:xfrm>
            <a:off x="780786" y="1800000"/>
            <a:ext cx="8345215" cy="4643932"/>
          </a:xfrm>
          <a:prstGeom prst="rect">
            <a:avLst/>
          </a:prstGeom>
        </p:spPr>
        <p:txBody>
          <a:bodyPr vert="horz" lIns="0" tIns="0" rIns="0" bIns="0"/>
          <a:lstStyle>
            <a:lvl1pPr marL="0" indent="0">
              <a:spcBef>
                <a:spcPts val="0"/>
              </a:spcBef>
              <a:buNone/>
              <a:defRPr sz="1500" baseline="0">
                <a:solidFill>
                  <a:srgbClr val="34434F"/>
                </a:solidFill>
                <a:latin typeface="Arial"/>
              </a:defRPr>
            </a:lvl1pPr>
            <a:lvl2pPr>
              <a:spcBef>
                <a:spcPts val="0"/>
              </a:spcBef>
              <a:defRPr sz="900" baseline="0">
                <a:solidFill>
                  <a:srgbClr val="34434F"/>
                </a:solidFill>
                <a:latin typeface="Arial"/>
              </a:defRPr>
            </a:lvl2pPr>
            <a:lvl3pPr>
              <a:spcBef>
                <a:spcPts val="0"/>
              </a:spcBef>
              <a:defRPr sz="900" baseline="0">
                <a:solidFill>
                  <a:srgbClr val="34434F"/>
                </a:solidFill>
                <a:latin typeface="Arial"/>
              </a:defRPr>
            </a:lvl3pPr>
            <a:lvl4pPr>
              <a:spcBef>
                <a:spcPts val="0"/>
              </a:spcBef>
              <a:defRPr sz="900" baseline="0">
                <a:solidFill>
                  <a:srgbClr val="34434F"/>
                </a:solidFill>
                <a:latin typeface="Arial"/>
              </a:defRPr>
            </a:lvl4pPr>
            <a:lvl5pPr>
              <a:spcBef>
                <a:spcPts val="0"/>
              </a:spcBef>
              <a:defRPr sz="900"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258397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647-5BD5-F4ED-C33C-63E2EF185F17}"/>
              </a:ext>
            </a:extLst>
          </p:cNvPr>
          <p:cNvSpPr>
            <a:spLocks noGrp="1"/>
          </p:cNvSpPr>
          <p:nvPr>
            <p:ph type="ctrTitle"/>
          </p:nvPr>
        </p:nvSpPr>
        <p:spPr>
          <a:xfrm>
            <a:off x="1238250" y="1122363"/>
            <a:ext cx="74295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4E3FC0E-9A1B-6F2C-8B15-524869CCCBCD}"/>
              </a:ext>
            </a:extLst>
          </p:cNvPr>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57B831-BBBC-D1A4-BB6B-0D466CDAC79C}"/>
              </a:ext>
            </a:extLst>
          </p:cNvPr>
          <p:cNvSpPr>
            <a:spLocks noGrp="1"/>
          </p:cNvSpPr>
          <p:nvPr>
            <p:ph type="dt" sz="half" idx="10"/>
          </p:nvPr>
        </p:nvSpPr>
        <p:spPr/>
        <p:txBody>
          <a:bodyPr/>
          <a:lstStyle/>
          <a:p>
            <a:fld id="{A9AE6D68-090D-4B26-A1EB-E16F4466FD12}" type="datetimeFigureOut">
              <a:rPr lang="en-GB" smtClean="0"/>
              <a:t>29/03/2023</a:t>
            </a:fld>
            <a:endParaRPr lang="en-GB"/>
          </a:p>
        </p:txBody>
      </p:sp>
      <p:sp>
        <p:nvSpPr>
          <p:cNvPr id="5" name="Footer Placeholder 4">
            <a:extLst>
              <a:ext uri="{FF2B5EF4-FFF2-40B4-BE49-F238E27FC236}">
                <a16:creationId xmlns:a16="http://schemas.microsoft.com/office/drawing/2014/main" id="{D693736E-6DF5-9F18-2333-AE3E180F2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044C3-EC39-531F-9E05-E84A1F78AD66}"/>
              </a:ext>
            </a:extLst>
          </p:cNvPr>
          <p:cNvSpPr>
            <a:spLocks noGrp="1"/>
          </p:cNvSpPr>
          <p:nvPr>
            <p:ph type="sldNum" sz="quarter" idx="12"/>
          </p:nvPr>
        </p:nvSpPr>
        <p:spPr/>
        <p:txBody>
          <a:bodyPr/>
          <a:lstStyle/>
          <a:p>
            <a:fld id="{2D0CFCCC-00D5-403A-B8AC-356153828EBF}" type="slidenum">
              <a:rPr lang="en-GB" smtClean="0"/>
              <a:t>‹#›</a:t>
            </a:fld>
            <a:endParaRPr lang="en-GB"/>
          </a:p>
        </p:txBody>
      </p:sp>
    </p:spTree>
    <p:extLst>
      <p:ext uri="{BB962C8B-B14F-4D97-AF65-F5344CB8AC3E}">
        <p14:creationId xmlns:p14="http://schemas.microsoft.com/office/powerpoint/2010/main" val="174133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ctrTitle"/>
          </p:nvPr>
        </p:nvSpPr>
        <p:spPr>
          <a:xfrm>
            <a:off x="780001" y="720000"/>
            <a:ext cx="7020785" cy="1080000"/>
          </a:xfrm>
          <a:prstGeom prst="rect">
            <a:avLst/>
          </a:prstGeom>
        </p:spPr>
        <p:txBody>
          <a:bodyPr lIns="0" tIns="0" rIns="0" bIns="0"/>
          <a:lstStyle>
            <a:lvl1pPr algn="l">
              <a:defRPr sz="3200" b="1" i="0" baseline="0">
                <a:solidFill>
                  <a:srgbClr val="768692"/>
                </a:solidFill>
                <a:latin typeface="Arial"/>
              </a:defRPr>
            </a:lvl1pPr>
          </a:lstStyle>
          <a:p>
            <a:r>
              <a:rPr lang="en-GB"/>
              <a:t>Click to edit Master title style</a:t>
            </a:r>
            <a:endParaRPr lang="en-US"/>
          </a:p>
        </p:txBody>
      </p:sp>
      <p:sp>
        <p:nvSpPr>
          <p:cNvPr id="8" name="Text Placeholder 7"/>
          <p:cNvSpPr>
            <a:spLocks noGrp="1"/>
          </p:cNvSpPr>
          <p:nvPr>
            <p:ph type="body" sz="quarter" idx="10" hasCustomPrompt="1"/>
          </p:nvPr>
        </p:nvSpPr>
        <p:spPr>
          <a:xfrm>
            <a:off x="780785" y="1800000"/>
            <a:ext cx="7020000" cy="3600000"/>
          </a:xfrm>
          <a:prstGeom prst="rect">
            <a:avLst/>
          </a:prstGeom>
        </p:spPr>
        <p:txBody>
          <a:bodyPr vert="horz" lIns="0" tIns="0" rIns="0" bIns="0"/>
          <a:lstStyle>
            <a:lvl1pPr marL="0" indent="0">
              <a:spcBef>
                <a:spcPts val="0"/>
              </a:spcBef>
              <a:buNone/>
              <a:defRPr sz="12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3674037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92B3278-8100-411A-829D-9D202F65E017}"/>
              </a:ext>
            </a:extLst>
          </p:cNvPr>
          <p:cNvSpPr>
            <a:spLocks noGrp="1"/>
          </p:cNvSpPr>
          <p:nvPr>
            <p:ph type="body" sz="quarter" idx="10" hasCustomPrompt="1"/>
          </p:nvPr>
        </p:nvSpPr>
        <p:spPr>
          <a:xfrm>
            <a:off x="780785" y="1800000"/>
            <a:ext cx="4056000" cy="3600000"/>
          </a:xfrm>
          <a:prstGeom prst="rect">
            <a:avLst/>
          </a:prstGeom>
        </p:spPr>
        <p:txBody>
          <a:bodyPr vert="horz" lIns="0" tIns="0" rIns="0" bIns="0"/>
          <a:lstStyle>
            <a:lvl1pPr marL="0" indent="0">
              <a:spcBef>
                <a:spcPts val="0"/>
              </a:spcBef>
              <a:buNone/>
              <a:defRPr sz="1200" baseline="0">
                <a:solidFill>
                  <a:schemeClr val="tx1"/>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
        <p:nvSpPr>
          <p:cNvPr id="6" name="Text Placeholder 7">
            <a:extLst>
              <a:ext uri="{FF2B5EF4-FFF2-40B4-BE49-F238E27FC236}">
                <a16:creationId xmlns:a16="http://schemas.microsoft.com/office/drawing/2014/main" id="{DBDD6611-C726-4627-B125-82CCFF38D803}"/>
              </a:ext>
            </a:extLst>
          </p:cNvPr>
          <p:cNvSpPr>
            <a:spLocks noGrp="1"/>
          </p:cNvSpPr>
          <p:nvPr>
            <p:ph type="body" sz="quarter" idx="11" hasCustomPrompt="1"/>
          </p:nvPr>
        </p:nvSpPr>
        <p:spPr>
          <a:xfrm>
            <a:off x="5071383" y="1800000"/>
            <a:ext cx="4056000" cy="3600000"/>
          </a:xfrm>
          <a:prstGeom prst="rect">
            <a:avLst/>
          </a:prstGeom>
        </p:spPr>
        <p:txBody>
          <a:bodyPr vert="horz" lIns="0" tIns="0" rIns="0" bIns="0"/>
          <a:lstStyle>
            <a:lvl1pPr marL="0" indent="0">
              <a:spcBef>
                <a:spcPts val="0"/>
              </a:spcBef>
              <a:buNone/>
              <a:defRPr sz="1200" baseline="0">
                <a:solidFill>
                  <a:schemeClr val="tx1"/>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a:t>Text</a:t>
            </a:r>
            <a:endParaRPr lang="en-US"/>
          </a:p>
        </p:txBody>
      </p:sp>
      <p:sp>
        <p:nvSpPr>
          <p:cNvPr id="7" name="Title 1">
            <a:extLst>
              <a:ext uri="{FF2B5EF4-FFF2-40B4-BE49-F238E27FC236}">
                <a16:creationId xmlns:a16="http://schemas.microsoft.com/office/drawing/2014/main" id="{5345AEC1-DDFD-41D9-8C01-853033524BB2}"/>
              </a:ext>
            </a:extLst>
          </p:cNvPr>
          <p:cNvSpPr>
            <a:spLocks noGrp="1"/>
          </p:cNvSpPr>
          <p:nvPr>
            <p:ph type="ctrTitle"/>
          </p:nvPr>
        </p:nvSpPr>
        <p:spPr>
          <a:xfrm>
            <a:off x="780001" y="720000"/>
            <a:ext cx="7020785" cy="1080000"/>
          </a:xfrm>
          <a:prstGeom prst="rect">
            <a:avLst/>
          </a:prstGeom>
        </p:spPr>
        <p:txBody>
          <a:bodyPr lIns="0" tIns="0" rIns="0" bIns="0"/>
          <a:lstStyle>
            <a:lvl1pPr algn="l">
              <a:defRPr sz="3200" b="1" i="0" baseline="0">
                <a:solidFill>
                  <a:srgbClr val="768692"/>
                </a:solidFill>
                <a:latin typeface="Arial"/>
              </a:defRPr>
            </a:lvl1pPr>
          </a:lstStyle>
          <a:p>
            <a:r>
              <a:rPr lang="en-GB"/>
              <a:t>Click to edit Master title style</a:t>
            </a:r>
            <a:endParaRPr lang="en-US"/>
          </a:p>
        </p:txBody>
      </p:sp>
    </p:spTree>
    <p:extLst>
      <p:ext uri="{BB962C8B-B14F-4D97-AF65-F5344CB8AC3E}">
        <p14:creationId xmlns:p14="http://schemas.microsoft.com/office/powerpoint/2010/main" val="32913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0FBC48-6080-9DA5-9E02-8EDFBD729552}"/>
              </a:ext>
            </a:extLst>
          </p:cNvPr>
          <p:cNvSpPr>
            <a:spLocks noGrp="1"/>
          </p:cNvSpPr>
          <p:nvPr>
            <p:ph type="ctrTitle" hasCustomPrompt="1"/>
          </p:nvPr>
        </p:nvSpPr>
        <p:spPr>
          <a:xfrm>
            <a:off x="542934" y="3333737"/>
            <a:ext cx="3066683" cy="1057109"/>
          </a:xfrm>
          <a:prstGeom prst="rect">
            <a:avLst/>
          </a:prstGeom>
        </p:spPr>
        <p:txBody>
          <a:bodyPr lIns="0" tIns="0" rIns="0" bIns="0"/>
          <a:lstStyle>
            <a:lvl1pPr algn="l">
              <a:defRPr sz="2600" b="1" i="0" baseline="0">
                <a:solidFill>
                  <a:srgbClr val="34434F"/>
                </a:solidFill>
                <a:latin typeface="Arial"/>
              </a:defRPr>
            </a:lvl1pPr>
          </a:lstStyle>
          <a:p>
            <a:r>
              <a:rPr lang="en-GB"/>
              <a:t>Section Divider</a:t>
            </a:r>
            <a:endParaRPr lang="en-US"/>
          </a:p>
        </p:txBody>
      </p:sp>
    </p:spTree>
    <p:extLst>
      <p:ext uri="{BB962C8B-B14F-4D97-AF65-F5344CB8AC3E}">
        <p14:creationId xmlns:p14="http://schemas.microsoft.com/office/powerpoint/2010/main" val="454235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ctrTitle"/>
          </p:nvPr>
        </p:nvSpPr>
        <p:spPr>
          <a:xfrm>
            <a:off x="780001" y="720000"/>
            <a:ext cx="7020786" cy="1080000"/>
          </a:xfrm>
          <a:prstGeom prst="rect">
            <a:avLst/>
          </a:prstGeom>
        </p:spPr>
        <p:txBody>
          <a:bodyPr lIns="0" tIns="0" rIns="0" bIns="0"/>
          <a:lstStyle>
            <a:lvl1pPr algn="l">
              <a:defRPr sz="2600" b="1" i="0" baseline="0">
                <a:solidFill>
                  <a:srgbClr val="768692"/>
                </a:solidFill>
                <a:latin typeface="Arial"/>
              </a:defRPr>
            </a:lvl1pPr>
          </a:lstStyle>
          <a:p>
            <a:r>
              <a:rPr lang="en-US"/>
              <a:t>Click to edit Master title style</a:t>
            </a:r>
            <a:endParaRPr lang="en-US" dirty="0"/>
          </a:p>
        </p:txBody>
      </p:sp>
      <p:sp>
        <p:nvSpPr>
          <p:cNvPr id="8" name="Text Placeholder 7"/>
          <p:cNvSpPr>
            <a:spLocks noGrp="1"/>
          </p:cNvSpPr>
          <p:nvPr>
            <p:ph type="body" sz="quarter" idx="10" hasCustomPrompt="1"/>
          </p:nvPr>
        </p:nvSpPr>
        <p:spPr>
          <a:xfrm>
            <a:off x="780786" y="1800000"/>
            <a:ext cx="7020000" cy="3600000"/>
          </a:xfrm>
          <a:prstGeom prst="rect">
            <a:avLst/>
          </a:prstGeom>
        </p:spPr>
        <p:txBody>
          <a:bodyPr vert="horz" lIns="0" tIns="0" rIns="0" bIns="0"/>
          <a:lstStyle>
            <a:lvl1pPr marL="0" indent="0">
              <a:spcBef>
                <a:spcPts val="0"/>
              </a:spcBef>
              <a:buNone/>
              <a:defRPr sz="1625" baseline="0">
                <a:solidFill>
                  <a:srgbClr val="34434F"/>
                </a:solidFill>
                <a:latin typeface="Arial"/>
              </a:defRPr>
            </a:lvl1pPr>
            <a:lvl2pPr>
              <a:spcBef>
                <a:spcPts val="0"/>
              </a:spcBef>
              <a:defRPr sz="975" baseline="0">
                <a:solidFill>
                  <a:srgbClr val="34434F"/>
                </a:solidFill>
                <a:latin typeface="Arial"/>
              </a:defRPr>
            </a:lvl2pPr>
            <a:lvl3pPr>
              <a:spcBef>
                <a:spcPts val="0"/>
              </a:spcBef>
              <a:defRPr sz="975" baseline="0">
                <a:solidFill>
                  <a:srgbClr val="34434F"/>
                </a:solidFill>
                <a:latin typeface="Arial"/>
              </a:defRPr>
            </a:lvl3pPr>
            <a:lvl4pPr>
              <a:spcBef>
                <a:spcPts val="0"/>
              </a:spcBef>
              <a:defRPr sz="975" baseline="0">
                <a:solidFill>
                  <a:srgbClr val="34434F"/>
                </a:solidFill>
                <a:latin typeface="Arial"/>
              </a:defRPr>
            </a:lvl4pPr>
            <a:lvl5pPr>
              <a:spcBef>
                <a:spcPts val="0"/>
              </a:spcBef>
              <a:defRPr sz="975" baseline="0">
                <a:solidFill>
                  <a:srgbClr val="34434F"/>
                </a:solidFill>
                <a:latin typeface="Arial"/>
              </a:defRPr>
            </a:lvl5pPr>
          </a:lstStyle>
          <a:p>
            <a:pPr lvl="0"/>
            <a:r>
              <a:rPr lang="en-GB" dirty="0"/>
              <a:t>Text</a:t>
            </a:r>
            <a:endParaRPr lang="en-US" dirty="0"/>
          </a:p>
        </p:txBody>
      </p:sp>
    </p:spTree>
    <p:extLst>
      <p:ext uri="{BB962C8B-B14F-4D97-AF65-F5344CB8AC3E}">
        <p14:creationId xmlns:p14="http://schemas.microsoft.com/office/powerpoint/2010/main" val="146578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80001" y="720000"/>
            <a:ext cx="7020786" cy="1080000"/>
          </a:xfrm>
          <a:prstGeom prst="rect">
            <a:avLst/>
          </a:prstGeom>
        </p:spPr>
        <p:txBody>
          <a:bodyPr lIns="0" tIns="0" rIns="0" bIns="0"/>
          <a:lstStyle>
            <a:lvl1pPr algn="l">
              <a:defRPr sz="2600" b="1" i="0" baseline="0">
                <a:solidFill>
                  <a:srgbClr val="768692"/>
                </a:solidFill>
                <a:latin typeface="Arial"/>
              </a:defRPr>
            </a:lvl1p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2FA134DD-47F9-424F-95A4-387C83066EA1}"/>
              </a:ext>
            </a:extLst>
          </p:cNvPr>
          <p:cNvSpPr>
            <a:spLocks noGrp="1"/>
          </p:cNvSpPr>
          <p:nvPr>
            <p:ph type="body" sz="quarter" idx="10" hasCustomPrompt="1"/>
          </p:nvPr>
        </p:nvSpPr>
        <p:spPr>
          <a:xfrm>
            <a:off x="780786" y="1800000"/>
            <a:ext cx="4056000" cy="3600000"/>
          </a:xfrm>
          <a:prstGeom prst="rect">
            <a:avLst/>
          </a:prstGeom>
        </p:spPr>
        <p:txBody>
          <a:bodyPr vert="horz" lIns="0" tIns="0" rIns="0" bIns="0"/>
          <a:lstStyle>
            <a:lvl1pPr marL="0" indent="0">
              <a:spcBef>
                <a:spcPts val="0"/>
              </a:spcBef>
              <a:buNone/>
              <a:defRPr sz="1625" baseline="0">
                <a:solidFill>
                  <a:srgbClr val="34434F"/>
                </a:solidFill>
                <a:latin typeface="Arial"/>
              </a:defRPr>
            </a:lvl1pPr>
            <a:lvl2pPr>
              <a:spcBef>
                <a:spcPts val="0"/>
              </a:spcBef>
              <a:defRPr sz="975" baseline="0">
                <a:solidFill>
                  <a:srgbClr val="34434F"/>
                </a:solidFill>
                <a:latin typeface="Arial"/>
              </a:defRPr>
            </a:lvl2pPr>
            <a:lvl3pPr>
              <a:spcBef>
                <a:spcPts val="0"/>
              </a:spcBef>
              <a:defRPr sz="975" baseline="0">
                <a:solidFill>
                  <a:srgbClr val="34434F"/>
                </a:solidFill>
                <a:latin typeface="Arial"/>
              </a:defRPr>
            </a:lvl3pPr>
            <a:lvl4pPr>
              <a:spcBef>
                <a:spcPts val="0"/>
              </a:spcBef>
              <a:defRPr sz="975" baseline="0">
                <a:solidFill>
                  <a:srgbClr val="34434F"/>
                </a:solidFill>
                <a:latin typeface="Arial"/>
              </a:defRPr>
            </a:lvl4pPr>
            <a:lvl5pPr>
              <a:spcBef>
                <a:spcPts val="0"/>
              </a:spcBef>
              <a:defRPr sz="975" baseline="0">
                <a:solidFill>
                  <a:srgbClr val="34434F"/>
                </a:solidFill>
                <a:latin typeface="Arial"/>
              </a:defRPr>
            </a:lvl5pPr>
          </a:lstStyle>
          <a:p>
            <a:pPr lvl="0"/>
            <a:r>
              <a:rPr lang="en-GB" dirty="0"/>
              <a:t>Text</a:t>
            </a:r>
            <a:endParaRPr lang="en-US" dirty="0"/>
          </a:p>
        </p:txBody>
      </p:sp>
      <p:sp>
        <p:nvSpPr>
          <p:cNvPr id="5" name="Text Placeholder 7">
            <a:extLst>
              <a:ext uri="{FF2B5EF4-FFF2-40B4-BE49-F238E27FC236}">
                <a16:creationId xmlns:a16="http://schemas.microsoft.com/office/drawing/2014/main" id="{DF84E4A2-D4FB-454D-B97B-F48D8CEBCF4F}"/>
              </a:ext>
            </a:extLst>
          </p:cNvPr>
          <p:cNvSpPr>
            <a:spLocks noGrp="1"/>
          </p:cNvSpPr>
          <p:nvPr>
            <p:ph type="body" sz="quarter" idx="11" hasCustomPrompt="1"/>
          </p:nvPr>
        </p:nvSpPr>
        <p:spPr>
          <a:xfrm>
            <a:off x="5071384" y="1800000"/>
            <a:ext cx="4056000" cy="3600000"/>
          </a:xfrm>
          <a:prstGeom prst="rect">
            <a:avLst/>
          </a:prstGeom>
        </p:spPr>
        <p:txBody>
          <a:bodyPr vert="horz" lIns="0" tIns="0" rIns="0" bIns="0"/>
          <a:lstStyle>
            <a:lvl1pPr marL="0" indent="0">
              <a:spcBef>
                <a:spcPts val="0"/>
              </a:spcBef>
              <a:buNone/>
              <a:defRPr sz="1625" baseline="0">
                <a:solidFill>
                  <a:srgbClr val="34434F"/>
                </a:solidFill>
                <a:latin typeface="Arial"/>
              </a:defRPr>
            </a:lvl1pPr>
            <a:lvl2pPr>
              <a:spcBef>
                <a:spcPts val="0"/>
              </a:spcBef>
              <a:defRPr sz="975" baseline="0">
                <a:solidFill>
                  <a:srgbClr val="34434F"/>
                </a:solidFill>
                <a:latin typeface="Arial"/>
              </a:defRPr>
            </a:lvl2pPr>
            <a:lvl3pPr>
              <a:spcBef>
                <a:spcPts val="0"/>
              </a:spcBef>
              <a:defRPr sz="975" baseline="0">
                <a:solidFill>
                  <a:srgbClr val="34434F"/>
                </a:solidFill>
                <a:latin typeface="Arial"/>
              </a:defRPr>
            </a:lvl3pPr>
            <a:lvl4pPr>
              <a:spcBef>
                <a:spcPts val="0"/>
              </a:spcBef>
              <a:defRPr sz="975" baseline="0">
                <a:solidFill>
                  <a:srgbClr val="34434F"/>
                </a:solidFill>
                <a:latin typeface="Arial"/>
              </a:defRPr>
            </a:lvl4pPr>
            <a:lvl5pPr>
              <a:spcBef>
                <a:spcPts val="0"/>
              </a:spcBef>
              <a:defRPr sz="975" baseline="0">
                <a:solidFill>
                  <a:srgbClr val="34434F"/>
                </a:solidFill>
                <a:latin typeface="Arial"/>
              </a:defRPr>
            </a:lvl5pPr>
          </a:lstStyle>
          <a:p>
            <a:pPr lvl="0"/>
            <a:r>
              <a:rPr lang="en-GB" dirty="0"/>
              <a:t>Text</a:t>
            </a:r>
            <a:endParaRPr lang="en-US" dirty="0"/>
          </a:p>
        </p:txBody>
      </p:sp>
    </p:spTree>
    <p:extLst>
      <p:ext uri="{BB962C8B-B14F-4D97-AF65-F5344CB8AC3E}">
        <p14:creationId xmlns:p14="http://schemas.microsoft.com/office/powerpoint/2010/main" val="283533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EB9AB2-B3EB-09D8-D085-AF1D5B227DAA}"/>
              </a:ext>
            </a:extLst>
          </p:cNvPr>
          <p:cNvSpPr>
            <a:spLocks noGrp="1"/>
          </p:cNvSpPr>
          <p:nvPr>
            <p:ph type="ctrTitle"/>
          </p:nvPr>
        </p:nvSpPr>
        <p:spPr>
          <a:xfrm>
            <a:off x="5576448" y="3420000"/>
            <a:ext cx="3900000" cy="1440000"/>
          </a:xfrm>
          <a:prstGeom prst="rect">
            <a:avLst/>
          </a:prstGeom>
        </p:spPr>
        <p:txBody>
          <a:bodyPr lIns="0" tIns="0" rIns="0" bIns="0"/>
          <a:lstStyle>
            <a:lvl1pPr algn="r">
              <a:defRPr sz="2600" b="1" i="0" baseline="0">
                <a:solidFill>
                  <a:schemeClr val="bg2"/>
                </a:solidFill>
                <a:latin typeface="Arial"/>
              </a:defRPr>
            </a:lvl1pPr>
          </a:lstStyle>
          <a:p>
            <a:r>
              <a:rPr lang="en-US"/>
              <a:t>Click to edit Master title style</a:t>
            </a:r>
          </a:p>
        </p:txBody>
      </p:sp>
      <p:sp>
        <p:nvSpPr>
          <p:cNvPr id="4" name="Subtitle 2">
            <a:extLst>
              <a:ext uri="{FF2B5EF4-FFF2-40B4-BE49-F238E27FC236}">
                <a16:creationId xmlns:a16="http://schemas.microsoft.com/office/drawing/2014/main" id="{46060FD1-0893-9B0C-240C-2FDB59258B38}"/>
              </a:ext>
            </a:extLst>
          </p:cNvPr>
          <p:cNvSpPr>
            <a:spLocks noGrp="1"/>
          </p:cNvSpPr>
          <p:nvPr>
            <p:ph type="subTitle" idx="1"/>
          </p:nvPr>
        </p:nvSpPr>
        <p:spPr>
          <a:xfrm>
            <a:off x="5576448" y="4860000"/>
            <a:ext cx="3900000" cy="1440000"/>
          </a:xfrm>
          <a:prstGeom prst="rect">
            <a:avLst/>
          </a:prstGeom>
        </p:spPr>
        <p:txBody>
          <a:bodyPr lIns="0" tIns="0" rIns="0" bIns="0"/>
          <a:lstStyle>
            <a:lvl1pPr marL="0" indent="0" algn="r">
              <a:spcBef>
                <a:spcPts val="0"/>
              </a:spcBef>
              <a:buNone/>
              <a:defRPr sz="1463" b="1" i="0" baseline="0">
                <a:solidFill>
                  <a:schemeClr val="bg2"/>
                </a:solidFill>
                <a:latin typeface="Aria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pic>
        <p:nvPicPr>
          <p:cNvPr id="5" name="Picture 4" descr="A picture containing text, clipart&#10;&#10;Description automatically generated">
            <a:extLst>
              <a:ext uri="{FF2B5EF4-FFF2-40B4-BE49-F238E27FC236}">
                <a16:creationId xmlns:a16="http://schemas.microsoft.com/office/drawing/2014/main" id="{5A201225-50C6-753B-873D-CAC4E4429064}"/>
              </a:ext>
            </a:extLst>
          </p:cNvPr>
          <p:cNvPicPr>
            <a:picLocks noChangeAspect="1"/>
          </p:cNvPicPr>
          <p:nvPr userDrawn="1"/>
        </p:nvPicPr>
        <p:blipFill>
          <a:blip r:embed="rId2"/>
          <a:stretch>
            <a:fillRect/>
          </a:stretch>
        </p:blipFill>
        <p:spPr>
          <a:xfrm>
            <a:off x="7596816" y="448574"/>
            <a:ext cx="1948645" cy="741870"/>
          </a:xfrm>
          <a:prstGeom prst="rect">
            <a:avLst/>
          </a:prstGeom>
        </p:spPr>
      </p:pic>
      <p:pic>
        <p:nvPicPr>
          <p:cNvPr id="8" name="Picture 7">
            <a:extLst>
              <a:ext uri="{FF2B5EF4-FFF2-40B4-BE49-F238E27FC236}">
                <a16:creationId xmlns:a16="http://schemas.microsoft.com/office/drawing/2014/main" id="{2D711A2F-F2DB-BCE7-0C88-A227C3B8A50A}"/>
              </a:ext>
            </a:extLst>
          </p:cNvPr>
          <p:cNvPicPr>
            <a:picLocks noChangeAspect="1"/>
          </p:cNvPicPr>
          <p:nvPr userDrawn="1"/>
        </p:nvPicPr>
        <p:blipFill>
          <a:blip r:embed="rId3"/>
          <a:stretch>
            <a:fillRect/>
          </a:stretch>
        </p:blipFill>
        <p:spPr>
          <a:xfrm>
            <a:off x="6806242" y="6459834"/>
            <a:ext cx="2739219" cy="159903"/>
          </a:xfrm>
          <a:prstGeom prst="rect">
            <a:avLst/>
          </a:prstGeom>
        </p:spPr>
      </p:pic>
    </p:spTree>
    <p:extLst>
      <p:ext uri="{BB962C8B-B14F-4D97-AF65-F5344CB8AC3E}">
        <p14:creationId xmlns:p14="http://schemas.microsoft.com/office/powerpoint/2010/main" val="307662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p:nvPr>
        </p:nvSpPr>
        <p:spPr>
          <a:xfrm>
            <a:off x="310551" y="720000"/>
            <a:ext cx="7490238" cy="1080000"/>
          </a:xfrm>
          <a:prstGeom prst="rect">
            <a:avLst/>
          </a:prstGeom>
        </p:spPr>
        <p:txBody>
          <a:bodyPr lIns="0" tIns="0" rIns="0" bIns="0"/>
          <a:lstStyle>
            <a:lvl1pPr algn="l">
              <a:defRPr sz="2800" b="1" i="0" baseline="0">
                <a:solidFill>
                  <a:schemeClr val="accent3"/>
                </a:solidFill>
                <a:latin typeface="Arial"/>
              </a:defRPr>
            </a:lvl1pPr>
          </a:lstStyle>
          <a:p>
            <a:r>
              <a:rPr lang="en-GB"/>
              <a:t>Click to edit Master title style</a:t>
            </a:r>
            <a:endParaRPr lang="en-US"/>
          </a:p>
        </p:txBody>
      </p:sp>
      <p:sp>
        <p:nvSpPr>
          <p:cNvPr id="8" name="Text Placeholder 7"/>
          <p:cNvSpPr>
            <a:spLocks noGrp="1"/>
          </p:cNvSpPr>
          <p:nvPr>
            <p:ph type="body" sz="quarter" idx="10" hasCustomPrompt="1"/>
          </p:nvPr>
        </p:nvSpPr>
        <p:spPr>
          <a:xfrm>
            <a:off x="310547" y="1800000"/>
            <a:ext cx="9394169" cy="3600000"/>
          </a:xfrm>
          <a:prstGeom prst="rect">
            <a:avLst/>
          </a:prstGeom>
        </p:spPr>
        <p:txBody>
          <a:bodyPr vert="horz" lIns="0" tIns="0" rIns="0" bIns="0"/>
          <a:lstStyle>
            <a:lvl1pPr marL="0" indent="0">
              <a:spcBef>
                <a:spcPts val="0"/>
              </a:spcBef>
              <a:buNone/>
              <a:defRPr sz="1100" baseline="0">
                <a:solidFill>
                  <a:schemeClr val="tx1"/>
                </a:solidFill>
                <a:latin typeface="Arial"/>
              </a:defRPr>
            </a:lvl1pPr>
            <a:lvl2pPr>
              <a:spcBef>
                <a:spcPts val="0"/>
              </a:spcBef>
              <a:defRPr sz="975" baseline="0">
                <a:solidFill>
                  <a:srgbClr val="34434F"/>
                </a:solidFill>
                <a:latin typeface="Arial"/>
              </a:defRPr>
            </a:lvl2pPr>
            <a:lvl3pPr>
              <a:spcBef>
                <a:spcPts val="0"/>
              </a:spcBef>
              <a:defRPr sz="975" baseline="0">
                <a:solidFill>
                  <a:srgbClr val="34434F"/>
                </a:solidFill>
                <a:latin typeface="Arial"/>
              </a:defRPr>
            </a:lvl3pPr>
            <a:lvl4pPr>
              <a:spcBef>
                <a:spcPts val="0"/>
              </a:spcBef>
              <a:defRPr sz="975" baseline="0">
                <a:solidFill>
                  <a:srgbClr val="34434F"/>
                </a:solidFill>
                <a:latin typeface="Arial"/>
              </a:defRPr>
            </a:lvl4pPr>
            <a:lvl5pPr>
              <a:spcBef>
                <a:spcPts val="0"/>
              </a:spcBef>
              <a:defRPr sz="975"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384160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503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B887F488-66CF-1BE7-2425-C661491EB983}"/>
              </a:ext>
            </a:extLst>
          </p:cNvPr>
          <p:cNvSpPr/>
          <p:nvPr userDrawn="1"/>
        </p:nvSpPr>
        <p:spPr>
          <a:xfrm>
            <a:off x="0" y="0"/>
            <a:ext cx="9906000" cy="51068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45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3D064D-249B-58A9-1587-608DBD789787}"/>
              </a:ext>
            </a:extLst>
          </p:cNvPr>
          <p:cNvSpPr>
            <a:spLocks noGrp="1"/>
          </p:cNvSpPr>
          <p:nvPr>
            <p:ph type="ctrTitle" hasCustomPrompt="1"/>
          </p:nvPr>
        </p:nvSpPr>
        <p:spPr>
          <a:xfrm>
            <a:off x="723911" y="3333737"/>
            <a:ext cx="4088911" cy="1057109"/>
          </a:xfrm>
          <a:prstGeom prst="rect">
            <a:avLst/>
          </a:prstGeom>
        </p:spPr>
        <p:txBody>
          <a:bodyPr lIns="0" tIns="0" rIns="0" bIns="0"/>
          <a:lstStyle>
            <a:lvl1pPr algn="l">
              <a:defRPr sz="3200" b="1" i="0" baseline="0">
                <a:solidFill>
                  <a:srgbClr val="34434F"/>
                </a:solidFill>
                <a:latin typeface="Arial"/>
              </a:defRPr>
            </a:lvl1pPr>
          </a:lstStyle>
          <a:p>
            <a:r>
              <a:rPr lang="en-GB"/>
              <a:t>Section Divider</a:t>
            </a:r>
            <a:endParaRPr lang="en-US"/>
          </a:p>
        </p:txBody>
      </p:sp>
    </p:spTree>
    <p:extLst>
      <p:ext uri="{BB962C8B-B14F-4D97-AF65-F5344CB8AC3E}">
        <p14:creationId xmlns:p14="http://schemas.microsoft.com/office/powerpoint/2010/main" val="234649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ctrTitle"/>
          </p:nvPr>
        </p:nvSpPr>
        <p:spPr>
          <a:xfrm>
            <a:off x="780002" y="720000"/>
            <a:ext cx="8347383" cy="1080000"/>
          </a:xfrm>
          <a:prstGeom prst="rect">
            <a:avLst/>
          </a:prstGeom>
        </p:spPr>
        <p:txBody>
          <a:bodyPr lIns="0" tIns="0" rIns="0" bIns="0"/>
          <a:lstStyle>
            <a:lvl1pPr algn="l">
              <a:defRPr sz="2400" b="1" i="0" baseline="0">
                <a:solidFill>
                  <a:srgbClr val="768692"/>
                </a:solidFill>
                <a:latin typeface="Arial"/>
              </a:defRPr>
            </a:lvl1pPr>
          </a:lstStyle>
          <a:p>
            <a:r>
              <a:rPr lang="en-GB"/>
              <a:t>Click to edit Master title style</a:t>
            </a:r>
            <a:endParaRPr lang="en-US"/>
          </a:p>
        </p:txBody>
      </p:sp>
      <p:sp>
        <p:nvSpPr>
          <p:cNvPr id="4" name="Text Placeholder 7">
            <a:extLst>
              <a:ext uri="{FF2B5EF4-FFF2-40B4-BE49-F238E27FC236}">
                <a16:creationId xmlns:a16="http://schemas.microsoft.com/office/drawing/2014/main" id="{2FA134DD-47F9-424F-95A4-387C83066EA1}"/>
              </a:ext>
            </a:extLst>
          </p:cNvPr>
          <p:cNvSpPr>
            <a:spLocks noGrp="1"/>
          </p:cNvSpPr>
          <p:nvPr>
            <p:ph type="body" sz="quarter" idx="10" hasCustomPrompt="1"/>
          </p:nvPr>
        </p:nvSpPr>
        <p:spPr>
          <a:xfrm>
            <a:off x="780785" y="1800000"/>
            <a:ext cx="4056000" cy="4592174"/>
          </a:xfrm>
          <a:prstGeom prst="rect">
            <a:avLst/>
          </a:prstGeom>
        </p:spPr>
        <p:txBody>
          <a:bodyPr vert="horz" lIns="0" tIns="0" rIns="0" bIns="0"/>
          <a:lstStyle>
            <a:lvl1pPr marL="0" indent="0">
              <a:spcBef>
                <a:spcPts val="0"/>
              </a:spcBef>
              <a:buNone/>
              <a:defRPr sz="1500" baseline="0">
                <a:solidFill>
                  <a:srgbClr val="34434F"/>
                </a:solidFill>
                <a:latin typeface="Arial"/>
              </a:defRPr>
            </a:lvl1pPr>
            <a:lvl2pPr>
              <a:spcBef>
                <a:spcPts val="0"/>
              </a:spcBef>
              <a:defRPr sz="900" baseline="0">
                <a:solidFill>
                  <a:srgbClr val="34434F"/>
                </a:solidFill>
                <a:latin typeface="Arial"/>
              </a:defRPr>
            </a:lvl2pPr>
            <a:lvl3pPr>
              <a:spcBef>
                <a:spcPts val="0"/>
              </a:spcBef>
              <a:defRPr sz="900" baseline="0">
                <a:solidFill>
                  <a:srgbClr val="34434F"/>
                </a:solidFill>
                <a:latin typeface="Arial"/>
              </a:defRPr>
            </a:lvl3pPr>
            <a:lvl4pPr>
              <a:spcBef>
                <a:spcPts val="0"/>
              </a:spcBef>
              <a:defRPr sz="900" baseline="0">
                <a:solidFill>
                  <a:srgbClr val="34434F"/>
                </a:solidFill>
                <a:latin typeface="Arial"/>
              </a:defRPr>
            </a:lvl4pPr>
            <a:lvl5pPr>
              <a:spcBef>
                <a:spcPts val="0"/>
              </a:spcBef>
              <a:defRPr sz="900" baseline="0">
                <a:solidFill>
                  <a:srgbClr val="34434F"/>
                </a:solidFill>
                <a:latin typeface="Arial"/>
              </a:defRPr>
            </a:lvl5pPr>
          </a:lstStyle>
          <a:p>
            <a:pPr lvl="0"/>
            <a:r>
              <a:rPr lang="en-GB"/>
              <a:t>Text</a:t>
            </a:r>
            <a:endParaRPr lang="en-US"/>
          </a:p>
        </p:txBody>
      </p:sp>
      <p:sp>
        <p:nvSpPr>
          <p:cNvPr id="5" name="Text Placeholder 7">
            <a:extLst>
              <a:ext uri="{FF2B5EF4-FFF2-40B4-BE49-F238E27FC236}">
                <a16:creationId xmlns:a16="http://schemas.microsoft.com/office/drawing/2014/main" id="{DF84E4A2-D4FB-454D-B97B-F48D8CEBCF4F}"/>
              </a:ext>
            </a:extLst>
          </p:cNvPr>
          <p:cNvSpPr>
            <a:spLocks noGrp="1"/>
          </p:cNvSpPr>
          <p:nvPr>
            <p:ph type="body" sz="quarter" idx="11" hasCustomPrompt="1"/>
          </p:nvPr>
        </p:nvSpPr>
        <p:spPr>
          <a:xfrm>
            <a:off x="5071383" y="1800000"/>
            <a:ext cx="4056000" cy="4592173"/>
          </a:xfrm>
          <a:prstGeom prst="rect">
            <a:avLst/>
          </a:prstGeom>
        </p:spPr>
        <p:txBody>
          <a:bodyPr vert="horz" lIns="0" tIns="0" rIns="0" bIns="0"/>
          <a:lstStyle>
            <a:lvl1pPr marL="0" indent="0">
              <a:spcBef>
                <a:spcPts val="0"/>
              </a:spcBef>
              <a:buNone/>
              <a:defRPr sz="1500" baseline="0">
                <a:solidFill>
                  <a:srgbClr val="34434F"/>
                </a:solidFill>
                <a:latin typeface="Arial"/>
              </a:defRPr>
            </a:lvl1pPr>
            <a:lvl2pPr>
              <a:spcBef>
                <a:spcPts val="0"/>
              </a:spcBef>
              <a:defRPr sz="900" baseline="0">
                <a:solidFill>
                  <a:srgbClr val="34434F"/>
                </a:solidFill>
                <a:latin typeface="Arial"/>
              </a:defRPr>
            </a:lvl2pPr>
            <a:lvl3pPr>
              <a:spcBef>
                <a:spcPts val="0"/>
              </a:spcBef>
              <a:defRPr sz="900" baseline="0">
                <a:solidFill>
                  <a:srgbClr val="34434F"/>
                </a:solidFill>
                <a:latin typeface="Arial"/>
              </a:defRPr>
            </a:lvl3pPr>
            <a:lvl4pPr>
              <a:spcBef>
                <a:spcPts val="0"/>
              </a:spcBef>
              <a:defRPr sz="900" baseline="0">
                <a:solidFill>
                  <a:srgbClr val="34434F"/>
                </a:solidFill>
                <a:latin typeface="Arial"/>
              </a:defRPr>
            </a:lvl4pPr>
            <a:lvl5pPr>
              <a:spcBef>
                <a:spcPts val="0"/>
              </a:spcBef>
              <a:defRPr sz="900" baseline="0">
                <a:solidFill>
                  <a:srgbClr val="34434F"/>
                </a:solidFill>
                <a:latin typeface="Arial"/>
              </a:defRPr>
            </a:lvl5pPr>
          </a:lstStyle>
          <a:p>
            <a:pPr lvl="0"/>
            <a:r>
              <a:rPr lang="en-GB"/>
              <a:t>Text</a:t>
            </a:r>
            <a:endParaRPr lang="en-US"/>
          </a:p>
        </p:txBody>
      </p:sp>
    </p:spTree>
    <p:extLst>
      <p:ext uri="{BB962C8B-B14F-4D97-AF65-F5344CB8AC3E}">
        <p14:creationId xmlns:p14="http://schemas.microsoft.com/office/powerpoint/2010/main" val="354634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647-5BD5-F4ED-C33C-63E2EF185F17}"/>
              </a:ext>
            </a:extLst>
          </p:cNvPr>
          <p:cNvSpPr>
            <a:spLocks noGrp="1"/>
          </p:cNvSpPr>
          <p:nvPr>
            <p:ph type="ctrTitle"/>
          </p:nvPr>
        </p:nvSpPr>
        <p:spPr>
          <a:xfrm>
            <a:off x="1238250" y="1122363"/>
            <a:ext cx="74295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4E3FC0E-9A1B-6F2C-8B15-524869CCCBCD}"/>
              </a:ext>
            </a:extLst>
          </p:cNvPr>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57B831-BBBC-D1A4-BB6B-0D466CDAC79C}"/>
              </a:ext>
            </a:extLst>
          </p:cNvPr>
          <p:cNvSpPr>
            <a:spLocks noGrp="1"/>
          </p:cNvSpPr>
          <p:nvPr>
            <p:ph type="dt" sz="half" idx="10"/>
          </p:nvPr>
        </p:nvSpPr>
        <p:spPr/>
        <p:txBody>
          <a:bodyPr/>
          <a:lstStyle/>
          <a:p>
            <a:fld id="{A9AE6D68-090D-4B26-A1EB-E16F4466FD12}" type="datetimeFigureOut">
              <a:rPr lang="en-GB" smtClean="0"/>
              <a:t>29/03/2023</a:t>
            </a:fld>
            <a:endParaRPr lang="en-GB"/>
          </a:p>
        </p:txBody>
      </p:sp>
      <p:sp>
        <p:nvSpPr>
          <p:cNvPr id="5" name="Footer Placeholder 4">
            <a:extLst>
              <a:ext uri="{FF2B5EF4-FFF2-40B4-BE49-F238E27FC236}">
                <a16:creationId xmlns:a16="http://schemas.microsoft.com/office/drawing/2014/main" id="{D693736E-6DF5-9F18-2333-AE3E180F2D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044C3-EC39-531F-9E05-E84A1F78AD66}"/>
              </a:ext>
            </a:extLst>
          </p:cNvPr>
          <p:cNvSpPr>
            <a:spLocks noGrp="1"/>
          </p:cNvSpPr>
          <p:nvPr>
            <p:ph type="sldNum" sz="quarter" idx="12"/>
          </p:nvPr>
        </p:nvSpPr>
        <p:spPr/>
        <p:txBody>
          <a:bodyPr/>
          <a:lstStyle/>
          <a:p>
            <a:fld id="{2D0CFCCC-00D5-403A-B8AC-356153828EBF}" type="slidenum">
              <a:rPr lang="en-GB" smtClean="0"/>
              <a:t>‹#›</a:t>
            </a:fld>
            <a:endParaRPr lang="en-GB"/>
          </a:p>
        </p:txBody>
      </p:sp>
    </p:spTree>
    <p:extLst>
      <p:ext uri="{BB962C8B-B14F-4D97-AF65-F5344CB8AC3E}">
        <p14:creationId xmlns:p14="http://schemas.microsoft.com/office/powerpoint/2010/main" val="3034521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541091"/>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24426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22536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D7C72-5D93-D736-F020-27E7D606D44D}"/>
              </a:ext>
            </a:extLst>
          </p:cNvPr>
          <p:cNvPicPr>
            <a:picLocks noChangeAspect="1"/>
          </p:cNvPicPr>
          <p:nvPr userDrawn="1"/>
        </p:nvPicPr>
        <p:blipFill rotWithShape="1">
          <a:blip r:embed="rId9">
            <a:alphaModFix/>
          </a:blip>
          <a:srcRect b="1225"/>
          <a:stretch/>
        </p:blipFill>
        <p:spPr>
          <a:xfrm>
            <a:off x="138225" y="1"/>
            <a:ext cx="9767777" cy="6858000"/>
          </a:xfrm>
          <a:prstGeom prst="rect">
            <a:avLst/>
          </a:prstGeom>
        </p:spPr>
      </p:pic>
      <p:cxnSp>
        <p:nvCxnSpPr>
          <p:cNvPr id="8" name="Straight Connector 7">
            <a:extLst>
              <a:ext uri="{FF2B5EF4-FFF2-40B4-BE49-F238E27FC236}">
                <a16:creationId xmlns:a16="http://schemas.microsoft.com/office/drawing/2014/main" id="{A66AFA40-061A-EBD5-3222-395684AC2EA9}"/>
              </a:ext>
            </a:extLst>
          </p:cNvPr>
          <p:cNvCxnSpPr>
            <a:cxnSpLocks/>
          </p:cNvCxnSpPr>
          <p:nvPr userDrawn="1"/>
        </p:nvCxnSpPr>
        <p:spPr>
          <a:xfrm>
            <a:off x="355093" y="6603408"/>
            <a:ext cx="9195817"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369253E5-9AE5-EC66-7DA0-980C2F2887DF}"/>
              </a:ext>
            </a:extLst>
          </p:cNvPr>
          <p:cNvSpPr txBox="1"/>
          <p:nvPr userDrawn="1"/>
        </p:nvSpPr>
        <p:spPr>
          <a:xfrm>
            <a:off x="293157" y="6371478"/>
            <a:ext cx="5356151" cy="192360"/>
          </a:xfrm>
          <a:prstGeom prst="rect">
            <a:avLst/>
          </a:prstGeom>
          <a:noFill/>
        </p:spPr>
        <p:txBody>
          <a:bodyPr wrap="square" rtlCol="0">
            <a:spAutoFit/>
          </a:bodyPr>
          <a:lstStyle/>
          <a:p>
            <a:r>
              <a:rPr lang="en-GB" sz="650" b="1">
                <a:solidFill>
                  <a:schemeClr val="accent3"/>
                </a:solidFill>
              </a:rPr>
              <a:t>Developing our ambition for a healthier future</a:t>
            </a:r>
          </a:p>
        </p:txBody>
      </p:sp>
    </p:spTree>
    <p:extLst>
      <p:ext uri="{BB962C8B-B14F-4D97-AF65-F5344CB8AC3E}">
        <p14:creationId xmlns:p14="http://schemas.microsoft.com/office/powerpoint/2010/main" val="1679875223"/>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84" r:id="rId4"/>
    <p:sldLayoutId id="2147483685" r:id="rId5"/>
    <p:sldLayoutId id="2147483686" r:id="rId6"/>
    <p:sldLayoutId id="2147483687" r:id="rId7"/>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D7C72-5D93-D736-F020-27E7D606D44D}"/>
              </a:ext>
            </a:extLst>
          </p:cNvPr>
          <p:cNvPicPr>
            <a:picLocks noChangeAspect="1"/>
          </p:cNvPicPr>
          <p:nvPr userDrawn="1"/>
        </p:nvPicPr>
        <p:blipFill rotWithShape="1">
          <a:blip r:embed="rId3">
            <a:alphaModFix/>
          </a:blip>
          <a:srcRect b="1225"/>
          <a:stretch/>
        </p:blipFill>
        <p:spPr>
          <a:xfrm>
            <a:off x="138225" y="1"/>
            <a:ext cx="9767777" cy="6858000"/>
          </a:xfrm>
          <a:prstGeom prst="rect">
            <a:avLst/>
          </a:prstGeom>
        </p:spPr>
      </p:pic>
    </p:spTree>
    <p:extLst>
      <p:ext uri="{BB962C8B-B14F-4D97-AF65-F5344CB8AC3E}">
        <p14:creationId xmlns:p14="http://schemas.microsoft.com/office/powerpoint/2010/main" val="181133440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XNHS-PPT-Text-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4" name="Picture 3">
            <a:extLst>
              <a:ext uri="{FF2B5EF4-FFF2-40B4-BE49-F238E27FC236}">
                <a16:creationId xmlns:a16="http://schemas.microsoft.com/office/drawing/2014/main" id="{407F4E1B-118B-4DD2-8DBA-55298E641395}"/>
              </a:ext>
            </a:extLst>
          </p:cNvPr>
          <p:cNvPicPr>
            <a:picLocks noChangeAspect="1"/>
          </p:cNvPicPr>
          <p:nvPr/>
        </p:nvPicPr>
        <p:blipFill>
          <a:blip r:embed="rId9">
            <a:alphaModFix amt="50000"/>
            <a:extLst>
              <a:ext uri="{28A0092B-C50C-407E-A947-70E740481C1C}">
                <a14:useLocalDpi xmlns:a14="http://schemas.microsoft.com/office/drawing/2010/main" val="0"/>
              </a:ext>
            </a:extLst>
          </a:blip>
          <a:stretch>
            <a:fillRect/>
          </a:stretch>
        </p:blipFill>
        <p:spPr>
          <a:xfrm>
            <a:off x="6307669" y="6325201"/>
            <a:ext cx="3120000" cy="168121"/>
          </a:xfrm>
          <a:prstGeom prst="rect">
            <a:avLst/>
          </a:prstGeom>
        </p:spPr>
      </p:pic>
    </p:spTree>
    <p:extLst>
      <p:ext uri="{BB962C8B-B14F-4D97-AF65-F5344CB8AC3E}">
        <p14:creationId xmlns:p14="http://schemas.microsoft.com/office/powerpoint/2010/main" val="33334102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XNHS-PPT-Text-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4" name="Picture 3">
            <a:extLst>
              <a:ext uri="{FF2B5EF4-FFF2-40B4-BE49-F238E27FC236}">
                <a16:creationId xmlns:a16="http://schemas.microsoft.com/office/drawing/2014/main" id="{407F4E1B-118B-4DD2-8DBA-55298E641395}"/>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6307669" y="6325201"/>
            <a:ext cx="3120000" cy="168121"/>
          </a:xfrm>
          <a:prstGeom prst="rect">
            <a:avLst/>
          </a:prstGeom>
        </p:spPr>
      </p:pic>
    </p:spTree>
    <p:extLst>
      <p:ext uri="{BB962C8B-B14F-4D97-AF65-F5344CB8AC3E}">
        <p14:creationId xmlns:p14="http://schemas.microsoft.com/office/powerpoint/2010/main" val="3773605996"/>
      </p:ext>
    </p:extLst>
  </p:cSld>
  <p:clrMap bg1="lt1" tx1="dk1" bg2="lt2" tx2="dk2" accent1="accent1" accent2="accent2" accent3="accent3" accent4="accent4" accent5="accent5" accent6="accent6" hlink="hlink" folHlink="folHlink"/>
  <p:sldLayoutIdLst>
    <p:sldLayoutId id="2147483682" r:id="rId1"/>
    <p:sldLayoutId id="214748368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mp;C-PPT-Text-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4" name="Picture 3">
            <a:extLst>
              <a:ext uri="{FF2B5EF4-FFF2-40B4-BE49-F238E27FC236}">
                <a16:creationId xmlns:a16="http://schemas.microsoft.com/office/drawing/2014/main" id="{4F480800-E774-4BA8-8E33-37FB89F13B31}"/>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a:off x="6307669" y="6325202"/>
            <a:ext cx="3120000" cy="168121"/>
          </a:xfrm>
          <a:prstGeom prst="rect">
            <a:avLst/>
          </a:prstGeom>
        </p:spPr>
      </p:pic>
    </p:spTree>
    <p:extLst>
      <p:ext uri="{BB962C8B-B14F-4D97-AF65-F5344CB8AC3E}">
        <p14:creationId xmlns:p14="http://schemas.microsoft.com/office/powerpoint/2010/main" val="10256593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ctr" defTabSz="371475"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p:bodyStyle>
    <p:otherStyle>
      <a:defPPr>
        <a:defRPr lang="en-US"/>
      </a:defPPr>
      <a:lvl1pPr marL="0" algn="l" defTabSz="371475" rtl="0" eaLnBrk="1" latinLnBrk="0" hangingPunct="1">
        <a:defRPr sz="1463" kern="1200">
          <a:solidFill>
            <a:schemeClr val="tx1"/>
          </a:solidFill>
          <a:latin typeface="+mn-lt"/>
          <a:ea typeface="+mn-ea"/>
          <a:cs typeface="+mn-cs"/>
        </a:defRPr>
      </a:lvl1pPr>
      <a:lvl2pPr marL="371475" algn="l" defTabSz="371475" rtl="0" eaLnBrk="1" latinLnBrk="0" hangingPunct="1">
        <a:defRPr sz="1463" kern="1200">
          <a:solidFill>
            <a:schemeClr val="tx1"/>
          </a:solidFill>
          <a:latin typeface="+mn-lt"/>
          <a:ea typeface="+mn-ea"/>
          <a:cs typeface="+mn-cs"/>
        </a:defRPr>
      </a:lvl2pPr>
      <a:lvl3pPr marL="742950" algn="l" defTabSz="371475" rtl="0" eaLnBrk="1" latinLnBrk="0" hangingPunct="1">
        <a:defRPr sz="1463" kern="1200">
          <a:solidFill>
            <a:schemeClr val="tx1"/>
          </a:solidFill>
          <a:latin typeface="+mn-lt"/>
          <a:ea typeface="+mn-ea"/>
          <a:cs typeface="+mn-cs"/>
        </a:defRPr>
      </a:lvl3pPr>
      <a:lvl4pPr marL="1114425" algn="l" defTabSz="371475" rtl="0" eaLnBrk="1" latinLnBrk="0" hangingPunct="1">
        <a:defRPr sz="1463" kern="1200">
          <a:solidFill>
            <a:schemeClr val="tx1"/>
          </a:solidFill>
          <a:latin typeface="+mn-lt"/>
          <a:ea typeface="+mn-ea"/>
          <a:cs typeface="+mn-cs"/>
        </a:defRPr>
      </a:lvl4pPr>
      <a:lvl5pPr marL="1485900" algn="l" defTabSz="371475" rtl="0" eaLnBrk="1" latinLnBrk="0" hangingPunct="1">
        <a:defRPr sz="1463" kern="1200">
          <a:solidFill>
            <a:schemeClr val="tx1"/>
          </a:solidFill>
          <a:latin typeface="+mn-lt"/>
          <a:ea typeface="+mn-ea"/>
          <a:cs typeface="+mn-cs"/>
        </a:defRPr>
      </a:lvl5pPr>
      <a:lvl6pPr marL="1857375" algn="l" defTabSz="371475" rtl="0" eaLnBrk="1" latinLnBrk="0" hangingPunct="1">
        <a:defRPr sz="1463" kern="1200">
          <a:solidFill>
            <a:schemeClr val="tx1"/>
          </a:solidFill>
          <a:latin typeface="+mn-lt"/>
          <a:ea typeface="+mn-ea"/>
          <a:cs typeface="+mn-cs"/>
        </a:defRPr>
      </a:lvl6pPr>
      <a:lvl7pPr marL="2228850" algn="l" defTabSz="371475" rtl="0" eaLnBrk="1" latinLnBrk="0" hangingPunct="1">
        <a:defRPr sz="1463" kern="1200">
          <a:solidFill>
            <a:schemeClr val="tx1"/>
          </a:solidFill>
          <a:latin typeface="+mn-lt"/>
          <a:ea typeface="+mn-ea"/>
          <a:cs typeface="+mn-cs"/>
        </a:defRPr>
      </a:lvl7pPr>
      <a:lvl8pPr marL="2600325" algn="l" defTabSz="371475" rtl="0" eaLnBrk="1" latinLnBrk="0" hangingPunct="1">
        <a:defRPr sz="1463" kern="1200">
          <a:solidFill>
            <a:schemeClr val="tx1"/>
          </a:solidFill>
          <a:latin typeface="+mn-lt"/>
          <a:ea typeface="+mn-ea"/>
          <a:cs typeface="+mn-cs"/>
        </a:defRPr>
      </a:lvl8pPr>
      <a:lvl9pPr marL="2971800" algn="l" defTabSz="371475"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england.nhs.uk/wp-content/uploads/2022/12/B1940-guidance-on-developing-the-joint-forward-plan-december-2022.pd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8.png"/><Relationship Id="rId16" Type="http://schemas.openxmlformats.org/officeDocument/2006/relationships/image" Target="../media/image42.svg"/><Relationship Id="rId1" Type="http://schemas.openxmlformats.org/officeDocument/2006/relationships/slideLayout" Target="../slideLayouts/slideLayout8.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C2CC3D-BCB0-47E5-20C4-7B8DF8A2FCFE}"/>
              </a:ext>
            </a:extLst>
          </p:cNvPr>
          <p:cNvSpPr>
            <a:spLocks noGrp="1"/>
          </p:cNvSpPr>
          <p:nvPr>
            <p:ph type="ctrTitle"/>
          </p:nvPr>
        </p:nvSpPr>
        <p:spPr>
          <a:xfrm>
            <a:off x="5166804" y="2553345"/>
            <a:ext cx="4123728" cy="1124291"/>
          </a:xfrm>
        </p:spPr>
        <p:txBody>
          <a:bodyPr lIns="0" tIns="0" rIns="0" bIns="0" anchor="t"/>
          <a:lstStyle/>
          <a:p>
            <a:r>
              <a:rPr lang="en-GB" sz="4000">
                <a:solidFill>
                  <a:schemeClr val="bg1"/>
                </a:solidFill>
                <a:latin typeface="Arial" panose="020B0604020202020204" pitchFamily="34" charset="0"/>
                <a:cs typeface="Arial" panose="020B0604020202020204" pitchFamily="34" charset="0"/>
              </a:rPr>
              <a:t>Improving Lives Together</a:t>
            </a:r>
          </a:p>
        </p:txBody>
      </p:sp>
      <p:sp>
        <p:nvSpPr>
          <p:cNvPr id="3" name="TextBox 2">
            <a:extLst>
              <a:ext uri="{FF2B5EF4-FFF2-40B4-BE49-F238E27FC236}">
                <a16:creationId xmlns:a16="http://schemas.microsoft.com/office/drawing/2014/main" id="{802E6460-2CD9-FFC3-B61D-B6B14495DAE2}"/>
              </a:ext>
            </a:extLst>
          </p:cNvPr>
          <p:cNvSpPr txBox="1"/>
          <p:nvPr/>
        </p:nvSpPr>
        <p:spPr>
          <a:xfrm>
            <a:off x="4449830" y="3922915"/>
            <a:ext cx="5276815" cy="1938992"/>
          </a:xfrm>
          <a:prstGeom prst="rect">
            <a:avLst/>
          </a:prstGeom>
          <a:noFill/>
        </p:spPr>
        <p:txBody>
          <a:bodyPr wrap="square" lIns="91440" tIns="45720" rIns="91440" bIns="45720" rtlCol="0" anchor="t">
            <a:spAutoFit/>
          </a:bodyPr>
          <a:lstStyle/>
          <a:p>
            <a:pPr algn="r"/>
            <a:r>
              <a:rPr lang="en-GB" sz="2000" dirty="0">
                <a:solidFill>
                  <a:schemeClr val="bg1"/>
                </a:solidFill>
                <a:latin typeface="Arial"/>
                <a:cs typeface="Arial"/>
              </a:rPr>
              <a:t>Developing our ambition for a healthier future in Sussex</a:t>
            </a:r>
          </a:p>
          <a:p>
            <a:pPr algn="r"/>
            <a:endParaRPr lang="en-GB" sz="2000">
              <a:solidFill>
                <a:schemeClr val="bg1"/>
              </a:solidFill>
              <a:latin typeface="Arial" panose="020B0604020202020204" pitchFamily="34" charset="0"/>
              <a:cs typeface="Arial" panose="020B0604020202020204" pitchFamily="34" charset="0"/>
            </a:endParaRPr>
          </a:p>
          <a:p>
            <a:pPr algn="r"/>
            <a:endParaRPr lang="en-GB" sz="2000">
              <a:solidFill>
                <a:schemeClr val="bg1"/>
              </a:solidFill>
              <a:latin typeface="Arial" panose="020B0604020202020204" pitchFamily="34" charset="0"/>
              <a:cs typeface="Arial" panose="020B0604020202020204" pitchFamily="34" charset="0"/>
            </a:endParaRPr>
          </a:p>
          <a:p>
            <a:pPr algn="r"/>
            <a:r>
              <a:rPr lang="en-GB" sz="2000" b="1" dirty="0">
                <a:solidFill>
                  <a:schemeClr val="accent1">
                    <a:lumMod val="40000"/>
                    <a:lumOff val="60000"/>
                  </a:schemeClr>
                </a:solidFill>
                <a:latin typeface="Arial"/>
                <a:cs typeface="Arial"/>
              </a:rPr>
              <a:t>Sussex Integrated Care Strategy and Shared Delivery Plan</a:t>
            </a:r>
            <a:endParaRPr lang="en-GB" sz="2000" b="1"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057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DCF872-F864-5D31-CC6A-0FF9CDE30D23}"/>
              </a:ext>
            </a:extLst>
          </p:cNvPr>
          <p:cNvSpPr txBox="1"/>
          <p:nvPr/>
        </p:nvSpPr>
        <p:spPr>
          <a:xfrm>
            <a:off x="900067" y="906775"/>
            <a:ext cx="3926376" cy="6124754"/>
          </a:xfrm>
          <a:prstGeom prst="rect">
            <a:avLst/>
          </a:prstGeom>
          <a:noFill/>
        </p:spPr>
        <p:txBody>
          <a:bodyPr wrap="square" rtlCol="0">
            <a:spAutoFit/>
          </a:bodyPr>
          <a:lstStyle/>
          <a:p>
            <a:pPr>
              <a:tabLst>
                <a:tab pos="2865755" algn="ctr"/>
              </a:tabLst>
            </a:pPr>
            <a:r>
              <a:rPr lang="en-GB" sz="1200">
                <a:effectLst/>
                <a:latin typeface="Arial" panose="020B0604020202020204" pitchFamily="34" charset="0"/>
                <a:ea typeface="Calibri" panose="020F0502020204030204" pitchFamily="34" charset="0"/>
              </a:rPr>
              <a:t>Our ambition is </a:t>
            </a:r>
            <a:r>
              <a:rPr lang="en-GB" sz="1200">
                <a:latin typeface="Arial" panose="020B0604020202020204" pitchFamily="34" charset="0"/>
                <a:ea typeface="Calibri" panose="020F0502020204030204" pitchFamily="34" charset="0"/>
              </a:rPr>
              <a:t>improve the lives of people living across Sussex by supporting them to live healthier for longer and making sure they have access to the best possible services when they need them. </a:t>
            </a:r>
            <a:r>
              <a:rPr lang="en-GB" sz="1200">
                <a:effectLst/>
                <a:latin typeface="Arial" panose="020B0604020202020204" pitchFamily="34" charset="0"/>
                <a:ea typeface="Calibri" panose="020F0502020204030204" pitchFamily="34" charset="0"/>
              </a:rPr>
              <a:t>We want to:</a:t>
            </a:r>
          </a:p>
          <a:p>
            <a:endParaRPr lang="en-GB" sz="1200">
              <a:solidFill>
                <a:srgbClr val="000000"/>
              </a:solidFill>
              <a:latin typeface="Arial" panose="020B0604020202020204" pitchFamily="34" charset="0"/>
              <a:ea typeface="Calibri" panose="020F0502020204030204" pitchFamily="34" charset="0"/>
            </a:endParaRPr>
          </a:p>
          <a:p>
            <a:pPr lvl="0"/>
            <a:r>
              <a:rPr lang="en-GB" sz="1400" b="1">
                <a:solidFill>
                  <a:srgbClr val="0070C0"/>
                </a:solidFill>
                <a:effectLst/>
                <a:latin typeface="Arial" panose="020B0604020202020204" pitchFamily="34" charset="0"/>
                <a:ea typeface="Calibri" panose="020F0502020204030204" pitchFamily="34" charset="0"/>
              </a:rPr>
              <a:t>	Help local people start their lives 	well by:</a:t>
            </a:r>
          </a:p>
          <a:p>
            <a:pPr lvl="0"/>
            <a:endParaRPr lang="en-GB" sz="120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Improving mother and baby health and wellbeing and supporting parents and carers. </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Creating healthy environments for children to grow up in.</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Supporting good mental health for all children.</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Better supporting the most vulnerable children and young people.</a:t>
            </a:r>
          </a:p>
          <a:p>
            <a:r>
              <a:rPr lang="en-GB" sz="1200">
                <a:effectLst/>
                <a:latin typeface="Arial" panose="020B0604020202020204" pitchFamily="34" charset="0"/>
                <a:ea typeface="Calibri" panose="020F0502020204030204" pitchFamily="34" charset="0"/>
              </a:rPr>
              <a:t> </a:t>
            </a:r>
          </a:p>
          <a:p>
            <a:pPr lvl="0"/>
            <a:r>
              <a:rPr lang="en-GB" sz="1400" b="1">
                <a:solidFill>
                  <a:srgbClr val="0070C0"/>
                </a:solidFill>
                <a:effectLst/>
                <a:latin typeface="Arial" panose="020B0604020202020204" pitchFamily="34" charset="0"/>
                <a:ea typeface="Calibri" panose="020F0502020204030204" pitchFamily="34" charset="0"/>
              </a:rPr>
              <a:t>	Help local people to live their lives 	well by:</a:t>
            </a:r>
          </a:p>
          <a:p>
            <a:pPr lvl="0"/>
            <a:endParaRPr lang="en-GB" sz="120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Supporting people to look after their own health and wellbeing.</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Supporting people to live, work and play in places that promote health and wellbeing.</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Supporting people who have physical disabilities, learning disabilities and mental health conditions, to have good health and joined up care.</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Ensuring more access to services for people who have traditionally been under-served, for example homeless people and other groups.</a:t>
            </a:r>
          </a:p>
          <a:p>
            <a:pPr marL="342900" lvl="0" indent="-342900">
              <a:buFont typeface="Courier New" panose="02070309020205020404" pitchFamily="49" charset="0"/>
              <a:buChar char="o"/>
            </a:pPr>
            <a:endParaRPr lang="en-GB" sz="1200">
              <a:effectLst/>
              <a:latin typeface="Arial" panose="020B0604020202020204" pitchFamily="34" charset="0"/>
              <a:ea typeface="Calibri" panose="020F0502020204030204" pitchFamily="34" charset="0"/>
            </a:endParaRPr>
          </a:p>
          <a:p>
            <a:endParaRPr lang="en-GB" sz="1200">
              <a:solidFill>
                <a:srgbClr val="000000"/>
              </a:solidFill>
              <a:latin typeface="Arial" panose="020B0604020202020204" pitchFamily="34" charset="0"/>
              <a:ea typeface="Calibri" panose="020F0502020204030204" pitchFamily="34" charset="0"/>
            </a:endParaRPr>
          </a:p>
        </p:txBody>
      </p:sp>
      <p:sp>
        <p:nvSpPr>
          <p:cNvPr id="10" name="TextBox 12">
            <a:extLst>
              <a:ext uri="{FF2B5EF4-FFF2-40B4-BE49-F238E27FC236}">
                <a16:creationId xmlns:a16="http://schemas.microsoft.com/office/drawing/2014/main" id="{0A1914A1-45A6-17E7-E4C1-A67122CB166D}"/>
              </a:ext>
            </a:extLst>
          </p:cNvPr>
          <p:cNvSpPr txBox="1"/>
          <p:nvPr/>
        </p:nvSpPr>
        <p:spPr>
          <a:xfrm>
            <a:off x="866562" y="349691"/>
            <a:ext cx="7919761" cy="430887"/>
          </a:xfrm>
          <a:prstGeom prst="rect">
            <a:avLst/>
          </a:prstGeom>
        </p:spPr>
        <p:txBody>
          <a:bodyPr wrap="square" lIns="0" tIns="0" rIns="0" bIns="0" rtlCol="0" anchor="t">
            <a:spAutoFit/>
          </a:bodyPr>
          <a:lstStyle/>
          <a:p>
            <a:r>
              <a:rPr lang="en-GB" sz="2800" b="1" spc="46">
                <a:solidFill>
                  <a:schemeClr val="accent3"/>
                </a:solidFill>
                <a:latin typeface="+mj-lt"/>
              </a:rPr>
              <a:t>Our ambition for the future</a:t>
            </a:r>
          </a:p>
        </p:txBody>
      </p:sp>
      <p:sp>
        <p:nvSpPr>
          <p:cNvPr id="2" name="TextBox 1">
            <a:extLst>
              <a:ext uri="{FF2B5EF4-FFF2-40B4-BE49-F238E27FC236}">
                <a16:creationId xmlns:a16="http://schemas.microsoft.com/office/drawing/2014/main" id="{A9AFC8DB-A007-32CA-A060-12A2DBDBDD4D}"/>
              </a:ext>
            </a:extLst>
          </p:cNvPr>
          <p:cNvSpPr txBox="1"/>
          <p:nvPr/>
        </p:nvSpPr>
        <p:spPr>
          <a:xfrm>
            <a:off x="4952999" y="906775"/>
            <a:ext cx="4456043" cy="5947782"/>
          </a:xfrm>
          <a:prstGeom prst="rect">
            <a:avLst/>
          </a:prstGeom>
          <a:noFill/>
        </p:spPr>
        <p:txBody>
          <a:bodyPr wrap="square" rtlCol="0">
            <a:spAutoFit/>
          </a:bodyPr>
          <a:lstStyle/>
          <a:p>
            <a:pPr lvl="0"/>
            <a:r>
              <a:rPr lang="en-GB" sz="1200" b="1">
                <a:effectLst/>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Help local people to age well by:</a:t>
            </a:r>
          </a:p>
          <a:p>
            <a:pPr lvl="0"/>
            <a:endParaRPr lang="en-GB" sz="105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Ensuring fewer older people feel lonely or isolated.</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Helping older people to stay healthy and live independently for longer.</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Reducing the number of older people who suffer falls.</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Helping older people receive good quality care at the end of their lives and to die at a place of their choosing. </a:t>
            </a:r>
          </a:p>
          <a:p>
            <a:r>
              <a:rPr lang="en-GB" sz="1200">
                <a:effectLst/>
                <a:latin typeface="Arial" panose="020B0604020202020204" pitchFamily="34" charset="0"/>
                <a:ea typeface="Calibri" panose="020F0502020204030204" pitchFamily="34" charset="0"/>
              </a:rPr>
              <a:t> </a:t>
            </a:r>
          </a:p>
          <a:p>
            <a:pPr lvl="0"/>
            <a:r>
              <a:rPr lang="en-GB" sz="1200" b="1">
                <a:effectLst/>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Help local people get the treatment, care  	and support they need when they do 	become ill by: </a:t>
            </a:r>
            <a:endParaRPr lang="en-GB" sz="1400">
              <a:solidFill>
                <a:srgbClr val="0070C0"/>
              </a:solidFill>
              <a:effectLst/>
              <a:latin typeface="Arial" panose="020B0604020202020204" pitchFamily="34" charset="0"/>
              <a:ea typeface="Calibri" panose="020F0502020204030204" pitchFamily="34" charset="0"/>
            </a:endParaRPr>
          </a:p>
          <a:p>
            <a:pPr lvl="0"/>
            <a:endParaRPr lang="en-GB" sz="100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Tailoring care to support people in their own home, or as close to home as possible. </a:t>
            </a:r>
          </a:p>
          <a:p>
            <a:pPr marL="342900" lvl="0" indent="-342900">
              <a:buFont typeface="Courier New" panose="02070309020205020404" pitchFamily="49" charset="0"/>
              <a:buChar char="o"/>
            </a:pPr>
            <a:r>
              <a:rPr lang="en-GB" sz="1200">
                <a:latin typeface="Arial" panose="020B0604020202020204" pitchFamily="34" charset="0"/>
                <a:ea typeface="Calibri" panose="020F0502020204030204" pitchFamily="34" charset="0"/>
              </a:rPr>
              <a:t>Supporting the health and wellbeing of informal carers.</a:t>
            </a:r>
            <a:endParaRPr lang="en-GB" sz="1200">
              <a:effectLst/>
              <a:latin typeface="Arial" panose="020B0604020202020204" pitchFamily="34" charset="0"/>
              <a:ea typeface="Calibri" panose="020F0502020204030204" pitchFamily="34" charset="0"/>
            </a:endParaRP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Giving them access to the most appropriate and best experts and professionals as early as possible that best suits their needs. </a:t>
            </a:r>
          </a:p>
          <a:p>
            <a:pPr marL="342900" lvl="0" indent="-342900">
              <a:buFont typeface="Courier New" panose="02070309020205020404" pitchFamily="49" charset="0"/>
              <a:buChar char="o"/>
            </a:pPr>
            <a:r>
              <a:rPr lang="en-GB" sz="1200">
                <a:effectLst/>
                <a:latin typeface="Arial" panose="020B0604020202020204" pitchFamily="34" charset="0"/>
                <a:ea typeface="Calibri" panose="020F0502020204030204" pitchFamily="34" charset="0"/>
              </a:rPr>
              <a:t>Giving greater joined-up care and support for people with long-term conditions and a number of health issues.</a:t>
            </a:r>
          </a:p>
          <a:p>
            <a:r>
              <a:rPr lang="en-GB" sz="1200">
                <a:solidFill>
                  <a:srgbClr val="000000"/>
                </a:solidFill>
                <a:effectLst/>
                <a:latin typeface="Arial" panose="020B0604020202020204" pitchFamily="34" charset="0"/>
                <a:ea typeface="Calibri" panose="020F0502020204030204" pitchFamily="34" charset="0"/>
              </a:rPr>
              <a:t> </a:t>
            </a:r>
            <a:endParaRPr lang="en-GB" sz="1200">
              <a:solidFill>
                <a:srgbClr val="000000"/>
              </a:solidFill>
              <a:latin typeface="Arial" panose="020B0604020202020204" pitchFamily="34" charset="0"/>
              <a:ea typeface="Calibri" panose="020F0502020204030204" pitchFamily="34" charset="0"/>
            </a:endParaRPr>
          </a:p>
          <a:p>
            <a:r>
              <a:rPr lang="en-GB" sz="1400" b="1">
                <a:solidFill>
                  <a:srgbClr val="0070C0"/>
                </a:solidFill>
                <a:effectLst/>
                <a:latin typeface="Arial" panose="020B0604020202020204" pitchFamily="34" charset="0"/>
                <a:ea typeface="Calibri" panose="020F0502020204030204" pitchFamily="34" charset="0"/>
              </a:rPr>
              <a:t>	Help our staff get more support, 	development and work in an by:</a:t>
            </a:r>
          </a:p>
          <a:p>
            <a:endParaRPr lang="en-GB" sz="1200">
              <a:solidFill>
                <a:srgbClr val="000000"/>
              </a:solidFill>
              <a:latin typeface="Arial" panose="020B0604020202020204" pitchFamily="34" charset="0"/>
              <a:ea typeface="Calibri" panose="020F0502020204030204" pitchFamily="34" charset="0"/>
            </a:endParaRPr>
          </a:p>
          <a:p>
            <a:pPr marL="171450" indent="-171450">
              <a:buFont typeface="Courier New" panose="02070309020205020404" pitchFamily="49" charset="0"/>
              <a:buChar char="o"/>
            </a:pPr>
            <a:r>
              <a:rPr lang="en-GB" sz="1200">
                <a:solidFill>
                  <a:srgbClr val="000000"/>
                </a:solidFill>
                <a:latin typeface="Arial" panose="020B0604020202020204" pitchFamily="34" charset="0"/>
                <a:ea typeface="Calibri" panose="020F0502020204030204" pitchFamily="34" charset="0"/>
              </a:rPr>
              <a:t>    Growing our workforce by making it easier for people to  </a:t>
            </a:r>
          </a:p>
          <a:p>
            <a:r>
              <a:rPr lang="en-GB" sz="1200">
                <a:solidFill>
                  <a:srgbClr val="000000"/>
                </a:solidFill>
                <a:latin typeface="Arial" panose="020B0604020202020204" pitchFamily="34" charset="0"/>
                <a:ea typeface="Calibri" panose="020F0502020204030204" pitchFamily="34" charset="0"/>
              </a:rPr>
              <a:t>        go into care professions.</a:t>
            </a:r>
          </a:p>
          <a:p>
            <a:pPr marL="171450" indent="-1714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    Providing more and varied training opportunities.</a:t>
            </a:r>
          </a:p>
          <a:p>
            <a:pPr marL="171450" indent="-171450">
              <a:buFont typeface="Courier New" panose="02070309020205020404" pitchFamily="49" charset="0"/>
              <a:buChar char="o"/>
            </a:pPr>
            <a:r>
              <a:rPr lang="en-GB" sz="1200">
                <a:solidFill>
                  <a:srgbClr val="000000"/>
                </a:solidFill>
                <a:latin typeface="Arial" panose="020B0604020202020204" pitchFamily="34" charset="0"/>
                <a:ea typeface="Calibri" panose="020F0502020204030204" pitchFamily="34" charset="0"/>
              </a:rPr>
              <a:t>    Creating a more inclusive and diverse working  </a:t>
            </a:r>
          </a:p>
          <a:p>
            <a:r>
              <a:rPr lang="en-GB" sz="1200">
                <a:solidFill>
                  <a:srgbClr val="000000"/>
                </a:solidFill>
                <a:latin typeface="Arial" panose="020B0604020202020204" pitchFamily="34" charset="0"/>
                <a:ea typeface="Calibri" panose="020F0502020204030204" pitchFamily="34" charset="0"/>
              </a:rPr>
              <a:t>        environment.</a:t>
            </a:r>
            <a:endParaRPr lang="en-GB" sz="1200">
              <a:solidFill>
                <a:srgbClr val="000000"/>
              </a:solidFill>
              <a:effectLst/>
              <a:latin typeface="Arial" panose="020B0604020202020204" pitchFamily="34" charset="0"/>
              <a:ea typeface="Calibri" panose="020F0502020204030204" pitchFamily="34" charset="0"/>
            </a:endParaRPr>
          </a:p>
        </p:txBody>
      </p:sp>
      <p:sp>
        <p:nvSpPr>
          <p:cNvPr id="9" name="Oval 8">
            <a:extLst>
              <a:ext uri="{FF2B5EF4-FFF2-40B4-BE49-F238E27FC236}">
                <a16:creationId xmlns:a16="http://schemas.microsoft.com/office/drawing/2014/main" id="{75FFE3B6-5356-7DDB-0352-D1AD580DD31E}"/>
              </a:ext>
            </a:extLst>
          </p:cNvPr>
          <p:cNvSpPr/>
          <p:nvPr/>
        </p:nvSpPr>
        <p:spPr>
          <a:xfrm>
            <a:off x="878883" y="2069052"/>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52DBA8B-4ED7-B99D-DEEA-6B6A0770BB8A}"/>
              </a:ext>
            </a:extLst>
          </p:cNvPr>
          <p:cNvSpPr/>
          <p:nvPr/>
        </p:nvSpPr>
        <p:spPr>
          <a:xfrm>
            <a:off x="878884" y="4094594"/>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2A03FDD-EC50-83B1-33B9-FE3945E13BAD}"/>
              </a:ext>
            </a:extLst>
          </p:cNvPr>
          <p:cNvSpPr/>
          <p:nvPr/>
        </p:nvSpPr>
        <p:spPr>
          <a:xfrm>
            <a:off x="4896298" y="929955"/>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00EF8CB-006E-AE5C-9DB6-5D87FC1A2269}"/>
              </a:ext>
            </a:extLst>
          </p:cNvPr>
          <p:cNvSpPr/>
          <p:nvPr/>
        </p:nvSpPr>
        <p:spPr>
          <a:xfrm>
            <a:off x="4936049" y="2748316"/>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 descr="Children and Young People">
            <a:extLst>
              <a:ext uri="{FF2B5EF4-FFF2-40B4-BE49-F238E27FC236}">
                <a16:creationId xmlns:a16="http://schemas.microsoft.com/office/drawing/2014/main" id="{85643CB9-C8D1-EC56-E9EB-2F4B97781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25" y="2105444"/>
            <a:ext cx="282912" cy="28291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descr="How to Stay Active with Age - Heritage Creek Assisted Living">
            <a:extLst>
              <a:ext uri="{FF2B5EF4-FFF2-40B4-BE49-F238E27FC236}">
                <a16:creationId xmlns:a16="http://schemas.microsoft.com/office/drawing/2014/main" id="{CFA33C61-C6EB-D6B5-B101-FA85BBC0C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401" y="4151022"/>
            <a:ext cx="158010" cy="24714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It Would Address Social Isolation, While Giving The - Old People Icon Png  Blue, Transparent Png , Transparent Png Image - PNGitem">
            <a:extLst>
              <a:ext uri="{FF2B5EF4-FFF2-40B4-BE49-F238E27FC236}">
                <a16:creationId xmlns:a16="http://schemas.microsoft.com/office/drawing/2014/main" id="{949AB899-F637-DB56-E953-D6B5DE255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368" y="1014635"/>
            <a:ext cx="265111" cy="18896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2" descr="Health &amp; Wellbeing Translation Service | Anglia Translations">
            <a:extLst>
              <a:ext uri="{FF2B5EF4-FFF2-40B4-BE49-F238E27FC236}">
                <a16:creationId xmlns:a16="http://schemas.microsoft.com/office/drawing/2014/main" id="{FBCC561A-A10C-CCFF-D927-F280616FC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6965" y="2838349"/>
            <a:ext cx="196874" cy="16770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al 2">
            <a:extLst>
              <a:ext uri="{FF2B5EF4-FFF2-40B4-BE49-F238E27FC236}">
                <a16:creationId xmlns:a16="http://schemas.microsoft.com/office/drawing/2014/main" id="{20E76D68-7083-17C8-FB9B-DB712007110A}"/>
              </a:ext>
            </a:extLst>
          </p:cNvPr>
          <p:cNvSpPr/>
          <p:nvPr/>
        </p:nvSpPr>
        <p:spPr>
          <a:xfrm>
            <a:off x="4936049" y="5044727"/>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0" descr="Our People - Cambria Maintenance Services">
            <a:extLst>
              <a:ext uri="{FF2B5EF4-FFF2-40B4-BE49-F238E27FC236}">
                <a16:creationId xmlns:a16="http://schemas.microsoft.com/office/drawing/2014/main" id="{34E3F66A-863F-C965-A625-9CC2855F4E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693" r="7862"/>
          <a:stretch/>
        </p:blipFill>
        <p:spPr bwMode="auto">
          <a:xfrm>
            <a:off x="5021635" y="5144793"/>
            <a:ext cx="205008" cy="161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503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DCF872-F864-5D31-CC6A-0FF9CDE30D23}"/>
              </a:ext>
            </a:extLst>
          </p:cNvPr>
          <p:cNvSpPr txBox="1"/>
          <p:nvPr/>
        </p:nvSpPr>
        <p:spPr>
          <a:xfrm>
            <a:off x="900068" y="1280487"/>
            <a:ext cx="3751830" cy="4401205"/>
          </a:xfrm>
          <a:prstGeom prst="rect">
            <a:avLst/>
          </a:prstGeom>
          <a:noFill/>
        </p:spPr>
        <p:txBody>
          <a:bodyPr wrap="square" rtlCol="0">
            <a:spAutoFit/>
          </a:bodyPr>
          <a:lstStyle/>
          <a:p>
            <a:pPr lvl="0"/>
            <a:r>
              <a:rPr lang="en-GB" sz="1200">
                <a:effectLst/>
                <a:latin typeface="Arial" panose="020B0604020202020204" pitchFamily="34" charset="0"/>
                <a:ea typeface="Calibri" panose="020F0502020204030204" pitchFamily="34" charset="0"/>
              </a:rPr>
              <a:t>We need to respond to the issues we face, and what local people and staff have said, and make the biggest difference to improve the lives of people living across Sussex. </a:t>
            </a:r>
          </a:p>
          <a:p>
            <a:r>
              <a:rPr lang="en-GB" sz="1200">
                <a:effectLst/>
                <a:latin typeface="Arial" panose="020B0604020202020204" pitchFamily="34" charset="0"/>
                <a:ea typeface="Calibri" panose="020F0502020204030204" pitchFamily="34" charset="0"/>
              </a:rPr>
              <a:t> </a:t>
            </a:r>
          </a:p>
          <a:p>
            <a:pPr lvl="0"/>
            <a:r>
              <a:rPr lang="en-GB" sz="1200">
                <a:effectLst/>
                <a:latin typeface="Arial" panose="020B0604020202020204" pitchFamily="34" charset="0"/>
                <a:ea typeface="Calibri" panose="020F0502020204030204" pitchFamily="34" charset="0"/>
              </a:rPr>
              <a:t>We will do this with a </a:t>
            </a:r>
            <a:r>
              <a:rPr lang="en-GB" sz="1200" b="1">
                <a:effectLst/>
                <a:latin typeface="Arial" panose="020B0604020202020204" pitchFamily="34" charset="0"/>
                <a:ea typeface="Calibri" panose="020F0502020204030204" pitchFamily="34" charset="0"/>
              </a:rPr>
              <a:t>new Joined-Up Community approach.</a:t>
            </a:r>
          </a:p>
          <a:p>
            <a:pPr lvl="0"/>
            <a:r>
              <a:rPr lang="en-GB" sz="1200">
                <a:effectLst/>
                <a:latin typeface="Arial" panose="020B0604020202020204" pitchFamily="34" charset="0"/>
                <a:ea typeface="Calibri" panose="020F0502020204030204" pitchFamily="34" charset="0"/>
              </a:rPr>
              <a:t> </a:t>
            </a:r>
          </a:p>
          <a:p>
            <a:pPr lvl="0"/>
            <a:r>
              <a:rPr lang="en-GB" sz="1200">
                <a:effectLst/>
                <a:latin typeface="Arial" panose="020B0604020202020204" pitchFamily="34" charset="0"/>
                <a:ea typeface="Calibri" panose="020F0502020204030204" pitchFamily="34" charset="0"/>
              </a:rPr>
              <a:t>This will involve a different way of working to how services are working today. There will be three big differences: </a:t>
            </a:r>
          </a:p>
          <a:p>
            <a:endParaRPr lang="en-GB" sz="1200" b="1">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400" b="1">
                <a:solidFill>
                  <a:srgbClr val="0070C0"/>
                </a:solidFill>
                <a:effectLst/>
                <a:latin typeface="Arial" panose="020B0604020202020204" pitchFamily="34" charset="0"/>
                <a:ea typeface="Calibri" panose="020F0502020204030204" pitchFamily="34" charset="0"/>
              </a:rPr>
              <a:t>Involvement of local people: </a:t>
            </a:r>
            <a:r>
              <a:rPr lang="en-GB" sz="1200">
                <a:effectLst/>
                <a:latin typeface="Arial" panose="020B0604020202020204" pitchFamily="34" charset="0"/>
                <a:ea typeface="Calibri" panose="020F0502020204030204" pitchFamily="34" charset="0"/>
              </a:rPr>
              <a:t>Local people, and carers, will be supported to have greater involvement and say in how health and care services work for them.</a:t>
            </a:r>
          </a:p>
          <a:p>
            <a:endParaRPr lang="en-GB" sz="1200" b="1">
              <a:solidFill>
                <a:srgbClr val="000000"/>
              </a:solidFill>
              <a:effectLst/>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400" b="1">
                <a:solidFill>
                  <a:srgbClr val="0070C0"/>
                </a:solidFill>
                <a:effectLst/>
                <a:latin typeface="Arial" panose="020B0604020202020204" pitchFamily="34" charset="0"/>
                <a:ea typeface="Calibri" panose="020F0502020204030204" pitchFamily="34" charset="0"/>
              </a:rPr>
              <a:t>Joined-up working:</a:t>
            </a:r>
            <a:r>
              <a:rPr lang="en-GB" sz="1400">
                <a:solidFill>
                  <a:srgbClr val="0070C0"/>
                </a:solidFill>
                <a:effectLst/>
                <a:latin typeface="Arial" panose="020B0604020202020204" pitchFamily="34" charset="0"/>
                <a:ea typeface="Calibri" panose="020F0502020204030204" pitchFamily="34" charset="0"/>
              </a:rPr>
              <a:t> </a:t>
            </a:r>
            <a:r>
              <a:rPr lang="en-GB" sz="1200">
                <a:solidFill>
                  <a:srgbClr val="000000"/>
                </a:solidFill>
                <a:effectLst/>
                <a:latin typeface="Arial" panose="020B0604020202020204" pitchFamily="34" charset="0"/>
                <a:ea typeface="Calibri" panose="020F0502020204030204" pitchFamily="34" charset="0"/>
              </a:rPr>
              <a:t>Teams of professionals and experts will work closer together across different organisations within local communities to tailor support, care and treatment to what local people need.</a:t>
            </a:r>
          </a:p>
          <a:p>
            <a:endParaRPr lang="en-GB" sz="1200">
              <a:solidFill>
                <a:srgbClr val="000000"/>
              </a:solidFill>
              <a:latin typeface="Arial" panose="020B0604020202020204" pitchFamily="34" charset="0"/>
              <a:ea typeface="Calibri" panose="020F0502020204030204" pitchFamily="34" charset="0"/>
            </a:endParaRPr>
          </a:p>
        </p:txBody>
      </p:sp>
      <p:sp>
        <p:nvSpPr>
          <p:cNvPr id="10" name="TextBox 12">
            <a:extLst>
              <a:ext uri="{FF2B5EF4-FFF2-40B4-BE49-F238E27FC236}">
                <a16:creationId xmlns:a16="http://schemas.microsoft.com/office/drawing/2014/main" id="{0A1914A1-45A6-17E7-E4C1-A67122CB166D}"/>
              </a:ext>
            </a:extLst>
          </p:cNvPr>
          <p:cNvSpPr txBox="1"/>
          <p:nvPr/>
        </p:nvSpPr>
        <p:spPr>
          <a:xfrm>
            <a:off x="900068" y="678876"/>
            <a:ext cx="6612106" cy="430887"/>
          </a:xfrm>
          <a:prstGeom prst="rect">
            <a:avLst/>
          </a:prstGeom>
        </p:spPr>
        <p:txBody>
          <a:bodyPr wrap="square" lIns="0" tIns="0" rIns="0" bIns="0" rtlCol="0" anchor="t">
            <a:spAutoFit/>
          </a:bodyPr>
          <a:lstStyle/>
          <a:p>
            <a:r>
              <a:rPr lang="en-GB" sz="2800" b="1" spc="46">
                <a:solidFill>
                  <a:schemeClr val="accent3"/>
                </a:solidFill>
                <a:latin typeface="+mj-lt"/>
              </a:rPr>
              <a:t>Achieving our ambition</a:t>
            </a:r>
          </a:p>
        </p:txBody>
      </p:sp>
      <p:sp>
        <p:nvSpPr>
          <p:cNvPr id="2" name="TextBox 1">
            <a:extLst>
              <a:ext uri="{FF2B5EF4-FFF2-40B4-BE49-F238E27FC236}">
                <a16:creationId xmlns:a16="http://schemas.microsoft.com/office/drawing/2014/main" id="{A9AFC8DB-A007-32CA-A060-12A2DBDBDD4D}"/>
              </a:ext>
            </a:extLst>
          </p:cNvPr>
          <p:cNvSpPr txBox="1"/>
          <p:nvPr/>
        </p:nvSpPr>
        <p:spPr>
          <a:xfrm>
            <a:off x="5254104" y="1255957"/>
            <a:ext cx="3751830" cy="276999"/>
          </a:xfrm>
          <a:prstGeom prst="rect">
            <a:avLst/>
          </a:prstGeom>
          <a:noFill/>
        </p:spPr>
        <p:txBody>
          <a:bodyPr wrap="square" rtlCol="0">
            <a:spAutoFit/>
          </a:bodyPr>
          <a:lstStyle/>
          <a:p>
            <a:r>
              <a:rPr lang="en-GB" sz="1200">
                <a:solidFill>
                  <a:srgbClr val="000000"/>
                </a:solidFill>
                <a:effectLst/>
                <a:latin typeface="Arial" panose="020B0604020202020204" pitchFamily="34" charset="0"/>
                <a:ea typeface="Calibri" panose="020F0502020204030204" pitchFamily="34" charset="0"/>
              </a:rPr>
              <a:t> </a:t>
            </a:r>
          </a:p>
        </p:txBody>
      </p:sp>
      <p:pic>
        <p:nvPicPr>
          <p:cNvPr id="5" name="Picture 4">
            <a:extLst>
              <a:ext uri="{FF2B5EF4-FFF2-40B4-BE49-F238E27FC236}">
                <a16:creationId xmlns:a16="http://schemas.microsoft.com/office/drawing/2014/main" id="{6C457613-BEC8-3DB8-F421-56AF4D26B8B3}"/>
              </a:ext>
            </a:extLst>
          </p:cNvPr>
          <p:cNvPicPr>
            <a:picLocks noChangeAspect="1"/>
          </p:cNvPicPr>
          <p:nvPr/>
        </p:nvPicPr>
        <p:blipFill>
          <a:blip r:embed="rId2"/>
          <a:stretch>
            <a:fillRect/>
          </a:stretch>
        </p:blipFill>
        <p:spPr>
          <a:xfrm>
            <a:off x="4651897" y="1280487"/>
            <a:ext cx="4879199" cy="4776634"/>
          </a:xfrm>
          <a:prstGeom prst="rect">
            <a:avLst/>
          </a:prstGeom>
        </p:spPr>
      </p:pic>
    </p:spTree>
    <p:extLst>
      <p:ext uri="{BB962C8B-B14F-4D97-AF65-F5344CB8AC3E}">
        <p14:creationId xmlns:p14="http://schemas.microsoft.com/office/powerpoint/2010/main" val="381998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FC8DB-A007-32CA-A060-12A2DBDBDD4D}"/>
              </a:ext>
            </a:extLst>
          </p:cNvPr>
          <p:cNvSpPr txBox="1"/>
          <p:nvPr/>
        </p:nvSpPr>
        <p:spPr>
          <a:xfrm>
            <a:off x="5254104" y="1255957"/>
            <a:ext cx="3751830" cy="276999"/>
          </a:xfrm>
          <a:prstGeom prst="rect">
            <a:avLst/>
          </a:prstGeom>
          <a:noFill/>
        </p:spPr>
        <p:txBody>
          <a:bodyPr wrap="square" rtlCol="0">
            <a:spAutoFit/>
          </a:bodyPr>
          <a:lstStyle/>
          <a:p>
            <a:r>
              <a:rPr lang="en-GB" sz="1200">
                <a:solidFill>
                  <a:srgbClr val="000000"/>
                </a:solidFill>
                <a:effectLst/>
                <a:latin typeface="Arial" panose="020B0604020202020204" pitchFamily="34" charset="0"/>
                <a:ea typeface="Calibri" panose="020F0502020204030204" pitchFamily="34" charset="0"/>
              </a:rPr>
              <a:t> </a:t>
            </a:r>
          </a:p>
        </p:txBody>
      </p:sp>
      <p:sp>
        <p:nvSpPr>
          <p:cNvPr id="12" name="TextBox 11">
            <a:extLst>
              <a:ext uri="{FF2B5EF4-FFF2-40B4-BE49-F238E27FC236}">
                <a16:creationId xmlns:a16="http://schemas.microsoft.com/office/drawing/2014/main" id="{7778E415-936A-E91E-5FF8-61432F051BCA}"/>
              </a:ext>
            </a:extLst>
          </p:cNvPr>
          <p:cNvSpPr txBox="1"/>
          <p:nvPr/>
        </p:nvSpPr>
        <p:spPr>
          <a:xfrm>
            <a:off x="900066" y="734536"/>
            <a:ext cx="4125685" cy="5632311"/>
          </a:xfrm>
          <a:prstGeom prst="rect">
            <a:avLst/>
          </a:prstGeom>
          <a:noFill/>
        </p:spPr>
        <p:txBody>
          <a:bodyPr wrap="square">
            <a:spAutoFit/>
          </a:bodyPr>
          <a:lstStyle/>
          <a:p>
            <a:endParaRPr lang="en-GB" sz="1200" b="1">
              <a:solidFill>
                <a:srgbClr val="000000"/>
              </a:solidFill>
              <a:ea typeface="Calibri" panose="020F0502020204030204" pitchFamily="34" charset="0"/>
            </a:endParaRPr>
          </a:p>
          <a:p>
            <a:pPr marL="171450" indent="-171450">
              <a:buFont typeface="Arial" panose="020B0604020202020204" pitchFamily="34" charset="0"/>
              <a:buChar char="•"/>
            </a:pPr>
            <a:r>
              <a:rPr lang="en-GB" sz="1400" b="1">
                <a:solidFill>
                  <a:srgbClr val="0070C0"/>
                </a:solidFill>
                <a:effectLst/>
                <a:ea typeface="Calibri" panose="020F0502020204030204" pitchFamily="34" charset="0"/>
              </a:rPr>
              <a:t>Partnership with communities:</a:t>
            </a:r>
            <a:r>
              <a:rPr lang="en-GB" sz="1400">
                <a:solidFill>
                  <a:srgbClr val="0070C0"/>
                </a:solidFill>
                <a:effectLst/>
                <a:ea typeface="Calibri" panose="020F0502020204030204" pitchFamily="34" charset="0"/>
              </a:rPr>
              <a:t> </a:t>
            </a:r>
            <a:r>
              <a:rPr lang="en-GB" sz="1200">
                <a:solidFill>
                  <a:srgbClr val="000000"/>
                </a:solidFill>
                <a:ea typeface="Calibri" panose="020F0502020204030204" pitchFamily="34" charset="0"/>
              </a:rPr>
              <a:t>Health and care will work with communities to shape support and care around </a:t>
            </a:r>
            <a:r>
              <a:rPr lang="en-GB" sz="1200">
                <a:solidFill>
                  <a:srgbClr val="000000"/>
                </a:solidFill>
                <a:effectLst/>
                <a:ea typeface="Calibri" panose="020F0502020204030204" pitchFamily="34" charset="0"/>
              </a:rPr>
              <a:t>what works best for </a:t>
            </a:r>
            <a:r>
              <a:rPr lang="en-GB" sz="1200">
                <a:solidFill>
                  <a:srgbClr val="000000"/>
                </a:solidFill>
                <a:ea typeface="Calibri" panose="020F0502020204030204" pitchFamily="34" charset="0"/>
              </a:rPr>
              <a:t>them</a:t>
            </a:r>
            <a:r>
              <a:rPr lang="en-GB" sz="1200">
                <a:solidFill>
                  <a:srgbClr val="000000"/>
                </a:solidFill>
                <a:effectLst/>
                <a:ea typeface="Calibri" panose="020F0502020204030204" pitchFamily="34" charset="0"/>
              </a:rPr>
              <a:t>, building on what already works well and creating new </a:t>
            </a:r>
            <a:r>
              <a:rPr lang="en-GB" sz="1200">
                <a:solidFill>
                  <a:srgbClr val="000000"/>
                </a:solidFill>
                <a:ea typeface="Calibri" panose="020F0502020204030204" pitchFamily="34" charset="0"/>
              </a:rPr>
              <a:t>solutions</a:t>
            </a:r>
            <a:r>
              <a:rPr lang="en-GB" sz="1200">
                <a:solidFill>
                  <a:srgbClr val="000000"/>
                </a:solidFill>
                <a:effectLst/>
                <a:ea typeface="Calibri" panose="020F0502020204030204" pitchFamily="34" charset="0"/>
              </a:rPr>
              <a:t> where needed. </a:t>
            </a:r>
          </a:p>
          <a:p>
            <a:r>
              <a:rPr lang="en-GB" sz="1200">
                <a:solidFill>
                  <a:srgbClr val="000000"/>
                </a:solidFill>
                <a:effectLst/>
                <a:ea typeface="Calibri" panose="020F0502020204030204" pitchFamily="34" charset="0"/>
              </a:rPr>
              <a:t> </a:t>
            </a:r>
          </a:p>
          <a:p>
            <a:pPr lvl="0"/>
            <a:r>
              <a:rPr lang="en-GB" sz="1200">
                <a:solidFill>
                  <a:srgbClr val="000000"/>
                </a:solidFill>
                <a:effectLst/>
                <a:ea typeface="Calibri" panose="020F0502020204030204" pitchFamily="34" charset="0"/>
              </a:rPr>
              <a:t>We know that every community is different, and local people will have different needs, so there will not be a one-size fits all approach. </a:t>
            </a:r>
          </a:p>
          <a:p>
            <a:r>
              <a:rPr lang="en-GB" sz="1200">
                <a:solidFill>
                  <a:srgbClr val="000000"/>
                </a:solidFill>
                <a:effectLst/>
                <a:ea typeface="Calibri" panose="020F0502020204030204" pitchFamily="34" charset="0"/>
              </a:rPr>
              <a:t> </a:t>
            </a:r>
          </a:p>
          <a:p>
            <a:pPr lvl="0"/>
            <a:r>
              <a:rPr lang="en-GB" sz="1200">
                <a:solidFill>
                  <a:srgbClr val="000000"/>
                </a:solidFill>
                <a:effectLst/>
                <a:ea typeface="Calibri" panose="020F0502020204030204" pitchFamily="34" charset="0"/>
              </a:rPr>
              <a:t>As well as changes to how services work, this new way of working will also have three big differences in how we approach health and care for local people:</a:t>
            </a:r>
          </a:p>
          <a:p>
            <a:r>
              <a:rPr lang="en-GB" sz="1200">
                <a:effectLst/>
                <a:ea typeface="Calibri" panose="020F0502020204030204" pitchFamily="34" charset="0"/>
              </a:rPr>
              <a:t> </a:t>
            </a:r>
          </a:p>
          <a:p>
            <a:pPr marL="171450" lvl="0" indent="-171450">
              <a:buFont typeface="Arial" panose="020B0604020202020204" pitchFamily="34" charset="0"/>
              <a:buChar char="•"/>
            </a:pPr>
            <a:r>
              <a:rPr lang="en-GB" sz="1400" b="1">
                <a:solidFill>
                  <a:srgbClr val="0070C0"/>
                </a:solidFill>
                <a:effectLst/>
                <a:ea typeface="Calibri" panose="020F0502020204030204" pitchFamily="34" charset="0"/>
              </a:rPr>
              <a:t>Bigger focus on all aspects of your life: </a:t>
            </a:r>
            <a:r>
              <a:rPr lang="en-GB" sz="1200">
                <a:effectLst/>
                <a:ea typeface="Calibri" panose="020F0502020204030204" pitchFamily="34" charset="0"/>
              </a:rPr>
              <a:t>We will be focusing on all areas of people’s lives that influence their health and wellbeing. </a:t>
            </a:r>
          </a:p>
          <a:p>
            <a:pPr marL="1085850" indent="-171450">
              <a:buFont typeface="Arial" panose="020B0604020202020204" pitchFamily="34" charset="0"/>
              <a:buChar char="•"/>
            </a:pPr>
            <a:endParaRPr lang="en-GB" sz="1200">
              <a:effectLst/>
              <a:ea typeface="Calibri" panose="020F0502020204030204" pitchFamily="34" charset="0"/>
            </a:endParaRPr>
          </a:p>
          <a:p>
            <a:pPr marL="171450" lvl="0" indent="-171450">
              <a:buFont typeface="Arial" panose="020B0604020202020204" pitchFamily="34" charset="0"/>
              <a:buChar char="•"/>
            </a:pPr>
            <a:r>
              <a:rPr lang="en-GB" sz="1400" b="1">
                <a:solidFill>
                  <a:srgbClr val="0070C0"/>
                </a:solidFill>
                <a:effectLst/>
                <a:ea typeface="Calibri" panose="020F0502020204030204" pitchFamily="34" charset="0"/>
              </a:rPr>
              <a:t>Bigger focus on supporting you to stay healthy: </a:t>
            </a:r>
            <a:r>
              <a:rPr lang="en-GB" sz="1200">
                <a:effectLst/>
                <a:ea typeface="Calibri" panose="020F0502020204030204" pitchFamily="34" charset="0"/>
              </a:rPr>
              <a:t>We will focus more of our effort, resource and expertise into helping </a:t>
            </a:r>
            <a:r>
              <a:rPr lang="en-GB" sz="1200">
                <a:ea typeface="Calibri" panose="020F0502020204030204" pitchFamily="34" charset="0"/>
              </a:rPr>
              <a:t>people</a:t>
            </a:r>
            <a:r>
              <a:rPr lang="en-GB" sz="1200">
                <a:effectLst/>
                <a:ea typeface="Calibri" panose="020F0502020204030204" pitchFamily="34" charset="0"/>
              </a:rPr>
              <a:t> you healthy and supporting you to continue to live a fulfilled life if you do become ill or have a health issue. </a:t>
            </a:r>
          </a:p>
          <a:p>
            <a:pPr marL="1085850" indent="-171450">
              <a:buFont typeface="Arial" panose="020B0604020202020204" pitchFamily="34" charset="0"/>
              <a:buChar char="•"/>
            </a:pPr>
            <a:endParaRPr lang="en-GB" sz="1200">
              <a:effectLst/>
              <a:ea typeface="Calibri" panose="020F0502020204030204" pitchFamily="34" charset="0"/>
            </a:endParaRPr>
          </a:p>
          <a:p>
            <a:pPr marL="171450" lvl="0" indent="-171450">
              <a:buFont typeface="Arial" panose="020B0604020202020204" pitchFamily="34" charset="0"/>
              <a:buChar char="•"/>
            </a:pPr>
            <a:r>
              <a:rPr lang="en-GB" sz="1400" b="1">
                <a:solidFill>
                  <a:srgbClr val="0070C0"/>
                </a:solidFill>
                <a:effectLst/>
                <a:ea typeface="Calibri" panose="020F0502020204030204" pitchFamily="34" charset="0"/>
              </a:rPr>
              <a:t>Bigger focus on our children and young people: </a:t>
            </a:r>
            <a:r>
              <a:rPr lang="en-GB" sz="1200">
                <a:effectLst/>
                <a:ea typeface="Calibri" panose="020F0502020204030204" pitchFamily="34" charset="0"/>
              </a:rPr>
              <a:t>We will be focusing on children and young people as we know giving them greater support will help them for the rest of their lives. </a:t>
            </a:r>
          </a:p>
        </p:txBody>
      </p:sp>
      <p:sp>
        <p:nvSpPr>
          <p:cNvPr id="5" name="TextBox 4">
            <a:extLst>
              <a:ext uri="{FF2B5EF4-FFF2-40B4-BE49-F238E27FC236}">
                <a16:creationId xmlns:a16="http://schemas.microsoft.com/office/drawing/2014/main" id="{E742D9DE-8182-7B50-AADF-F73441565DC2}"/>
              </a:ext>
            </a:extLst>
          </p:cNvPr>
          <p:cNvSpPr txBox="1"/>
          <p:nvPr/>
        </p:nvSpPr>
        <p:spPr>
          <a:xfrm>
            <a:off x="5254104" y="3908480"/>
            <a:ext cx="4125685" cy="2369880"/>
          </a:xfrm>
          <a:prstGeom prst="rect">
            <a:avLst/>
          </a:prstGeom>
          <a:noFill/>
        </p:spPr>
        <p:txBody>
          <a:bodyPr wrap="square">
            <a:spAutoFit/>
          </a:bodyPr>
          <a:lstStyle/>
          <a:p>
            <a:r>
              <a:rPr lang="en-GB" sz="1600" b="1" spc="46">
                <a:solidFill>
                  <a:schemeClr val="accent3"/>
                </a:solidFill>
              </a:rPr>
              <a:t>Our success factors</a:t>
            </a:r>
          </a:p>
          <a:p>
            <a:endParaRPr lang="en-GB" sz="1200">
              <a:solidFill>
                <a:srgbClr val="000000"/>
              </a:solidFill>
              <a:effectLst/>
              <a:latin typeface="Arial" panose="020B0604020202020204" pitchFamily="34" charset="0"/>
              <a:ea typeface="Calibri" panose="020F0502020204030204" pitchFamily="34" charset="0"/>
            </a:endParaRPr>
          </a:p>
          <a:p>
            <a:pPr lvl="0"/>
            <a:r>
              <a:rPr lang="en-GB" sz="1200">
                <a:effectLst/>
                <a:latin typeface="Arial" panose="020B0604020202020204" pitchFamily="34" charset="0"/>
                <a:ea typeface="Calibri" panose="020F0502020204030204" pitchFamily="34" charset="0"/>
              </a:rPr>
              <a:t>For the new way of working to be successful, there are three critical success factors that we need to develop and improve:</a:t>
            </a:r>
          </a:p>
          <a:p>
            <a:pPr lvl="0"/>
            <a:endParaRPr lang="en-GB" sz="1200">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b="1">
                <a:effectLst/>
                <a:latin typeface="Arial" panose="020B0604020202020204" pitchFamily="34" charset="0"/>
                <a:ea typeface="Calibri" panose="020F0502020204030204" pitchFamily="34" charset="0"/>
              </a:rPr>
              <a:t>Growing and supporting our workforce</a:t>
            </a:r>
          </a:p>
          <a:p>
            <a:pPr marL="171450" lvl="0" indent="-171450">
              <a:buFont typeface="Arial" panose="020B0604020202020204" pitchFamily="34" charset="0"/>
              <a:buChar char="•"/>
            </a:pPr>
            <a:endParaRPr lang="en-GB" sz="1200" b="1">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b="1">
                <a:effectLst/>
                <a:latin typeface="Arial" panose="020B0604020202020204" pitchFamily="34" charset="0"/>
                <a:ea typeface="Calibri" panose="020F0502020204030204" pitchFamily="34" charset="0"/>
              </a:rPr>
              <a:t>Improving the use of digital technology and information</a:t>
            </a:r>
          </a:p>
          <a:p>
            <a:pPr marL="171450" lvl="0" indent="-171450">
              <a:buFont typeface="Arial" panose="020B0604020202020204" pitchFamily="34" charset="0"/>
              <a:buChar char="•"/>
            </a:pPr>
            <a:endParaRPr lang="en-GB" sz="1200" b="1">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b="1">
                <a:latin typeface="Arial" panose="020B0604020202020204" pitchFamily="34" charset="0"/>
                <a:ea typeface="Calibri" panose="020F0502020204030204" pitchFamily="34" charset="0"/>
              </a:rPr>
              <a:t>Maximising the benefit of partnership working</a:t>
            </a:r>
            <a:endParaRPr lang="en-GB" sz="1200" b="1">
              <a:effectLst/>
              <a:latin typeface="Arial" panose="020B0604020202020204" pitchFamily="34" charset="0"/>
              <a:ea typeface="Calibri" panose="020F0502020204030204" pitchFamily="34" charset="0"/>
            </a:endParaRPr>
          </a:p>
        </p:txBody>
      </p:sp>
      <p:pic>
        <p:nvPicPr>
          <p:cNvPr id="3074" name="Picture 2" descr="Happy Community Pictures | Download Free Images on Unsplash">
            <a:extLst>
              <a:ext uri="{FF2B5EF4-FFF2-40B4-BE49-F238E27FC236}">
                <a16:creationId xmlns:a16="http://schemas.microsoft.com/office/drawing/2014/main" id="{F4158E11-9C54-E866-C028-A7C5AFED6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104" y="1139020"/>
            <a:ext cx="3936002" cy="2652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9410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0A1914A1-45A6-17E7-E4C1-A67122CB166D}"/>
              </a:ext>
            </a:extLst>
          </p:cNvPr>
          <p:cNvSpPr txBox="1"/>
          <p:nvPr/>
        </p:nvSpPr>
        <p:spPr>
          <a:xfrm>
            <a:off x="816305" y="585623"/>
            <a:ext cx="7919761" cy="861774"/>
          </a:xfrm>
          <a:prstGeom prst="rect">
            <a:avLst/>
          </a:prstGeom>
        </p:spPr>
        <p:txBody>
          <a:bodyPr wrap="square" lIns="0" tIns="0" rIns="0" bIns="0" rtlCol="0" anchor="t">
            <a:spAutoFit/>
          </a:bodyPr>
          <a:lstStyle/>
          <a:p>
            <a:r>
              <a:rPr lang="en-GB" sz="2800" b="1" spc="46">
                <a:solidFill>
                  <a:schemeClr val="accent3"/>
                </a:solidFill>
                <a:latin typeface="+mj-lt"/>
              </a:rPr>
              <a:t>Success factor: </a:t>
            </a:r>
            <a:r>
              <a:rPr lang="en-GB" sz="2800" b="1" spc="46">
                <a:solidFill>
                  <a:srgbClr val="BA0E82"/>
                </a:solidFill>
                <a:latin typeface="+mj-lt"/>
              </a:rPr>
              <a:t>Growing and supporting our workforce</a:t>
            </a:r>
          </a:p>
        </p:txBody>
      </p:sp>
      <p:sp>
        <p:nvSpPr>
          <p:cNvPr id="2" name="TextBox 1">
            <a:extLst>
              <a:ext uri="{FF2B5EF4-FFF2-40B4-BE49-F238E27FC236}">
                <a16:creationId xmlns:a16="http://schemas.microsoft.com/office/drawing/2014/main" id="{A9AFC8DB-A007-32CA-A060-12A2DBDBDD4D}"/>
              </a:ext>
            </a:extLst>
          </p:cNvPr>
          <p:cNvSpPr txBox="1"/>
          <p:nvPr/>
        </p:nvSpPr>
        <p:spPr>
          <a:xfrm>
            <a:off x="5254104" y="1255957"/>
            <a:ext cx="3751830" cy="276999"/>
          </a:xfrm>
          <a:prstGeom prst="rect">
            <a:avLst/>
          </a:prstGeom>
          <a:noFill/>
        </p:spPr>
        <p:txBody>
          <a:bodyPr wrap="square" rtlCol="0">
            <a:spAutoFit/>
          </a:bodyPr>
          <a:lstStyle/>
          <a:p>
            <a:r>
              <a:rPr lang="en-GB" sz="1200">
                <a:solidFill>
                  <a:srgbClr val="000000"/>
                </a:solidFill>
                <a:effectLst/>
                <a:latin typeface="Arial" panose="020B0604020202020204" pitchFamily="34" charset="0"/>
                <a:ea typeface="Calibri" panose="020F0502020204030204" pitchFamily="34" charset="0"/>
              </a:rPr>
              <a:t> </a:t>
            </a:r>
          </a:p>
        </p:txBody>
      </p:sp>
      <p:pic>
        <p:nvPicPr>
          <p:cNvPr id="3" name="Picture 2">
            <a:extLst>
              <a:ext uri="{FF2B5EF4-FFF2-40B4-BE49-F238E27FC236}">
                <a16:creationId xmlns:a16="http://schemas.microsoft.com/office/drawing/2014/main" id="{C669899E-3BF0-AA4E-868C-9103544D8A6E}"/>
              </a:ext>
            </a:extLst>
          </p:cNvPr>
          <p:cNvPicPr>
            <a:picLocks noChangeAspect="1"/>
          </p:cNvPicPr>
          <p:nvPr/>
        </p:nvPicPr>
        <p:blipFill rotWithShape="1">
          <a:blip r:embed="rId2"/>
          <a:srcRect t="1217" r="2348"/>
          <a:stretch/>
        </p:blipFill>
        <p:spPr>
          <a:xfrm>
            <a:off x="4651897" y="1532956"/>
            <a:ext cx="4672271" cy="4487977"/>
          </a:xfrm>
          <a:prstGeom prst="rect">
            <a:avLst/>
          </a:prstGeom>
        </p:spPr>
      </p:pic>
      <p:sp>
        <p:nvSpPr>
          <p:cNvPr id="4" name="TextBox 3">
            <a:extLst>
              <a:ext uri="{FF2B5EF4-FFF2-40B4-BE49-F238E27FC236}">
                <a16:creationId xmlns:a16="http://schemas.microsoft.com/office/drawing/2014/main" id="{02DCF872-F864-5D31-CC6A-0FF9CDE30D23}"/>
              </a:ext>
            </a:extLst>
          </p:cNvPr>
          <p:cNvSpPr txBox="1"/>
          <p:nvPr/>
        </p:nvSpPr>
        <p:spPr>
          <a:xfrm>
            <a:off x="812390" y="1698443"/>
            <a:ext cx="3963795" cy="4450321"/>
          </a:xfrm>
          <a:prstGeom prst="rect">
            <a:avLst/>
          </a:prstGeom>
          <a:noFill/>
        </p:spPr>
        <p:txBody>
          <a:bodyPr wrap="square" rtlCol="0">
            <a:spAutoFit/>
          </a:bodyPr>
          <a:lstStyle/>
          <a:p>
            <a:pPr lvl="0"/>
            <a:r>
              <a:rPr lang="en-GB" sz="1200">
                <a:solidFill>
                  <a:srgbClr val="000000"/>
                </a:solidFill>
                <a:latin typeface="Arial" panose="020B0604020202020204" pitchFamily="34" charset="0"/>
                <a:ea typeface="Calibri" panose="020F0502020204030204" pitchFamily="34" charset="0"/>
              </a:rPr>
              <a:t>To achieve our ambition, we need to grow and develop our workforce and make sure they are more supported to do the best job they can for local people. </a:t>
            </a:r>
          </a:p>
          <a:p>
            <a:pPr lvl="0"/>
            <a:endParaRPr lang="en-GB" sz="1200">
              <a:solidFill>
                <a:srgbClr val="000000"/>
              </a:solidFill>
              <a:latin typeface="Arial" panose="020B0604020202020204" pitchFamily="34" charset="0"/>
              <a:ea typeface="Calibri" panose="020F0502020204030204" pitchFamily="34" charset="0"/>
            </a:endParaRPr>
          </a:p>
          <a:p>
            <a:pPr lvl="0"/>
            <a:r>
              <a:rPr lang="en-GB" sz="1200">
                <a:solidFill>
                  <a:srgbClr val="000000"/>
                </a:solidFill>
                <a:latin typeface="Arial" panose="020B0604020202020204" pitchFamily="34" charset="0"/>
                <a:ea typeface="Calibri" panose="020F0502020204030204" pitchFamily="34" charset="0"/>
              </a:rPr>
              <a:t>There are five key areas we want to achieve:</a:t>
            </a:r>
          </a:p>
          <a:p>
            <a:pPr lvl="0"/>
            <a:endParaRPr lang="en-GB" sz="1200" b="1">
              <a:solidFill>
                <a:srgbClr val="000000"/>
              </a:solidFill>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b="1">
                <a:solidFill>
                  <a:srgbClr val="000000"/>
                </a:solidFill>
                <a:latin typeface="Arial" panose="020B0604020202020204" pitchFamily="34" charset="0"/>
                <a:ea typeface="Calibri" panose="020F0502020204030204" pitchFamily="34" charset="0"/>
              </a:rPr>
              <a:t>J</a:t>
            </a:r>
            <a:r>
              <a:rPr lang="en-GB" sz="1200" b="1">
                <a:solidFill>
                  <a:srgbClr val="000000"/>
                </a:solidFill>
                <a:effectLst/>
                <a:latin typeface="Arial" panose="020B0604020202020204" pitchFamily="34" charset="0"/>
                <a:ea typeface="Calibri" panose="020F0502020204030204" pitchFamily="34" charset="0"/>
              </a:rPr>
              <a:t>oined-up working</a:t>
            </a:r>
            <a:r>
              <a:rPr lang="en-GB" sz="1200">
                <a:solidFill>
                  <a:srgbClr val="000000"/>
                </a:solidFill>
                <a:effectLst/>
                <a:latin typeface="Arial" panose="020B0604020202020204" pitchFamily="34" charset="0"/>
                <a:ea typeface="Calibri" panose="020F0502020204030204" pitchFamily="34" charset="0"/>
              </a:rPr>
              <a:t> across the workforce. </a:t>
            </a:r>
            <a:endParaRPr lang="en-GB" sz="1200">
              <a:effectLst/>
              <a:latin typeface="Arial" panose="020B0604020202020204" pitchFamily="34" charset="0"/>
              <a:ea typeface="Calibri" panose="020F0502020204030204" pitchFamily="34" charset="0"/>
            </a:endParaRPr>
          </a:p>
          <a:p>
            <a:pPr marL="17716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rPr>
              <a:t>We want staff to be able to work more flexibly, to</a:t>
            </a:r>
            <a:r>
              <a:rPr lang="en-GB" sz="1200" b="1">
                <a:effectLst/>
                <a:latin typeface="Arial" panose="020B0604020202020204" pitchFamily="34" charset="0"/>
                <a:ea typeface="Calibri" panose="020F0502020204030204" pitchFamily="34" charset="0"/>
              </a:rPr>
              <a:t> develop more general skills</a:t>
            </a:r>
            <a:r>
              <a:rPr lang="en-GB" sz="1200">
                <a:effectLst/>
                <a:latin typeface="Arial" panose="020B0604020202020204" pitchFamily="34" charset="0"/>
                <a:ea typeface="Calibri" panose="020F0502020204030204" pitchFamily="34" charset="0"/>
              </a:rPr>
              <a:t> and expand the skills they have. </a:t>
            </a:r>
          </a:p>
          <a:p>
            <a:pPr marL="1600200"/>
            <a:r>
              <a:rPr lang="en-GB" sz="1200">
                <a:solidFill>
                  <a:srgbClr val="34434F"/>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We want to </a:t>
            </a:r>
            <a:r>
              <a:rPr lang="en-GB" sz="1200" b="1">
                <a:solidFill>
                  <a:srgbClr val="000000"/>
                </a:solidFill>
                <a:effectLst/>
                <a:latin typeface="Arial" panose="020B0604020202020204" pitchFamily="34" charset="0"/>
                <a:ea typeface="Calibri" panose="020F0502020204030204" pitchFamily="34" charset="0"/>
              </a:rPr>
              <a:t>develop more roles </a:t>
            </a:r>
            <a:r>
              <a:rPr lang="en-GB" sz="1200">
                <a:solidFill>
                  <a:srgbClr val="000000"/>
                </a:solidFill>
                <a:effectLst/>
                <a:latin typeface="Arial" panose="020B0604020202020204" pitchFamily="34" charset="0"/>
                <a:ea typeface="Calibri" panose="020F0502020204030204" pitchFamily="34" charset="0"/>
              </a:rPr>
              <a:t>that cover a number of different disciplines</a:t>
            </a:r>
            <a:r>
              <a:rPr lang="en-US" sz="1200">
                <a:solidFill>
                  <a:srgbClr val="000000"/>
                </a:solidFill>
                <a:latin typeface="Arial" panose="020B0604020202020204" pitchFamily="34" charset="0"/>
                <a:ea typeface="Calibri" panose="020F0502020204030204" pitchFamily="34" charset="0"/>
              </a:rPr>
              <a:t> and bring greater expertise.</a:t>
            </a:r>
            <a:endParaRPr lang="en-GB" sz="1200">
              <a:effectLst/>
              <a:latin typeface="Arial" panose="020B0604020202020204" pitchFamily="34" charset="0"/>
              <a:ea typeface="Calibri" panose="020F0502020204030204" pitchFamily="34" charset="0"/>
            </a:endParaRPr>
          </a:p>
          <a:p>
            <a:pPr marL="1600200"/>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US" sz="1200">
                <a:effectLst/>
                <a:latin typeface="Arial" panose="020B0604020202020204" pitchFamily="34" charset="0"/>
                <a:ea typeface="Calibri" panose="020F0502020204030204" pitchFamily="34" charset="0"/>
              </a:rPr>
              <a:t>We want to encourage and make it </a:t>
            </a:r>
            <a:r>
              <a:rPr lang="en-US" sz="1200" b="1">
                <a:effectLst/>
                <a:latin typeface="Arial" panose="020B0604020202020204" pitchFamily="34" charset="0"/>
                <a:ea typeface="Calibri" panose="020F0502020204030204" pitchFamily="34" charset="0"/>
              </a:rPr>
              <a:t>easier for more young people to want and have a career in health and care</a:t>
            </a:r>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p>
            <a:pPr marL="1600200"/>
            <a:r>
              <a:rPr lang="en-US" sz="1200">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p>
            <a:pPr marL="171450" lvl="0" indent="-171450">
              <a:lnSpc>
                <a:spcPct val="107000"/>
              </a:lnSpc>
              <a:spcAft>
                <a:spcPts val="800"/>
              </a:spcAft>
              <a:buFont typeface="Arial" panose="020B0604020202020204" pitchFamily="34" charset="0"/>
              <a:buChar char="•"/>
            </a:pPr>
            <a:r>
              <a:rPr lang="en-GB" sz="1200">
                <a:effectLst/>
                <a:latin typeface="Arial" panose="020B0604020202020204" pitchFamily="34" charset="0"/>
                <a:ea typeface="Calibri" panose="020F0502020204030204" pitchFamily="34" charset="0"/>
              </a:rPr>
              <a:t>We want to create a </a:t>
            </a:r>
            <a:r>
              <a:rPr lang="en-GB" sz="1200" b="1">
                <a:effectLst/>
                <a:latin typeface="Arial" panose="020B0604020202020204" pitchFamily="34" charset="0"/>
                <a:ea typeface="Calibri" panose="020F0502020204030204" pitchFamily="34" charset="0"/>
              </a:rPr>
              <a:t>culture where people feel valued and supported </a:t>
            </a:r>
            <a:r>
              <a:rPr lang="en-GB" sz="1200">
                <a:effectLst/>
                <a:latin typeface="Arial" panose="020B0604020202020204" pitchFamily="34" charset="0"/>
                <a:ea typeface="Calibri" panose="020F0502020204030204" pitchFamily="34" charset="0"/>
              </a:rPr>
              <a:t>to develop their skills and expertise at work.</a:t>
            </a:r>
          </a:p>
          <a:p>
            <a:endParaRPr lang="en-GB" sz="1000">
              <a:solidFill>
                <a:srgbClr val="000000"/>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81393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0A1914A1-45A6-17E7-E4C1-A67122CB166D}"/>
              </a:ext>
            </a:extLst>
          </p:cNvPr>
          <p:cNvSpPr txBox="1"/>
          <p:nvPr/>
        </p:nvSpPr>
        <p:spPr>
          <a:xfrm>
            <a:off x="771580" y="371566"/>
            <a:ext cx="7919761" cy="1292662"/>
          </a:xfrm>
          <a:prstGeom prst="rect">
            <a:avLst/>
          </a:prstGeom>
        </p:spPr>
        <p:txBody>
          <a:bodyPr wrap="square" lIns="0" tIns="0" rIns="0" bIns="0" rtlCol="0" anchor="t">
            <a:spAutoFit/>
          </a:bodyPr>
          <a:lstStyle/>
          <a:p>
            <a:r>
              <a:rPr lang="en-GB" sz="2800" b="1" spc="46">
                <a:solidFill>
                  <a:schemeClr val="accent3"/>
                </a:solidFill>
                <a:latin typeface="+mj-lt"/>
              </a:rPr>
              <a:t>Success factor: </a:t>
            </a:r>
            <a:r>
              <a:rPr lang="en-GB" sz="2800" b="1">
                <a:solidFill>
                  <a:srgbClr val="BA0E82"/>
                </a:solidFill>
                <a:effectLst/>
                <a:latin typeface="Arial" panose="020B0604020202020204" pitchFamily="34" charset="0"/>
                <a:ea typeface="Calibri" panose="020F0502020204030204" pitchFamily="34" charset="0"/>
              </a:rPr>
              <a:t>Improving the use of digital technology and information</a:t>
            </a:r>
          </a:p>
          <a:p>
            <a:endParaRPr lang="en-GB" sz="2800" b="1" spc="46">
              <a:solidFill>
                <a:srgbClr val="BA0E82"/>
              </a:solidFill>
              <a:latin typeface="+mj-lt"/>
            </a:endParaRPr>
          </a:p>
        </p:txBody>
      </p:sp>
      <p:sp>
        <p:nvSpPr>
          <p:cNvPr id="2" name="TextBox 1">
            <a:extLst>
              <a:ext uri="{FF2B5EF4-FFF2-40B4-BE49-F238E27FC236}">
                <a16:creationId xmlns:a16="http://schemas.microsoft.com/office/drawing/2014/main" id="{A9AFC8DB-A007-32CA-A060-12A2DBDBDD4D}"/>
              </a:ext>
            </a:extLst>
          </p:cNvPr>
          <p:cNvSpPr txBox="1"/>
          <p:nvPr/>
        </p:nvSpPr>
        <p:spPr>
          <a:xfrm>
            <a:off x="5254104" y="1255957"/>
            <a:ext cx="3751830" cy="276999"/>
          </a:xfrm>
          <a:prstGeom prst="rect">
            <a:avLst/>
          </a:prstGeom>
          <a:noFill/>
        </p:spPr>
        <p:txBody>
          <a:bodyPr wrap="square" rtlCol="0">
            <a:spAutoFit/>
          </a:bodyPr>
          <a:lstStyle/>
          <a:p>
            <a:r>
              <a:rPr lang="en-GB" sz="1200">
                <a:solidFill>
                  <a:srgbClr val="000000"/>
                </a:solidFill>
                <a:effectLst/>
                <a:latin typeface="Arial" panose="020B0604020202020204" pitchFamily="34" charset="0"/>
                <a:ea typeface="Calibri" panose="020F0502020204030204" pitchFamily="34" charset="0"/>
              </a:rPr>
              <a:t> </a:t>
            </a:r>
          </a:p>
        </p:txBody>
      </p:sp>
      <p:sp>
        <p:nvSpPr>
          <p:cNvPr id="4" name="TextBox 3">
            <a:extLst>
              <a:ext uri="{FF2B5EF4-FFF2-40B4-BE49-F238E27FC236}">
                <a16:creationId xmlns:a16="http://schemas.microsoft.com/office/drawing/2014/main" id="{02DCF872-F864-5D31-CC6A-0FF9CDE30D23}"/>
              </a:ext>
            </a:extLst>
          </p:cNvPr>
          <p:cNvSpPr txBox="1"/>
          <p:nvPr/>
        </p:nvSpPr>
        <p:spPr>
          <a:xfrm>
            <a:off x="771580" y="1311329"/>
            <a:ext cx="4482524" cy="5078313"/>
          </a:xfrm>
          <a:prstGeom prst="rect">
            <a:avLst/>
          </a:prstGeom>
          <a:noFill/>
        </p:spPr>
        <p:txBody>
          <a:bodyPr wrap="square" rtlCol="0">
            <a:spAutoFit/>
          </a:bodyPr>
          <a:lstStyle/>
          <a:p>
            <a:r>
              <a:rPr lang="en-GB" sz="1200">
                <a:solidFill>
                  <a:srgbClr val="000000"/>
                </a:solidFill>
                <a:effectLst/>
                <a:latin typeface="Arial" panose="020B0604020202020204" pitchFamily="34" charset="0"/>
                <a:ea typeface="Calibri" panose="020F0502020204030204" pitchFamily="34" charset="0"/>
              </a:rPr>
              <a:t>A lot of work has taken place to improve our use of digital technology and information to improve services and help people can access support, care and treatment more easily. However, we are not maximising the potential that it can bring and we need to now focus on how we can better do this to make our ambition a success. There are five key areas we want to achieve:</a:t>
            </a:r>
          </a:p>
          <a:p>
            <a:endParaRPr lang="en-GB" sz="1200">
              <a:solidFill>
                <a:srgbClr val="000000"/>
              </a:solidFill>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We want to </a:t>
            </a:r>
            <a:r>
              <a:rPr lang="en-GB" sz="1200" b="1">
                <a:solidFill>
                  <a:srgbClr val="000000"/>
                </a:solidFill>
                <a:effectLst/>
                <a:latin typeface="Arial" panose="020B0604020202020204" pitchFamily="34" charset="0"/>
                <a:ea typeface="Calibri" panose="020F0502020204030204" pitchFamily="34" charset="0"/>
              </a:rPr>
              <a:t>connect information</a:t>
            </a:r>
            <a:r>
              <a:rPr lang="en-GB" sz="1200">
                <a:solidFill>
                  <a:srgbClr val="000000"/>
                </a:solidFill>
                <a:effectLst/>
                <a:latin typeface="Arial" panose="020B0604020202020204" pitchFamily="34" charset="0"/>
                <a:ea typeface="Calibri" panose="020F0502020204030204" pitchFamily="34" charset="0"/>
              </a:rPr>
              <a:t> across our health and care services, so the service and support you receive is as properly joined-up.</a:t>
            </a:r>
            <a:endParaRPr lang="en-GB" sz="1200">
              <a:effectLst/>
              <a:latin typeface="Arial" panose="020B0604020202020204" pitchFamily="34" charset="0"/>
              <a:ea typeface="Calibri" panose="020F0502020204030204" pitchFamily="34" charset="0"/>
            </a:endParaRPr>
          </a:p>
          <a:p>
            <a:pPr marL="685800"/>
            <a:r>
              <a:rPr lang="en-GB" sz="1200">
                <a:effectLst/>
                <a:latin typeface="Arial" panose="020B0604020202020204" pitchFamily="34" charset="0"/>
                <a:ea typeface="Calibri" panose="020F0502020204030204" pitchFamily="34" charset="0"/>
              </a:rPr>
              <a:t> </a:t>
            </a:r>
          </a:p>
          <a:p>
            <a:pPr marL="171450" lvl="0" indent="-171450">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We want to </a:t>
            </a:r>
            <a:r>
              <a:rPr lang="en-GB" sz="1200" b="1">
                <a:solidFill>
                  <a:srgbClr val="000000"/>
                </a:solidFill>
                <a:effectLst/>
                <a:latin typeface="Arial" panose="020B0604020202020204" pitchFamily="34" charset="0"/>
                <a:ea typeface="Calibri" panose="020F0502020204030204" pitchFamily="34" charset="0"/>
              </a:rPr>
              <a:t>improve the way services use technology</a:t>
            </a:r>
            <a:r>
              <a:rPr lang="en-GB" sz="1200">
                <a:solidFill>
                  <a:srgbClr val="000000"/>
                </a:solidFill>
                <a:effectLst/>
                <a:latin typeface="Arial" panose="020B0604020202020204" pitchFamily="34" charset="0"/>
                <a:ea typeface="Calibri" panose="020F0502020204030204" pitchFamily="34" charset="0"/>
              </a:rPr>
              <a:t> and how they share data to improve the support, care and treatment they provide. </a:t>
            </a:r>
            <a:endParaRPr lang="en-GB" sz="1200">
              <a:effectLst/>
              <a:latin typeface="Arial" panose="020B0604020202020204" pitchFamily="34" charset="0"/>
              <a:ea typeface="Calibri" panose="020F0502020204030204" pitchFamily="34" charset="0"/>
            </a:endParaRPr>
          </a:p>
          <a:p>
            <a:pPr marL="685800"/>
            <a:r>
              <a:rPr lang="en-GB"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We want </a:t>
            </a:r>
            <a:r>
              <a:rPr lang="en-GB" sz="1200" b="1">
                <a:solidFill>
                  <a:srgbClr val="000000"/>
                </a:solidFill>
                <a:effectLst/>
                <a:latin typeface="Arial" panose="020B0604020202020204" pitchFamily="34" charset="0"/>
                <a:ea typeface="Calibri" panose="020F0502020204030204" pitchFamily="34" charset="0"/>
              </a:rPr>
              <a:t>staff to have access to the information they need</a:t>
            </a:r>
            <a:r>
              <a:rPr lang="en-GB" sz="1200">
                <a:solidFill>
                  <a:srgbClr val="000000"/>
                </a:solidFill>
                <a:effectLst/>
                <a:latin typeface="Arial" panose="020B0604020202020204" pitchFamily="34" charset="0"/>
                <a:ea typeface="Calibri" panose="020F0502020204030204" pitchFamily="34" charset="0"/>
              </a:rPr>
              <a:t>, wherever they are and whenever they need it, to better support the health and care needs of local people.</a:t>
            </a:r>
            <a:endParaRPr lang="en-GB" sz="1200">
              <a:effectLst/>
              <a:latin typeface="Arial" panose="020B0604020202020204" pitchFamily="34" charset="0"/>
              <a:ea typeface="Calibri" panose="020F0502020204030204" pitchFamily="34" charset="0"/>
            </a:endParaRPr>
          </a:p>
          <a:p>
            <a:pPr marL="857250" indent="-171450">
              <a:buFont typeface="Arial" panose="020B0604020202020204" pitchFamily="34" charset="0"/>
              <a:buChar char="•"/>
            </a:pPr>
            <a:endParaRPr lang="en-GB" sz="1200">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a:solidFill>
                  <a:srgbClr val="000000"/>
                </a:solidFill>
                <a:effectLst/>
                <a:latin typeface="Arial" panose="020B0604020202020204" pitchFamily="34" charset="0"/>
                <a:ea typeface="Calibri" panose="020F0502020204030204" pitchFamily="34" charset="0"/>
              </a:rPr>
              <a:t>We want to </a:t>
            </a:r>
            <a:r>
              <a:rPr lang="en-GB" sz="1200" b="1">
                <a:solidFill>
                  <a:srgbClr val="000000"/>
                </a:solidFill>
                <a:effectLst/>
                <a:latin typeface="Arial" panose="020B0604020202020204" pitchFamily="34" charset="0"/>
                <a:ea typeface="Calibri" panose="020F0502020204030204" pitchFamily="34" charset="0"/>
              </a:rPr>
              <a:t>support local people</a:t>
            </a:r>
            <a:r>
              <a:rPr lang="en-GB" sz="1200">
                <a:solidFill>
                  <a:srgbClr val="000000"/>
                </a:solidFill>
                <a:effectLst/>
                <a:latin typeface="Arial" panose="020B0604020202020204" pitchFamily="34" charset="0"/>
                <a:ea typeface="Calibri" panose="020F0502020204030204" pitchFamily="34" charset="0"/>
              </a:rPr>
              <a:t> to access and manage their own health and care information, care preferences and the way in which they wish to interact with services.</a:t>
            </a:r>
            <a:endParaRPr lang="en-GB" sz="1200">
              <a:effectLst/>
              <a:latin typeface="Arial" panose="020B0604020202020204" pitchFamily="34" charset="0"/>
              <a:ea typeface="Calibri" panose="020F0502020204030204" pitchFamily="34" charset="0"/>
            </a:endParaRPr>
          </a:p>
          <a:p>
            <a:pPr marL="685800"/>
            <a:r>
              <a:rPr lang="en-GB" sz="1200">
                <a:solidFill>
                  <a:srgbClr val="000000"/>
                </a:solidFill>
                <a:effectLst/>
                <a:latin typeface="Arial" panose="020B0604020202020204" pitchFamily="34" charset="0"/>
                <a:ea typeface="Calibri" panose="020F0502020204030204" pitchFamily="34" charset="0"/>
              </a:rPr>
              <a:t> </a:t>
            </a:r>
            <a:endParaRPr lang="en-GB" sz="1200">
              <a:effectLst/>
              <a:latin typeface="Arial" panose="020B0604020202020204" pitchFamily="34" charset="0"/>
              <a:ea typeface="Calibri" panose="020F0502020204030204" pitchFamily="34" charset="0"/>
            </a:endParaRPr>
          </a:p>
          <a:p>
            <a:pPr marL="171450" lvl="0" indent="-171450">
              <a:buFont typeface="Arial" panose="020B0604020202020204" pitchFamily="34" charset="0"/>
              <a:buChar char="•"/>
            </a:pPr>
            <a:r>
              <a:rPr lang="en-GB" sz="1200">
                <a:effectLst/>
                <a:latin typeface="Arial" panose="020B0604020202020204" pitchFamily="34" charset="0"/>
                <a:ea typeface="Calibri" panose="020F0502020204030204" pitchFamily="34" charset="0"/>
              </a:rPr>
              <a:t>We want to do more </a:t>
            </a:r>
            <a:r>
              <a:rPr lang="en-GB" sz="1200" b="1">
                <a:effectLst/>
                <a:latin typeface="Arial" panose="020B0604020202020204" pitchFamily="34" charset="0"/>
                <a:ea typeface="Calibri" panose="020F0502020204030204" pitchFamily="34" charset="0"/>
              </a:rPr>
              <a:t>to help people use and know how to use digital technology</a:t>
            </a:r>
            <a:r>
              <a:rPr lang="en-GB" sz="1200">
                <a:effectLst/>
                <a:latin typeface="Arial" panose="020B0604020202020204" pitchFamily="34" charset="0"/>
                <a:ea typeface="Calibri" panose="020F0502020204030204" pitchFamily="34" charset="0"/>
              </a:rPr>
              <a:t> in the way that will best suit them and their needs. </a:t>
            </a:r>
            <a:endParaRPr lang="en-GB" sz="1200">
              <a:solidFill>
                <a:srgbClr val="000000"/>
              </a:solidFill>
              <a:latin typeface="Arial" panose="020B060402020202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BB5263CA-BAC8-9A11-EA52-3962F881B5BA}"/>
              </a:ext>
            </a:extLst>
          </p:cNvPr>
          <p:cNvPicPr>
            <a:picLocks noChangeAspect="1"/>
          </p:cNvPicPr>
          <p:nvPr/>
        </p:nvPicPr>
        <p:blipFill>
          <a:blip r:embed="rId2"/>
          <a:stretch>
            <a:fillRect/>
          </a:stretch>
        </p:blipFill>
        <p:spPr>
          <a:xfrm>
            <a:off x="5174540" y="1605221"/>
            <a:ext cx="4397083" cy="4490780"/>
          </a:xfrm>
          <a:prstGeom prst="rect">
            <a:avLst/>
          </a:prstGeom>
        </p:spPr>
      </p:pic>
    </p:spTree>
    <p:extLst>
      <p:ext uri="{BB962C8B-B14F-4D97-AF65-F5344CB8AC3E}">
        <p14:creationId xmlns:p14="http://schemas.microsoft.com/office/powerpoint/2010/main" val="197207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2">
            <a:extLst>
              <a:ext uri="{FF2B5EF4-FFF2-40B4-BE49-F238E27FC236}">
                <a16:creationId xmlns:a16="http://schemas.microsoft.com/office/drawing/2014/main" id="{0A1914A1-45A6-17E7-E4C1-A67122CB166D}"/>
              </a:ext>
            </a:extLst>
          </p:cNvPr>
          <p:cNvSpPr txBox="1"/>
          <p:nvPr/>
        </p:nvSpPr>
        <p:spPr>
          <a:xfrm>
            <a:off x="771580" y="371566"/>
            <a:ext cx="7919761" cy="1292662"/>
          </a:xfrm>
          <a:prstGeom prst="rect">
            <a:avLst/>
          </a:prstGeom>
        </p:spPr>
        <p:txBody>
          <a:bodyPr wrap="square" lIns="0" tIns="0" rIns="0" bIns="0" rtlCol="0" anchor="t">
            <a:spAutoFit/>
          </a:bodyPr>
          <a:lstStyle/>
          <a:p>
            <a:r>
              <a:rPr lang="en-GB" sz="2800" b="1" spc="46">
                <a:solidFill>
                  <a:schemeClr val="accent3"/>
                </a:solidFill>
                <a:latin typeface="+mj-lt"/>
              </a:rPr>
              <a:t>Success factor: </a:t>
            </a:r>
            <a:r>
              <a:rPr lang="en-GB" sz="2800" b="1">
                <a:solidFill>
                  <a:srgbClr val="BA0E82"/>
                </a:solidFill>
                <a:effectLst/>
                <a:latin typeface="Arial" panose="020B0604020202020204" pitchFamily="34" charset="0"/>
                <a:ea typeface="Calibri" panose="020F0502020204030204" pitchFamily="34" charset="0"/>
              </a:rPr>
              <a:t>Maximising the benefit of partnership working</a:t>
            </a:r>
          </a:p>
          <a:p>
            <a:endParaRPr lang="en-GB" sz="2800" b="1" spc="46">
              <a:solidFill>
                <a:srgbClr val="BA0E82"/>
              </a:solidFill>
              <a:latin typeface="+mj-lt"/>
            </a:endParaRPr>
          </a:p>
        </p:txBody>
      </p:sp>
      <p:sp>
        <p:nvSpPr>
          <p:cNvPr id="2" name="TextBox 1">
            <a:extLst>
              <a:ext uri="{FF2B5EF4-FFF2-40B4-BE49-F238E27FC236}">
                <a16:creationId xmlns:a16="http://schemas.microsoft.com/office/drawing/2014/main" id="{A9AFC8DB-A007-32CA-A060-12A2DBDBDD4D}"/>
              </a:ext>
            </a:extLst>
          </p:cNvPr>
          <p:cNvSpPr txBox="1"/>
          <p:nvPr/>
        </p:nvSpPr>
        <p:spPr>
          <a:xfrm>
            <a:off x="5254104" y="1255957"/>
            <a:ext cx="3751830" cy="276999"/>
          </a:xfrm>
          <a:prstGeom prst="rect">
            <a:avLst/>
          </a:prstGeom>
          <a:noFill/>
        </p:spPr>
        <p:txBody>
          <a:bodyPr wrap="square" rtlCol="0">
            <a:spAutoFit/>
          </a:bodyPr>
          <a:lstStyle/>
          <a:p>
            <a:r>
              <a:rPr lang="en-GB" sz="1200">
                <a:solidFill>
                  <a:srgbClr val="000000"/>
                </a:solidFill>
                <a:effectLst/>
                <a:latin typeface="Arial" panose="020B0604020202020204" pitchFamily="34" charset="0"/>
                <a:ea typeface="Calibri" panose="020F0502020204030204" pitchFamily="34" charset="0"/>
              </a:rPr>
              <a:t> </a:t>
            </a:r>
          </a:p>
        </p:txBody>
      </p:sp>
      <p:sp>
        <p:nvSpPr>
          <p:cNvPr id="4" name="TextBox 3">
            <a:extLst>
              <a:ext uri="{FF2B5EF4-FFF2-40B4-BE49-F238E27FC236}">
                <a16:creationId xmlns:a16="http://schemas.microsoft.com/office/drawing/2014/main" id="{02DCF872-F864-5D31-CC6A-0FF9CDE30D23}"/>
              </a:ext>
            </a:extLst>
          </p:cNvPr>
          <p:cNvSpPr txBox="1"/>
          <p:nvPr/>
        </p:nvSpPr>
        <p:spPr>
          <a:xfrm>
            <a:off x="771580" y="1394456"/>
            <a:ext cx="4167931" cy="4893647"/>
          </a:xfrm>
          <a:prstGeom prst="rect">
            <a:avLst/>
          </a:prstGeom>
          <a:noFill/>
        </p:spPr>
        <p:txBody>
          <a:bodyPr wrap="square" rtlCol="0">
            <a:spAutoFit/>
          </a:bodyPr>
          <a:lstStyle/>
          <a:p>
            <a:r>
              <a:rPr lang="en-GB" sz="1200">
                <a:latin typeface="Arial" panose="020B0604020202020204" pitchFamily="34" charset="0"/>
                <a:ea typeface="Calibri" panose="020F0502020204030204" pitchFamily="34" charset="0"/>
              </a:rPr>
              <a:t>To achieve our ambition, organisations responsible for the planning, co-ordination, and delivery of health and care need to work closer together and with other organisations that play a part in influencing a person’s health and care. </a:t>
            </a:r>
            <a:endParaRPr lang="en-GB" sz="1200">
              <a:effectLst/>
              <a:latin typeface="Arial" panose="020B0604020202020204" pitchFamily="34" charset="0"/>
              <a:ea typeface="Calibri" panose="020F0502020204030204" pitchFamily="34" charset="0"/>
            </a:endParaRPr>
          </a:p>
          <a:p>
            <a:endParaRPr lang="en-GB" sz="1200">
              <a:effectLst/>
              <a:latin typeface="Arial" panose="020B0604020202020204" pitchFamily="34" charset="0"/>
              <a:ea typeface="Calibri" panose="020F0502020204030204" pitchFamily="34" charset="0"/>
            </a:endParaRPr>
          </a:p>
          <a:p>
            <a:r>
              <a:rPr lang="en-GB" sz="1200">
                <a:effectLst/>
                <a:latin typeface="Arial" panose="020B0604020202020204" pitchFamily="34" charset="0"/>
                <a:ea typeface="Calibri" panose="020F0502020204030204" pitchFamily="34" charset="0"/>
              </a:rPr>
              <a:t>In addition to working at a local level with communities, w</a:t>
            </a:r>
            <a:r>
              <a:rPr lang="en-GB" sz="1200">
                <a:latin typeface="Arial" panose="020B0604020202020204" pitchFamily="34" charset="0"/>
                <a:ea typeface="Calibri" panose="020F0502020204030204" pitchFamily="34" charset="0"/>
              </a:rPr>
              <a:t>e will do this in three ways:</a:t>
            </a:r>
          </a:p>
          <a:p>
            <a:r>
              <a:rPr lang="en-GB" sz="1200">
                <a:effectLst/>
                <a:latin typeface="Arial" panose="020B0604020202020204" pitchFamily="34" charset="0"/>
                <a:ea typeface="Calibri" panose="020F0502020204030204" pitchFamily="34" charset="0"/>
              </a:rPr>
              <a:t> </a:t>
            </a:r>
          </a:p>
          <a:p>
            <a:pPr marL="171450" indent="-171450">
              <a:buFont typeface="Arial" panose="020B0604020202020204" pitchFamily="34" charset="0"/>
              <a:buChar char="•"/>
            </a:pPr>
            <a:r>
              <a:rPr lang="en-GB" sz="1200" b="1">
                <a:solidFill>
                  <a:srgbClr val="000000"/>
                </a:solidFill>
                <a:effectLst/>
                <a:latin typeface="Arial" panose="020B0604020202020204" pitchFamily="34" charset="0"/>
                <a:ea typeface="Calibri" panose="020F0502020204030204" pitchFamily="34" charset="0"/>
              </a:rPr>
              <a:t>More leadership at “place”: </a:t>
            </a:r>
            <a:r>
              <a:rPr lang="en-GB" sz="1200">
                <a:solidFill>
                  <a:srgbClr val="000000"/>
                </a:solidFill>
                <a:effectLst/>
                <a:latin typeface="Arial" panose="020B0604020202020204" pitchFamily="34" charset="0"/>
                <a:ea typeface="Calibri" panose="020F0502020204030204" pitchFamily="34" charset="0"/>
              </a:rPr>
              <a:t>We aim to strengthen how our organisations can work together formally across our populations in Brighton and Hove, East Sussex and West Sussex, focussing on distinct needs and challenges in our local areas. We call this working at “place” and it is where the local NHS, local </a:t>
            </a:r>
            <a:r>
              <a:rPr lang="en-GB" sz="1200">
                <a:solidFill>
                  <a:srgbClr val="000000"/>
                </a:solidFill>
                <a:latin typeface="Arial" panose="020B0604020202020204" pitchFamily="34" charset="0"/>
                <a:ea typeface="Calibri" panose="020F0502020204030204" pitchFamily="34" charset="0"/>
              </a:rPr>
              <a:t>g</a:t>
            </a:r>
            <a:r>
              <a:rPr lang="en-GB" sz="1200">
                <a:solidFill>
                  <a:srgbClr val="000000"/>
                </a:solidFill>
                <a:effectLst/>
                <a:latin typeface="Arial" panose="020B0604020202020204" pitchFamily="34" charset="0"/>
                <a:ea typeface="Calibri" panose="020F0502020204030204" pitchFamily="34" charset="0"/>
              </a:rPr>
              <a:t>overnment and a wide range of local partners come together to shape and transform health and care and the make the most of the collective resources we have available. Our three Health and Care Partnerships will increase ways to offer joined-up care and action to improve health and reduce health inequalities in our local communities.  </a:t>
            </a:r>
          </a:p>
          <a:p>
            <a:pPr marL="171450" indent="-171450">
              <a:buFont typeface="Arial" panose="020B0604020202020204" pitchFamily="34" charset="0"/>
              <a:buChar char="•"/>
            </a:pPr>
            <a:endParaRPr lang="en-GB" sz="1200">
              <a:solidFill>
                <a:srgbClr val="000000"/>
              </a:solidFill>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r>
              <a:rPr lang="en-GB" sz="1200" b="1">
                <a:solidFill>
                  <a:srgbClr val="000000"/>
                </a:solidFill>
                <a:effectLst/>
                <a:latin typeface="Arial" panose="020B0604020202020204" pitchFamily="34" charset="0"/>
                <a:ea typeface="Calibri" panose="020F0502020204030204" pitchFamily="34" charset="0"/>
              </a:rPr>
              <a:t>Working across Sussex: </a:t>
            </a:r>
            <a:r>
              <a:rPr lang="en-GB" sz="1200">
                <a:solidFill>
                  <a:srgbClr val="000000"/>
                </a:solidFill>
                <a:effectLst/>
                <a:latin typeface="Arial" panose="020B0604020202020204" pitchFamily="34" charset="0"/>
                <a:ea typeface="Calibri" panose="020F0502020204030204" pitchFamily="34" charset="0"/>
              </a:rPr>
              <a:t>Our new “Health and Care Assembly” will strengthen how key organisations can work together formally on the complex and challenging issues that are shared across Sussex.</a:t>
            </a:r>
          </a:p>
        </p:txBody>
      </p:sp>
      <p:sp>
        <p:nvSpPr>
          <p:cNvPr id="6" name="TextBox 5">
            <a:extLst>
              <a:ext uri="{FF2B5EF4-FFF2-40B4-BE49-F238E27FC236}">
                <a16:creationId xmlns:a16="http://schemas.microsoft.com/office/drawing/2014/main" id="{F6D5B4F8-1898-030D-BF9B-59048C7503A7}"/>
              </a:ext>
            </a:extLst>
          </p:cNvPr>
          <p:cNvSpPr txBox="1"/>
          <p:nvPr/>
        </p:nvSpPr>
        <p:spPr>
          <a:xfrm>
            <a:off x="5158047" y="4170895"/>
            <a:ext cx="4189386" cy="1754326"/>
          </a:xfrm>
          <a:prstGeom prst="rect">
            <a:avLst/>
          </a:prstGeom>
          <a:noFill/>
        </p:spPr>
        <p:txBody>
          <a:bodyPr wrap="square">
            <a:spAutoFit/>
          </a:bodyPr>
          <a:lstStyle/>
          <a:p>
            <a:r>
              <a:rPr lang="en-GB" sz="1200">
                <a:solidFill>
                  <a:srgbClr val="000000"/>
                </a:solidFill>
                <a:effectLst/>
                <a:latin typeface="Arial" panose="020B0604020202020204" pitchFamily="34" charset="0"/>
                <a:ea typeface="Calibri" panose="020F0502020204030204" pitchFamily="34" charset="0"/>
              </a:rPr>
              <a:t>    This is a new way of working and will mean more   </a:t>
            </a:r>
          </a:p>
          <a:p>
            <a:r>
              <a:rPr lang="en-GB" sz="1200">
                <a:solidFill>
                  <a:srgbClr val="000000"/>
                </a:solidFill>
                <a:latin typeface="Arial" panose="020B0604020202020204" pitchFamily="34" charset="0"/>
                <a:ea typeface="Calibri" panose="020F0502020204030204" pitchFamily="34" charset="0"/>
              </a:rPr>
              <a:t>    </a:t>
            </a:r>
            <a:r>
              <a:rPr lang="en-GB" sz="1200">
                <a:solidFill>
                  <a:srgbClr val="000000"/>
                </a:solidFill>
                <a:effectLst/>
                <a:latin typeface="Arial" panose="020B0604020202020204" pitchFamily="34" charset="0"/>
                <a:ea typeface="Calibri" panose="020F0502020204030204" pitchFamily="34" charset="0"/>
              </a:rPr>
              <a:t>organisations will be able to contribute to improving   </a:t>
            </a:r>
          </a:p>
          <a:p>
            <a:r>
              <a:rPr lang="en-GB" sz="1200">
                <a:solidFill>
                  <a:srgbClr val="000000"/>
                </a:solidFill>
                <a:latin typeface="Arial" panose="020B0604020202020204" pitchFamily="34" charset="0"/>
                <a:ea typeface="Calibri" panose="020F0502020204030204" pitchFamily="34" charset="0"/>
              </a:rPr>
              <a:t>    </a:t>
            </a:r>
            <a:r>
              <a:rPr lang="en-GB" sz="1200">
                <a:solidFill>
                  <a:srgbClr val="000000"/>
                </a:solidFill>
                <a:effectLst/>
                <a:latin typeface="Arial" panose="020B0604020202020204" pitchFamily="34" charset="0"/>
                <a:ea typeface="Calibri" panose="020F0502020204030204" pitchFamily="34" charset="0"/>
              </a:rPr>
              <a:t>health and care, through creating innovative solutions to </a:t>
            </a:r>
          </a:p>
          <a:p>
            <a:r>
              <a:rPr lang="en-GB" sz="1200">
                <a:solidFill>
                  <a:srgbClr val="000000"/>
                </a:solidFill>
                <a:latin typeface="Arial" panose="020B0604020202020204" pitchFamily="34" charset="0"/>
                <a:ea typeface="Calibri" panose="020F0502020204030204" pitchFamily="34" charset="0"/>
              </a:rPr>
              <a:t>    </a:t>
            </a:r>
            <a:r>
              <a:rPr lang="en-GB" sz="1200">
                <a:solidFill>
                  <a:srgbClr val="000000"/>
                </a:solidFill>
                <a:effectLst/>
                <a:latin typeface="Arial" panose="020B0604020202020204" pitchFamily="34" charset="0"/>
                <a:ea typeface="Calibri" panose="020F0502020204030204" pitchFamily="34" charset="0"/>
              </a:rPr>
              <a:t>help make sure our ambition becomes a reality.</a:t>
            </a:r>
            <a:endParaRPr lang="en-GB" sz="1200">
              <a:solidFill>
                <a:srgbClr val="000000"/>
              </a:solidFill>
              <a:latin typeface="Arial" panose="020B0604020202020204" pitchFamily="34" charset="0"/>
              <a:ea typeface="Calibri" panose="020F0502020204030204" pitchFamily="34" charset="0"/>
            </a:endParaRPr>
          </a:p>
          <a:p>
            <a:pPr marL="171450" indent="-171450">
              <a:buFont typeface="Arial" panose="020B0604020202020204" pitchFamily="34" charset="0"/>
              <a:buChar char="•"/>
            </a:pPr>
            <a:endParaRPr lang="en-GB" sz="1200" b="1">
              <a:solidFill>
                <a:srgbClr val="000000"/>
              </a:solidFill>
              <a:effectLst/>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r>
              <a:rPr lang="en-GB" sz="1200" b="1">
                <a:effectLst/>
                <a:latin typeface="Arial" panose="020B0604020202020204" pitchFamily="34" charset="0"/>
                <a:ea typeface="Times New Roman" panose="02020603050405020304" pitchFamily="18" charset="0"/>
              </a:rPr>
              <a:t>Greater joined-up of the local NHS: </a:t>
            </a:r>
            <a:r>
              <a:rPr lang="en-GB" sz="1200">
                <a:effectLst/>
                <a:latin typeface="Arial" panose="020B0604020202020204" pitchFamily="34" charset="0"/>
                <a:ea typeface="Times New Roman" panose="02020603050405020304" pitchFamily="18" charset="0"/>
              </a:rPr>
              <a:t>The local NHS will be doing more to join-up services across the 1,100 different NHS organisations across Sussex, to improve the experience and outcomes of local people and staff.</a:t>
            </a:r>
            <a:endParaRPr lang="en-GB" sz="1200">
              <a:effectLst/>
              <a:latin typeface="Arial" panose="020B0604020202020204" pitchFamily="34" charset="0"/>
              <a:ea typeface="Calibri" panose="020F0502020204030204" pitchFamily="34" charset="0"/>
            </a:endParaRPr>
          </a:p>
        </p:txBody>
      </p:sp>
      <p:pic>
        <p:nvPicPr>
          <p:cNvPr id="1026" name="Picture 2" descr="Partnership Working in Health and Social Care: The Bridge Perspective -  Recovery College Greenwich">
            <a:extLst>
              <a:ext uri="{FF2B5EF4-FFF2-40B4-BE49-F238E27FC236}">
                <a16:creationId xmlns:a16="http://schemas.microsoft.com/office/drawing/2014/main" id="{6199A32F-4C95-92F9-EC24-579A359C30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35"/>
          <a:stretch/>
        </p:blipFill>
        <p:spPr bwMode="auto">
          <a:xfrm>
            <a:off x="5158047" y="1532956"/>
            <a:ext cx="4381500" cy="22480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302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E253-B9FF-2C79-DDFA-220AA74D5757}"/>
              </a:ext>
            </a:extLst>
          </p:cNvPr>
          <p:cNvSpPr>
            <a:spLocks noGrp="1"/>
          </p:cNvSpPr>
          <p:nvPr>
            <p:ph type="ctrTitle"/>
          </p:nvPr>
        </p:nvSpPr>
        <p:spPr>
          <a:xfrm>
            <a:off x="1063973" y="2227156"/>
            <a:ext cx="5220847" cy="1057109"/>
          </a:xfrm>
        </p:spPr>
        <p:txBody>
          <a:bodyPr lIns="0" tIns="0" rIns="0" bIns="0" anchor="t"/>
          <a:lstStyle/>
          <a:p>
            <a:r>
              <a:rPr lang="en-GB"/>
              <a:t>Implementing the Sussex Integrated Care Strategy </a:t>
            </a:r>
            <a:r>
              <a:rPr lang="en-GB" dirty="0"/>
              <a:t>– A Shared Delivery </a:t>
            </a:r>
            <a:r>
              <a:rPr lang="en-GB"/>
              <a:t>Plan</a:t>
            </a:r>
            <a:endParaRPr lang="en-GB" dirty="0">
              <a:cs typeface="Arial"/>
            </a:endParaRPr>
          </a:p>
        </p:txBody>
      </p:sp>
      <p:sp>
        <p:nvSpPr>
          <p:cNvPr id="4" name="TextBox 3">
            <a:extLst>
              <a:ext uri="{FF2B5EF4-FFF2-40B4-BE49-F238E27FC236}">
                <a16:creationId xmlns:a16="http://schemas.microsoft.com/office/drawing/2014/main" id="{EB4195D7-6EFD-63EF-7B4C-EFADAA8DF911}"/>
              </a:ext>
            </a:extLst>
          </p:cNvPr>
          <p:cNvSpPr txBox="1"/>
          <p:nvPr/>
        </p:nvSpPr>
        <p:spPr>
          <a:xfrm>
            <a:off x="628650" y="2227155"/>
            <a:ext cx="4572000" cy="369332"/>
          </a:xfrm>
          <a:prstGeom prst="rect">
            <a:avLst/>
          </a:prstGeom>
          <a:noFill/>
        </p:spPr>
        <p:txBody>
          <a:bodyPr wrap="square">
            <a:spAutoFit/>
          </a:bodyPr>
          <a:lstStyle/>
          <a:p>
            <a:r>
              <a:rPr lang="en-GB">
                <a:solidFill>
                  <a:prstClr val="black"/>
                </a:solidFill>
                <a:latin typeface="Calibri"/>
              </a:rPr>
              <a:t> </a:t>
            </a:r>
          </a:p>
        </p:txBody>
      </p:sp>
      <p:sp>
        <p:nvSpPr>
          <p:cNvPr id="3" name="Text Placeholder 2">
            <a:extLst>
              <a:ext uri="{FF2B5EF4-FFF2-40B4-BE49-F238E27FC236}">
                <a16:creationId xmlns:a16="http://schemas.microsoft.com/office/drawing/2014/main" id="{BCBE910F-AD24-F507-F883-E30497BD873B}"/>
              </a:ext>
            </a:extLst>
          </p:cNvPr>
          <p:cNvSpPr txBox="1">
            <a:spLocks/>
          </p:cNvSpPr>
          <p:nvPr/>
        </p:nvSpPr>
        <p:spPr>
          <a:xfrm>
            <a:off x="1063973" y="5541541"/>
            <a:ext cx="6617479" cy="5304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50" b="1">
                <a:solidFill>
                  <a:srgbClr val="4F81BD">
                    <a:lumMod val="75000"/>
                  </a:srgbClr>
                </a:solidFill>
                <a:latin typeface="Arial" panose="020B0604020202020204" pitchFamily="34" charset="0"/>
                <a:ea typeface="Calibri" panose="020F0502020204030204" pitchFamily="34" charset="0"/>
              </a:rPr>
              <a:t>Full NHS England Guidance: </a:t>
            </a:r>
            <a:r>
              <a:rPr lang="en-GB" sz="1050">
                <a:solidFill>
                  <a:srgbClr val="AE2573"/>
                </a:solidFill>
                <a:latin typeface="Arial" panose="020B0604020202020204" pitchFamily="34" charset="0"/>
                <a:ea typeface="Calibri" panose="020F0502020204030204" pitchFamily="34" charset="0"/>
                <a:hlinkClick r:id="rId2"/>
              </a:rPr>
              <a:t>https://www.england.nhs.uk/wp-content/uploads/2022/12/B1940-guidance-on-developing-the-joint-forward-plan-december-2022.pdf</a:t>
            </a:r>
            <a:endParaRPr lang="en-GB" sz="1050">
              <a:solidFill>
                <a:srgbClr val="AE2573"/>
              </a:solidFill>
              <a:latin typeface="Arial" panose="020B0604020202020204" pitchFamily="34" charset="0"/>
              <a:ea typeface="Calibri" panose="020F0502020204030204" pitchFamily="34" charset="0"/>
            </a:endParaRPr>
          </a:p>
          <a:p>
            <a:endParaRPr lang="en-GB" sz="1050" b="1">
              <a:solidFill>
                <a:srgbClr val="AE2573"/>
              </a:solidFill>
              <a:latin typeface="Arial" panose="020B0604020202020204" pitchFamily="34" charset="0"/>
              <a:ea typeface="Calibri" panose="020F0502020204030204" pitchFamily="34" charset="0"/>
            </a:endParaRPr>
          </a:p>
          <a:p>
            <a:endParaRPr lang="en-GB" sz="1050" b="1">
              <a:solidFill>
                <a:srgbClr val="AE2573"/>
              </a:solidFill>
              <a:latin typeface="Arial" panose="020B0604020202020204" pitchFamily="34" charset="0"/>
            </a:endParaRPr>
          </a:p>
          <a:p>
            <a:endParaRPr lang="en-GB" sz="825">
              <a:solidFill>
                <a:srgbClr val="000000"/>
              </a:solidFill>
              <a:latin typeface="Arial" panose="020B0604020202020204" pitchFamily="34" charset="0"/>
            </a:endParaRPr>
          </a:p>
          <a:p>
            <a:endParaRPr lang="en-GB" sz="900">
              <a:solidFill>
                <a:prstClr val="black"/>
              </a:solidFill>
              <a:latin typeface="Calibri"/>
            </a:endParaRPr>
          </a:p>
          <a:p>
            <a:endParaRPr lang="en-GB" sz="900">
              <a:solidFill>
                <a:prstClr val="black"/>
              </a:solidFill>
              <a:latin typeface="Calibri"/>
            </a:endParaRPr>
          </a:p>
        </p:txBody>
      </p:sp>
    </p:spTree>
    <p:extLst>
      <p:ext uri="{BB962C8B-B14F-4D97-AF65-F5344CB8AC3E}">
        <p14:creationId xmlns:p14="http://schemas.microsoft.com/office/powerpoint/2010/main" val="207923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AECD72-5FF2-498E-E491-1241E57BAC97}"/>
              </a:ext>
            </a:extLst>
          </p:cNvPr>
          <p:cNvSpPr>
            <a:spLocks noGrp="1"/>
          </p:cNvSpPr>
          <p:nvPr>
            <p:ph type="body" sz="quarter" idx="10"/>
          </p:nvPr>
        </p:nvSpPr>
        <p:spPr>
          <a:xfrm>
            <a:off x="694860" y="306298"/>
            <a:ext cx="7703275" cy="3858746"/>
          </a:xfrm>
        </p:spPr>
        <p:txBody>
          <a:bodyPr vert="horz" lIns="0" tIns="0" rIns="0" bIns="0" anchor="t"/>
          <a:lstStyle/>
          <a:p>
            <a:r>
              <a:rPr lang="en-GB" sz="1600" b="1" dirty="0">
                <a:solidFill>
                  <a:schemeClr val="accent1"/>
                </a:solidFill>
              </a:rPr>
              <a:t>Purpose of the Shared Delivery Plan – (National Guidance)</a:t>
            </a:r>
          </a:p>
          <a:p>
            <a:endParaRPr lang="en-GB" sz="1400" dirty="0"/>
          </a:p>
          <a:p>
            <a:pPr marL="128270" indent="-128270">
              <a:buFont typeface="Arial" panose="020B0604020202020204" pitchFamily="34" charset="0"/>
              <a:buChar char="•"/>
            </a:pPr>
            <a:r>
              <a:rPr lang="en-GB" sz="1400" dirty="0">
                <a:ea typeface="Calibri" panose="020F0502020204030204" pitchFamily="34" charset="0"/>
                <a:cs typeface="Arial"/>
              </a:rPr>
              <a:t>The Department for Health &amp; Social Care have published guidance for Integrated Care Boards to develop a five-year Shared Delivery Plan providing the integrated care system with a flexible framework which </a:t>
            </a:r>
            <a:r>
              <a:rPr lang="en-GB" sz="1400" b="1" dirty="0">
                <a:solidFill>
                  <a:schemeClr val="accent1">
                    <a:lumMod val="75000"/>
                  </a:schemeClr>
                </a:solidFill>
              </a:rPr>
              <a:t>builds on existing system and place strategies and plans, </a:t>
            </a:r>
            <a:r>
              <a:rPr lang="en-GB" sz="1400" dirty="0">
                <a:cs typeface="Arial"/>
              </a:rPr>
              <a:t>which includes Joint Health and Wellbeing Board Strategies.</a:t>
            </a:r>
          </a:p>
          <a:p>
            <a:pPr marL="128270" indent="-128270">
              <a:buFont typeface="Arial" panose="020B0604020202020204" pitchFamily="34" charset="0"/>
              <a:buChar char="•"/>
            </a:pPr>
            <a:endParaRPr lang="en-GB" sz="1400" dirty="0">
              <a:cs typeface="Arial"/>
            </a:endParaRPr>
          </a:p>
          <a:p>
            <a:pPr marL="128270" indent="-128270">
              <a:buFont typeface="Arial" panose="020B0604020202020204" pitchFamily="34" charset="0"/>
              <a:buChar char="•"/>
            </a:pPr>
            <a:r>
              <a:rPr lang="en-GB" sz="1400" dirty="0"/>
              <a:t>The Shared Delivery Plan will describe how NHS Sussex and its partner trusts intend to arrange and/or provide NHS services to meet their population’s physical and mental health needs the delivery of </a:t>
            </a:r>
            <a:r>
              <a:rPr lang="en-GB" sz="1400" b="1" dirty="0">
                <a:solidFill>
                  <a:schemeClr val="accent1">
                    <a:lumMod val="75000"/>
                  </a:schemeClr>
                </a:solidFill>
              </a:rPr>
              <a:t>universal NHS commitments, addressing the Health and Care System’s four core purposes and meeting legal requirements.</a:t>
            </a:r>
            <a:endParaRPr lang="en-GB" sz="1400" b="1" dirty="0">
              <a:solidFill>
                <a:schemeClr val="accent1">
                  <a:lumMod val="75000"/>
                </a:schemeClr>
              </a:solidFill>
              <a:cs typeface="Arial"/>
            </a:endParaRPr>
          </a:p>
        </p:txBody>
      </p:sp>
      <p:sp>
        <p:nvSpPr>
          <p:cNvPr id="2" name="Text Placeholder 2">
            <a:extLst>
              <a:ext uri="{FF2B5EF4-FFF2-40B4-BE49-F238E27FC236}">
                <a16:creationId xmlns:a16="http://schemas.microsoft.com/office/drawing/2014/main" id="{36656CD3-0AA1-2320-DBD8-B671AC5767E3}"/>
              </a:ext>
            </a:extLst>
          </p:cNvPr>
          <p:cNvSpPr txBox="1">
            <a:spLocks/>
          </p:cNvSpPr>
          <p:nvPr/>
        </p:nvSpPr>
        <p:spPr>
          <a:xfrm>
            <a:off x="860394" y="2787418"/>
            <a:ext cx="8186806" cy="2904242"/>
          </a:xfrm>
          <a:prstGeom prst="rect">
            <a:avLst/>
          </a:prstGeom>
        </p:spPr>
        <p:txBody>
          <a:bodyPr vert="horz" lIns="0" tIns="0" rIns="0" bIns="0" anchor="t"/>
          <a:lstStyle>
            <a:lvl1pPr marL="0" indent="0" algn="l" defTabSz="457200" rtl="0" eaLnBrk="1" latinLnBrk="0" hangingPunct="1">
              <a:spcBef>
                <a:spcPts val="0"/>
              </a:spcBef>
              <a:buFont typeface="Arial"/>
              <a:buNone/>
              <a:defRPr sz="1500" kern="1200" baseline="0">
                <a:solidFill>
                  <a:srgbClr val="34434F"/>
                </a:solidFill>
                <a:latin typeface="Arial"/>
                <a:ea typeface="+mn-ea"/>
                <a:cs typeface="+mn-cs"/>
              </a:defRPr>
            </a:lvl1pPr>
            <a:lvl2pPr marL="742950" indent="-285750" algn="l" defTabSz="457200" rtl="0" eaLnBrk="1" latinLnBrk="0" hangingPunct="1">
              <a:spcBef>
                <a:spcPts val="0"/>
              </a:spcBef>
              <a:buFont typeface="Arial"/>
              <a:buChar char="–"/>
              <a:defRPr sz="900" kern="1200" baseline="0">
                <a:solidFill>
                  <a:srgbClr val="34434F"/>
                </a:solidFill>
                <a:latin typeface="Arial"/>
                <a:ea typeface="+mn-ea"/>
                <a:cs typeface="+mn-cs"/>
              </a:defRPr>
            </a:lvl2pPr>
            <a:lvl3pPr marL="1143000" indent="-228600" algn="l" defTabSz="457200" rtl="0" eaLnBrk="1" latinLnBrk="0" hangingPunct="1">
              <a:spcBef>
                <a:spcPts val="0"/>
              </a:spcBef>
              <a:buFont typeface="Arial"/>
              <a:buChar char="•"/>
              <a:defRPr sz="900" kern="1200" baseline="0">
                <a:solidFill>
                  <a:srgbClr val="34434F"/>
                </a:solidFill>
                <a:latin typeface="Arial"/>
                <a:ea typeface="+mn-ea"/>
                <a:cs typeface="+mn-cs"/>
              </a:defRPr>
            </a:lvl3pPr>
            <a:lvl4pPr marL="1600200" indent="-228600" algn="l" defTabSz="457200" rtl="0" eaLnBrk="1" latinLnBrk="0" hangingPunct="1">
              <a:spcBef>
                <a:spcPts val="0"/>
              </a:spcBef>
              <a:buFont typeface="Arial"/>
              <a:buChar char="–"/>
              <a:defRPr sz="900" kern="1200" baseline="0">
                <a:solidFill>
                  <a:srgbClr val="34434F"/>
                </a:solidFill>
                <a:latin typeface="Arial"/>
                <a:ea typeface="+mn-ea"/>
                <a:cs typeface="+mn-cs"/>
              </a:defRPr>
            </a:lvl4pPr>
            <a:lvl5pPr marL="2057400" indent="-228600" algn="l" defTabSz="457200" rtl="0" eaLnBrk="1" latinLnBrk="0" hangingPunct="1">
              <a:spcBef>
                <a:spcPts val="0"/>
              </a:spcBef>
              <a:buFont typeface="Arial"/>
              <a:buChar char="»"/>
              <a:defRPr sz="900" kern="1200" baseline="0">
                <a:solidFill>
                  <a:srgbClr val="34434F"/>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600" b="1" dirty="0">
              <a:solidFill>
                <a:srgbClr val="4F81BD">
                  <a:lumMod val="75000"/>
                </a:srgbClr>
              </a:solidFill>
              <a:latin typeface="Arial" panose="020B0604020202020204" pitchFamily="34" charset="0"/>
              <a:ea typeface="Calibri" panose="020F0502020204030204" pitchFamily="34" charset="0"/>
            </a:endParaRPr>
          </a:p>
          <a:p>
            <a:r>
              <a:rPr lang="en-GB" sz="1600" b="1" dirty="0">
                <a:solidFill>
                  <a:schemeClr val="accent1"/>
                </a:solidFill>
                <a:ea typeface="Calibri" panose="020F0502020204030204" pitchFamily="34" charset="0"/>
                <a:cs typeface="Arial"/>
              </a:rPr>
              <a:t>Principles</a:t>
            </a:r>
          </a:p>
          <a:p>
            <a:endParaRPr lang="en-GB" sz="1400" b="1" dirty="0">
              <a:latin typeface="Arial" panose="020B0604020202020204" pitchFamily="34" charset="0"/>
            </a:endParaRPr>
          </a:p>
          <a:p>
            <a:r>
              <a:rPr lang="en-GB" sz="1400" dirty="0">
                <a:solidFill>
                  <a:schemeClr val="tx1"/>
                </a:solidFill>
              </a:rPr>
              <a:t>Three principles describing the Shared Delivery Plan’s nature and function have been co-developed with ICBs across the country, trusts and national organisations representing local authorities and other system partners. They include;</a:t>
            </a:r>
          </a:p>
          <a:p>
            <a:endParaRPr lang="en-GB" sz="1400" dirty="0"/>
          </a:p>
          <a:p>
            <a:r>
              <a:rPr lang="en-GB" sz="1600" b="1" dirty="0">
                <a:solidFill>
                  <a:srgbClr val="AE2573"/>
                </a:solidFill>
              </a:rPr>
              <a:t>Principle 1: </a:t>
            </a:r>
            <a:r>
              <a:rPr lang="en-GB" sz="1600" b="1" dirty="0"/>
              <a:t>Fully aligned with the wider system partnership’s ambitions.</a:t>
            </a:r>
            <a:endParaRPr lang="en-GB" sz="1600" b="1" dirty="0">
              <a:cs typeface="Arial"/>
            </a:endParaRPr>
          </a:p>
          <a:p>
            <a:r>
              <a:rPr lang="en-GB" sz="1600" b="1" dirty="0">
                <a:solidFill>
                  <a:srgbClr val="009F96"/>
                </a:solidFill>
              </a:rPr>
              <a:t>Principle 2: </a:t>
            </a:r>
            <a:r>
              <a:rPr lang="en-GB" sz="1600" b="1" dirty="0"/>
              <a:t>Supporting subsidiarity by building on existing local strategies and plans as well as reflecting the universal NHS commitments.</a:t>
            </a:r>
            <a:endParaRPr lang="en-GB" sz="1600" b="1" dirty="0">
              <a:cs typeface="Arial"/>
            </a:endParaRPr>
          </a:p>
          <a:p>
            <a:r>
              <a:rPr lang="en-GB" sz="1600" b="1" dirty="0">
                <a:solidFill>
                  <a:srgbClr val="0070C0"/>
                </a:solidFill>
              </a:rPr>
              <a:t>Principle 3: </a:t>
            </a:r>
            <a:r>
              <a:rPr lang="en-GB" sz="1600" b="1" dirty="0"/>
              <a:t>Delivery focused, including specific objectives, trajectories and milestones as appropriate.</a:t>
            </a:r>
            <a:endParaRPr lang="en-GB" sz="1600" b="1" dirty="0">
              <a:cs typeface="Arial"/>
            </a:endParaRPr>
          </a:p>
          <a:p>
            <a:endParaRPr lang="en-GB" sz="2000" b="1" dirty="0">
              <a:solidFill>
                <a:srgbClr val="AE2573"/>
              </a:solidFill>
            </a:endParaRPr>
          </a:p>
          <a:p>
            <a:endParaRPr lang="en-GB" sz="1600" b="1" dirty="0">
              <a:solidFill>
                <a:srgbClr val="000000"/>
              </a:solidFill>
            </a:endParaRPr>
          </a:p>
          <a:p>
            <a:pPr algn="r"/>
            <a:endParaRPr lang="en-GB" sz="1600" b="1" dirty="0">
              <a:solidFill>
                <a:srgbClr val="AE2573"/>
              </a:solidFill>
            </a:endParaRPr>
          </a:p>
          <a:p>
            <a:pPr algn="r"/>
            <a:endParaRPr lang="en-GB" sz="1600" b="1" dirty="0">
              <a:solidFill>
                <a:srgbClr val="AE2573"/>
              </a:solidFill>
            </a:endParaRPr>
          </a:p>
          <a:p>
            <a:endParaRPr lang="en-GB" sz="1600" dirty="0"/>
          </a:p>
        </p:txBody>
      </p:sp>
    </p:spTree>
    <p:extLst>
      <p:ext uri="{BB962C8B-B14F-4D97-AF65-F5344CB8AC3E}">
        <p14:creationId xmlns:p14="http://schemas.microsoft.com/office/powerpoint/2010/main" val="297628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2CEA7C-C2F4-AD98-FB18-A8178478B5EA}"/>
              </a:ext>
            </a:extLst>
          </p:cNvPr>
          <p:cNvSpPr txBox="1"/>
          <p:nvPr/>
        </p:nvSpPr>
        <p:spPr>
          <a:xfrm>
            <a:off x="510166" y="523202"/>
            <a:ext cx="8313137" cy="707886"/>
          </a:xfrm>
          <a:prstGeom prst="rect">
            <a:avLst/>
          </a:prstGeom>
          <a:noFill/>
        </p:spPr>
        <p:txBody>
          <a:bodyPr wrap="square" lIns="91440" tIns="45720" rIns="91440" bIns="45720" anchor="t">
            <a:spAutoFit/>
          </a:bodyPr>
          <a:lstStyle/>
          <a:p>
            <a:r>
              <a:rPr lang="en-GB" sz="1600" b="1" dirty="0">
                <a:solidFill>
                  <a:schemeClr val="accent1"/>
                </a:solidFill>
                <a:latin typeface="Arial"/>
                <a:ea typeface="Calibri" panose="020F0502020204030204" pitchFamily="34" charset="0"/>
                <a:cs typeface="Arial"/>
              </a:rPr>
              <a:t>Planning Guidance: our priorities </a:t>
            </a:r>
            <a:r>
              <a:rPr lang="en-GB" sz="1200" b="1" dirty="0">
                <a:solidFill>
                  <a:srgbClr val="4F81BD"/>
                </a:solidFill>
                <a:latin typeface="Arial"/>
                <a:ea typeface="Calibri" panose="020F0502020204030204" pitchFamily="34" charset="0"/>
                <a:cs typeface="Arial"/>
              </a:rPr>
              <a:t>	</a:t>
            </a:r>
          </a:p>
          <a:p>
            <a:endParaRPr lang="en-GB" sz="1200" b="1" dirty="0">
              <a:solidFill>
                <a:srgbClr val="4F81BD"/>
              </a:solidFill>
              <a:latin typeface="Arial"/>
              <a:ea typeface="Calibri" panose="020F0502020204030204" pitchFamily="34" charset="0"/>
              <a:cs typeface="Arial"/>
            </a:endParaRPr>
          </a:p>
          <a:p>
            <a:pPr marL="285750" indent="-285750">
              <a:buFont typeface="Arial" panose="020B0604020202020204" pitchFamily="34" charset="0"/>
              <a:buChar char="•"/>
            </a:pPr>
            <a:endParaRPr lang="en-GB" sz="1200" dirty="0">
              <a:latin typeface="Arial"/>
              <a:ea typeface="Calibri" panose="020F0502020204030204" pitchFamily="34" charset="0"/>
              <a:cs typeface="Arial"/>
            </a:endParaRPr>
          </a:p>
        </p:txBody>
      </p:sp>
      <p:sp>
        <p:nvSpPr>
          <p:cNvPr id="2" name="TextBox 1">
            <a:extLst>
              <a:ext uri="{FF2B5EF4-FFF2-40B4-BE49-F238E27FC236}">
                <a16:creationId xmlns:a16="http://schemas.microsoft.com/office/drawing/2014/main" id="{3842D973-6171-DC82-5449-73F3C969E8EE}"/>
              </a:ext>
            </a:extLst>
          </p:cNvPr>
          <p:cNvSpPr txBox="1"/>
          <p:nvPr/>
        </p:nvSpPr>
        <p:spPr>
          <a:xfrm>
            <a:off x="510167" y="1044476"/>
            <a:ext cx="8313137" cy="5478423"/>
          </a:xfrm>
          <a:prstGeom prst="rect">
            <a:avLst/>
          </a:prstGeom>
          <a:noFill/>
        </p:spPr>
        <p:txBody>
          <a:bodyPr wrap="square" lIns="91440" tIns="45720" rIns="91440" bIns="45720" anchor="t">
            <a:spAutoFit/>
          </a:bodyPr>
          <a:lstStyle/>
          <a:p>
            <a:r>
              <a:rPr lang="en-GB" sz="1400" dirty="0">
                <a:latin typeface="Arial"/>
              </a:rPr>
              <a:t> </a:t>
            </a:r>
            <a:br>
              <a:rPr lang="en-GB" sz="1400" dirty="0">
                <a:latin typeface="Arial"/>
              </a:rPr>
            </a:br>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endParaRPr lang="en-GB" sz="1400" dirty="0">
              <a:latin typeface="Arial"/>
            </a:endParaRPr>
          </a:p>
          <a:p>
            <a:r>
              <a:rPr lang="en-GB" sz="1400" dirty="0">
                <a:latin typeface="Arial"/>
              </a:rPr>
              <a:t>The areas above will be our key priorities as we go into next year and we will now be discussing across our system partners, Executive and our teams how best we can deliver this as part of the Shared Delivery Plan.</a:t>
            </a:r>
            <a:endParaRPr lang="en-GB" sz="1400" dirty="0">
              <a:latin typeface="Arial"/>
              <a:cs typeface="Arial"/>
            </a:endParaRPr>
          </a:p>
          <a:p>
            <a:pPr marL="285750" indent="-285750">
              <a:buFont typeface="Arial" panose="020B0604020202020204" pitchFamily="34" charset="0"/>
              <a:buChar char="•"/>
            </a:pPr>
            <a:endParaRPr lang="en-GB" sz="1400" dirty="0">
              <a:latin typeface="Arial"/>
              <a:ea typeface="Calibri" panose="020F0502020204030204" pitchFamily="34" charset="0"/>
              <a:cs typeface="Arial"/>
            </a:endParaRPr>
          </a:p>
        </p:txBody>
      </p:sp>
      <p:pic>
        <p:nvPicPr>
          <p:cNvPr id="7" name="Picture 6">
            <a:extLst>
              <a:ext uri="{FF2B5EF4-FFF2-40B4-BE49-F238E27FC236}">
                <a16:creationId xmlns:a16="http://schemas.microsoft.com/office/drawing/2014/main" id="{2C87FCC8-650F-2240-07AB-3B5643302A96}"/>
              </a:ext>
            </a:extLst>
          </p:cNvPr>
          <p:cNvPicPr>
            <a:picLocks noChangeAspect="1"/>
          </p:cNvPicPr>
          <p:nvPr/>
        </p:nvPicPr>
        <p:blipFill>
          <a:blip r:embed="rId2"/>
          <a:stretch>
            <a:fillRect/>
          </a:stretch>
        </p:blipFill>
        <p:spPr>
          <a:xfrm>
            <a:off x="117453" y="1360714"/>
            <a:ext cx="9516404" cy="3820648"/>
          </a:xfrm>
          <a:prstGeom prst="rect">
            <a:avLst/>
          </a:prstGeom>
        </p:spPr>
      </p:pic>
    </p:spTree>
    <p:extLst>
      <p:ext uri="{BB962C8B-B14F-4D97-AF65-F5344CB8AC3E}">
        <p14:creationId xmlns:p14="http://schemas.microsoft.com/office/powerpoint/2010/main" val="203653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F7B8CA-F49F-495F-6B10-85C6456B40F4}"/>
              </a:ext>
            </a:extLst>
          </p:cNvPr>
          <p:cNvSpPr txBox="1"/>
          <p:nvPr/>
        </p:nvSpPr>
        <p:spPr>
          <a:xfrm>
            <a:off x="208322" y="612891"/>
            <a:ext cx="9489355" cy="6370975"/>
          </a:xfrm>
          <a:prstGeom prst="rect">
            <a:avLst/>
          </a:prstGeom>
          <a:noFill/>
        </p:spPr>
        <p:txBody>
          <a:bodyPr wrap="square" lIns="91440" tIns="45720" rIns="91440" bIns="45720" anchor="t">
            <a:spAutoFit/>
          </a:bodyPr>
          <a:lstStyle/>
          <a:p>
            <a:pPr>
              <a:defRPr/>
            </a:pPr>
            <a:endParaRPr lang="en-GB" sz="1200" dirty="0">
              <a:solidFill>
                <a:srgbClr val="34434F"/>
              </a:solidFill>
              <a:latin typeface="Arial" panose="020B0604020202020204" pitchFamily="34" charset="0"/>
              <a:ea typeface="Calibri" panose="020F0502020204030204" pitchFamily="34" charset="0"/>
            </a:endParaRPr>
          </a:p>
          <a:p>
            <a:pPr marL="128270" indent="-128270">
              <a:buFont typeface="Arial" panose="020B0604020202020204" pitchFamily="34" charset="0"/>
              <a:buChar char="•"/>
              <a:defRPr/>
            </a:pPr>
            <a:r>
              <a:rPr lang="en-GB" sz="1600" dirty="0">
                <a:solidFill>
                  <a:srgbClr val="34434F"/>
                </a:solidFill>
                <a:latin typeface="Arial"/>
                <a:ea typeface="Calibri" panose="020F0502020204030204" pitchFamily="34" charset="0"/>
                <a:cs typeface="Arial"/>
              </a:rPr>
              <a:t>NHS Sussex is required to provide a </a:t>
            </a:r>
            <a:r>
              <a:rPr lang="en-GB" sz="1600" b="1" dirty="0">
                <a:solidFill>
                  <a:srgbClr val="AE2573"/>
                </a:solidFill>
                <a:latin typeface="Arial"/>
                <a:ea typeface="Calibri" panose="020F0502020204030204" pitchFamily="34" charset="0"/>
                <a:cs typeface="Arial"/>
              </a:rPr>
              <a:t>first draft of the Shared Delivery Plan by 1</a:t>
            </a:r>
            <a:r>
              <a:rPr lang="en-GB" sz="1600" b="1" baseline="30000" dirty="0">
                <a:solidFill>
                  <a:srgbClr val="AE2573"/>
                </a:solidFill>
                <a:latin typeface="Arial"/>
                <a:ea typeface="Calibri" panose="020F0502020204030204" pitchFamily="34" charset="0"/>
                <a:cs typeface="Arial"/>
              </a:rPr>
              <a:t>st</a:t>
            </a:r>
            <a:r>
              <a:rPr lang="en-GB" sz="1600" b="1" dirty="0">
                <a:solidFill>
                  <a:srgbClr val="AE2573"/>
                </a:solidFill>
                <a:latin typeface="Arial"/>
                <a:ea typeface="Calibri" panose="020F0502020204030204" pitchFamily="34" charset="0"/>
                <a:cs typeface="Arial"/>
              </a:rPr>
              <a:t> April 2023.  </a:t>
            </a:r>
            <a:r>
              <a:rPr lang="en-GB" sz="1600" dirty="0">
                <a:solidFill>
                  <a:srgbClr val="34434F"/>
                </a:solidFill>
                <a:latin typeface="Arial"/>
                <a:ea typeface="Calibri" panose="020F0502020204030204" pitchFamily="34" charset="0"/>
                <a:cs typeface="Arial"/>
              </a:rPr>
              <a:t>However, for this first year, NHS England have stated the final date for publishing and sharing the plan is 30</a:t>
            </a:r>
            <a:r>
              <a:rPr lang="en-GB" sz="1600" baseline="30000" dirty="0">
                <a:solidFill>
                  <a:srgbClr val="34434F"/>
                </a:solidFill>
                <a:latin typeface="Arial"/>
                <a:ea typeface="Calibri" panose="020F0502020204030204" pitchFamily="34" charset="0"/>
                <a:cs typeface="Arial"/>
              </a:rPr>
              <a:t>th</a:t>
            </a:r>
            <a:r>
              <a:rPr lang="en-GB" sz="1600" dirty="0">
                <a:solidFill>
                  <a:srgbClr val="34434F"/>
                </a:solidFill>
                <a:latin typeface="Arial"/>
                <a:ea typeface="Calibri" panose="020F0502020204030204" pitchFamily="34" charset="0"/>
                <a:cs typeface="Arial"/>
              </a:rPr>
              <a:t> June 2023, allowing the process of engagement with the Sussex Health and Care Assembly, Health and Wellbeing Boards and NHS England to continue after 31</a:t>
            </a:r>
            <a:r>
              <a:rPr lang="en-GB" sz="1600" baseline="30000" dirty="0">
                <a:solidFill>
                  <a:srgbClr val="34434F"/>
                </a:solidFill>
                <a:latin typeface="Arial"/>
                <a:ea typeface="Calibri" panose="020F0502020204030204" pitchFamily="34" charset="0"/>
                <a:cs typeface="Arial"/>
              </a:rPr>
              <a:t>st</a:t>
            </a:r>
            <a:r>
              <a:rPr lang="en-GB" sz="1600" dirty="0">
                <a:solidFill>
                  <a:srgbClr val="34434F"/>
                </a:solidFill>
                <a:latin typeface="Arial"/>
                <a:ea typeface="Calibri" panose="020F0502020204030204" pitchFamily="34" charset="0"/>
                <a:cs typeface="Arial"/>
              </a:rPr>
              <a:t> March but ensuring a </a:t>
            </a:r>
            <a:r>
              <a:rPr lang="en-GB" sz="1600" b="1" dirty="0">
                <a:solidFill>
                  <a:srgbClr val="AE2573"/>
                </a:solidFill>
                <a:latin typeface="Arial"/>
                <a:ea typeface="Calibri" panose="020F0502020204030204" pitchFamily="34" charset="0"/>
                <a:cs typeface="Arial"/>
              </a:rPr>
              <a:t>final iteration is signed off by 30</a:t>
            </a:r>
            <a:r>
              <a:rPr lang="en-GB" sz="1600" b="1" baseline="30000" dirty="0">
                <a:solidFill>
                  <a:srgbClr val="AE2573"/>
                </a:solidFill>
                <a:latin typeface="Arial"/>
                <a:ea typeface="Calibri" panose="020F0502020204030204" pitchFamily="34" charset="0"/>
                <a:cs typeface="Arial"/>
              </a:rPr>
              <a:t>th</a:t>
            </a:r>
            <a:r>
              <a:rPr lang="en-GB" sz="1600" b="1" dirty="0">
                <a:solidFill>
                  <a:srgbClr val="AE2573"/>
                </a:solidFill>
                <a:latin typeface="Arial"/>
                <a:ea typeface="Calibri" panose="020F0502020204030204" pitchFamily="34" charset="0"/>
                <a:cs typeface="Arial"/>
              </a:rPr>
              <a:t> June</a:t>
            </a:r>
            <a:r>
              <a:rPr lang="en-GB" sz="1600" dirty="0">
                <a:solidFill>
                  <a:srgbClr val="34434F"/>
                </a:solidFill>
                <a:latin typeface="Arial"/>
                <a:ea typeface="Calibri" panose="020F0502020204030204" pitchFamily="34" charset="0"/>
                <a:cs typeface="Arial"/>
              </a:rPr>
              <a:t>.</a:t>
            </a:r>
          </a:p>
          <a:p>
            <a:pPr marL="128270" indent="-128270">
              <a:buFont typeface="Arial" panose="020B0604020202020204" pitchFamily="34" charset="0"/>
              <a:buChar char="•"/>
              <a:defRPr/>
            </a:pPr>
            <a:endParaRPr lang="en-GB" sz="1600" dirty="0">
              <a:solidFill>
                <a:srgbClr val="34434F"/>
              </a:solidFill>
              <a:latin typeface="Arial"/>
              <a:ea typeface="Calibri" panose="020F0502020204030204" pitchFamily="34" charset="0"/>
              <a:cs typeface="Arial"/>
            </a:endParaRPr>
          </a:p>
          <a:p>
            <a:pPr marL="128270" indent="-128270">
              <a:buFont typeface="Arial" panose="020B0604020202020204" pitchFamily="34" charset="0"/>
              <a:buChar char="•"/>
              <a:defRPr/>
            </a:pPr>
            <a:r>
              <a:rPr lang="en-GB" sz="1600" dirty="0">
                <a:latin typeface="Arial"/>
                <a:ea typeface="Calibri" panose="020F0502020204030204" pitchFamily="34" charset="0"/>
                <a:cs typeface="Arial"/>
              </a:rPr>
              <a:t>The Shared Delivery Plan will be delivered as a single plan that incorporates the Operating Plan requirements for 2023/24 and the delivery plan for the five-year Sussex Health and Care Improving Lives Together Strategy set within a framework document that will bring together a consistent narrative around strategic change and operational delivery, pulling in content from the approved Strategy and respective Place plans.</a:t>
            </a:r>
          </a:p>
          <a:p>
            <a:pPr marL="128270" indent="-128270">
              <a:buFont typeface="Arial" panose="020B0604020202020204" pitchFamily="34" charset="0"/>
              <a:buChar char="•"/>
              <a:defRPr/>
            </a:pPr>
            <a:endParaRPr lang="en-GB" sz="1600" dirty="0">
              <a:latin typeface="Arial"/>
              <a:ea typeface="Calibri" panose="020F0502020204030204" pitchFamily="34" charset="0"/>
              <a:cs typeface="Arial"/>
            </a:endParaRPr>
          </a:p>
          <a:p>
            <a:pPr marL="128270" indent="-128270">
              <a:buFont typeface="Arial" panose="020B0604020202020204" pitchFamily="34" charset="0"/>
              <a:buChar char="•"/>
              <a:defRPr/>
            </a:pPr>
            <a:r>
              <a:rPr lang="en-GB" sz="1600" dirty="0">
                <a:latin typeface="Arial"/>
                <a:ea typeface="Calibri" panose="020F0502020204030204" pitchFamily="34" charset="0"/>
                <a:cs typeface="Arial"/>
              </a:rPr>
              <a:t>The March 2023 submission will consist of high-level information on the Operational Plan and the detail of Year One response to the Integrated Care Strategy, plus a vision and roadmap for years two to five of the Strategy (noting that an initial draft of the Operating Plan must be submitted to NHSE on 23 February 2023).</a:t>
            </a:r>
          </a:p>
          <a:p>
            <a:pPr marL="128270" indent="-128270">
              <a:buFont typeface="Arial" panose="020B0604020202020204" pitchFamily="34" charset="0"/>
              <a:buChar char="•"/>
              <a:defRPr/>
            </a:pPr>
            <a:endParaRPr lang="en-GB" sz="1600" dirty="0">
              <a:latin typeface="Arial"/>
              <a:ea typeface="Calibri" panose="020F0502020204030204" pitchFamily="34" charset="0"/>
              <a:cs typeface="Arial"/>
            </a:endParaRPr>
          </a:p>
          <a:p>
            <a:pPr marL="128270" indent="-128270">
              <a:buFont typeface="Arial" panose="020B0604020202020204" pitchFamily="34" charset="0"/>
              <a:buChar char="•"/>
              <a:defRPr/>
            </a:pPr>
            <a:r>
              <a:rPr lang="en-GB" sz="1600" dirty="0">
                <a:latin typeface="Arial"/>
                <a:ea typeface="Calibri" panose="020F0502020204030204" pitchFamily="34" charset="0"/>
                <a:cs typeface="Arial"/>
              </a:rPr>
              <a:t>The June 2023 submission will set out the delivery objectives for years two to five of the Strategy in more detail.</a:t>
            </a:r>
          </a:p>
          <a:p>
            <a:pPr marL="128270" indent="-128270">
              <a:buFont typeface="Arial" panose="020B0604020202020204" pitchFamily="34" charset="0"/>
              <a:buChar char="•"/>
              <a:defRPr/>
            </a:pPr>
            <a:endParaRPr lang="en-GB" sz="1600" dirty="0">
              <a:latin typeface="Arial"/>
              <a:ea typeface="Calibri" panose="020F0502020204030204" pitchFamily="34" charset="0"/>
              <a:cs typeface="Arial"/>
            </a:endParaRPr>
          </a:p>
          <a:p>
            <a:pPr marL="128270" indent="-128270">
              <a:buFont typeface="Arial" panose="020B0604020202020204" pitchFamily="34" charset="0"/>
              <a:buChar char="•"/>
              <a:defRPr/>
            </a:pPr>
            <a:r>
              <a:rPr lang="en-GB" sz="1600" dirty="0">
                <a:latin typeface="Arial"/>
                <a:ea typeface="Calibri" panose="020F0502020204030204" pitchFamily="34" charset="0"/>
                <a:cs typeface="Arial"/>
              </a:rPr>
              <a:t>Chief Executive Officer, Senior Responsible Officers and respective Integrated Care Board Chief Officer leads have been aligned for each of the priority areas of the Shared Delivery Plan and an engagement, planning and approval approach with Local Authority leads is also being confirmed.</a:t>
            </a:r>
          </a:p>
          <a:p>
            <a:pPr>
              <a:defRPr/>
            </a:pPr>
            <a:endParaRPr lang="en-GB" sz="1600" dirty="0">
              <a:solidFill>
                <a:srgbClr val="34434F"/>
              </a:solidFill>
              <a:latin typeface="Arial" panose="020B0604020202020204" pitchFamily="34" charset="0"/>
              <a:ea typeface="Calibri" panose="020F0502020204030204" pitchFamily="34" charset="0"/>
              <a:cs typeface="Arial" panose="020B0604020202020204" pitchFamily="34" charset="0"/>
            </a:endParaRPr>
          </a:p>
          <a:p>
            <a:pPr>
              <a:defRPr/>
            </a:pPr>
            <a:endParaRPr lang="en-GB" sz="1200" dirty="0">
              <a:solidFill>
                <a:srgbClr val="34434F"/>
              </a:solidFill>
              <a:latin typeface="Arial"/>
              <a:ea typeface="Calibri" panose="020F0502020204030204" pitchFamily="34" charset="0"/>
              <a:cs typeface="Arial"/>
            </a:endParaRPr>
          </a:p>
        </p:txBody>
      </p:sp>
      <p:sp>
        <p:nvSpPr>
          <p:cNvPr id="2" name="TextBox 1">
            <a:extLst>
              <a:ext uri="{FF2B5EF4-FFF2-40B4-BE49-F238E27FC236}">
                <a16:creationId xmlns:a16="http://schemas.microsoft.com/office/drawing/2014/main" id="{BA90B424-A602-48E8-11C1-CAA0B4B7F733}"/>
              </a:ext>
            </a:extLst>
          </p:cNvPr>
          <p:cNvSpPr txBox="1"/>
          <p:nvPr/>
        </p:nvSpPr>
        <p:spPr>
          <a:xfrm>
            <a:off x="304799" y="131726"/>
            <a:ext cx="5203372" cy="677108"/>
          </a:xfrm>
          <a:prstGeom prst="rect">
            <a:avLst/>
          </a:prstGeom>
          <a:noFill/>
        </p:spPr>
        <p:txBody>
          <a:bodyPr wrap="square" rtlCol="0">
            <a:spAutoFit/>
          </a:bodyPr>
          <a:lstStyle/>
          <a:p>
            <a:r>
              <a:rPr lang="en-GB" sz="2000" b="1" dirty="0">
                <a:solidFill>
                  <a:schemeClr val="accent1"/>
                </a:solidFill>
                <a:latin typeface="Arial"/>
                <a:ea typeface="Calibri" panose="020F0502020204030204" pitchFamily="34" charset="0"/>
                <a:cs typeface="Arial"/>
              </a:rPr>
              <a:t>Developing the plan</a:t>
            </a:r>
          </a:p>
          <a:p>
            <a:endParaRPr lang="en-GB" dirty="0"/>
          </a:p>
        </p:txBody>
      </p:sp>
    </p:spTree>
    <p:extLst>
      <p:ext uri="{BB962C8B-B14F-4D97-AF65-F5344CB8AC3E}">
        <p14:creationId xmlns:p14="http://schemas.microsoft.com/office/powerpoint/2010/main" val="338171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1D9C-7791-3DDC-7F78-64BC44D518FA}"/>
              </a:ext>
            </a:extLst>
          </p:cNvPr>
          <p:cNvSpPr>
            <a:spLocks noGrp="1"/>
          </p:cNvSpPr>
          <p:nvPr>
            <p:ph type="ctrTitle"/>
          </p:nvPr>
        </p:nvSpPr>
        <p:spPr>
          <a:xfrm>
            <a:off x="870806" y="2664662"/>
            <a:ext cx="6992662" cy="2764588"/>
          </a:xfrm>
        </p:spPr>
        <p:txBody>
          <a:bodyPr lIns="0" tIns="0" rIns="0" bIns="0" anchor="t"/>
          <a:lstStyle/>
          <a:p>
            <a:r>
              <a:rPr lang="en-GB"/>
              <a:t>How the</a:t>
            </a:r>
            <a:br>
              <a:rPr lang="en-GB"/>
            </a:br>
            <a:r>
              <a:rPr lang="en-GB"/>
              <a:t>Integrated Health &amp; Care Strategy</a:t>
            </a:r>
            <a:br>
              <a:rPr lang="en-GB"/>
            </a:br>
            <a:r>
              <a:rPr lang="en-GB"/>
              <a:t>was developed in partnership with stakeholders including citizens and </a:t>
            </a:r>
            <a:r>
              <a:rPr lang="en-GB" dirty="0"/>
              <a:t>our </a:t>
            </a:r>
            <a:r>
              <a:rPr lang="en-GB"/>
              <a:t>workforce</a:t>
            </a:r>
          </a:p>
        </p:txBody>
      </p:sp>
    </p:spTree>
    <p:extLst>
      <p:ext uri="{BB962C8B-B14F-4D97-AF65-F5344CB8AC3E}">
        <p14:creationId xmlns:p14="http://schemas.microsoft.com/office/powerpoint/2010/main" val="511183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1F0A4F8-BCDA-EC2D-8FDF-8BE7B479CF72}"/>
              </a:ext>
            </a:extLst>
          </p:cNvPr>
          <p:cNvSpPr>
            <a:spLocks noGrp="1"/>
          </p:cNvSpPr>
          <p:nvPr>
            <p:ph type="body" sz="quarter" idx="10"/>
          </p:nvPr>
        </p:nvSpPr>
        <p:spPr>
          <a:xfrm>
            <a:off x="703784" y="437671"/>
            <a:ext cx="8143868" cy="1139669"/>
          </a:xfrm>
        </p:spPr>
        <p:txBody>
          <a:bodyPr vert="horz" lIns="0" tIns="0" rIns="0" bIns="0" anchor="t"/>
          <a:lstStyle/>
          <a:p>
            <a:r>
              <a:rPr lang="en-GB" sz="1600" b="1" dirty="0">
                <a:solidFill>
                  <a:schemeClr val="accent1"/>
                </a:solidFill>
              </a:rPr>
              <a:t>Shared Delivery Plan Framework</a:t>
            </a:r>
          </a:p>
          <a:p>
            <a:endParaRPr lang="en-GB" sz="1600" b="1" dirty="0">
              <a:solidFill>
                <a:schemeClr val="accent1">
                  <a:lumMod val="75000"/>
                </a:schemeClr>
              </a:solidFill>
            </a:endParaRPr>
          </a:p>
          <a:p>
            <a:r>
              <a:rPr lang="en-GB" sz="1600" dirty="0"/>
              <a:t>T</a:t>
            </a:r>
            <a:r>
              <a:rPr lang="en-GB" sz="1400" dirty="0"/>
              <a:t>he below framework will form the basis of the shared delivery plan. It incorporates all of the mandated content set out in the national guidance and attempts to mirror the approach of the Integrated Care Strategy</a:t>
            </a:r>
            <a:endParaRPr lang="en-GB" sz="1400" dirty="0">
              <a:cs typeface="Arial"/>
            </a:endParaRPr>
          </a:p>
          <a:p>
            <a:endParaRPr lang="en-GB" sz="1600" dirty="0"/>
          </a:p>
        </p:txBody>
      </p:sp>
      <p:sp>
        <p:nvSpPr>
          <p:cNvPr id="2" name="Text Placeholder 2">
            <a:extLst>
              <a:ext uri="{FF2B5EF4-FFF2-40B4-BE49-F238E27FC236}">
                <a16:creationId xmlns:a16="http://schemas.microsoft.com/office/drawing/2014/main" id="{04A4E66C-73DB-3D72-3A95-371DA4E224A2}"/>
              </a:ext>
            </a:extLst>
          </p:cNvPr>
          <p:cNvSpPr txBox="1">
            <a:spLocks/>
          </p:cNvSpPr>
          <p:nvPr/>
        </p:nvSpPr>
        <p:spPr>
          <a:xfrm>
            <a:off x="464298" y="1756017"/>
            <a:ext cx="3797121" cy="3993037"/>
          </a:xfrm>
          <a:prstGeom prst="rect">
            <a:avLst/>
          </a:prstGeom>
        </p:spPr>
        <p:txBody>
          <a:bodyPr vert="horz" lIns="0" tIns="0" rIns="0" bIns="0" numCol="1" anchor="t"/>
          <a:lstStyle>
            <a:lvl1pPr marL="0" indent="0" algn="l" defTabSz="371475" rtl="0" eaLnBrk="1" latinLnBrk="0" hangingPunct="1">
              <a:spcBef>
                <a:spcPts val="0"/>
              </a:spcBef>
              <a:buFont typeface="Arial"/>
              <a:buNone/>
              <a:defRPr sz="1100" kern="1200" baseline="0">
                <a:solidFill>
                  <a:schemeClr val="tx1"/>
                </a:solidFill>
                <a:latin typeface="Arial"/>
                <a:ea typeface="+mn-ea"/>
                <a:cs typeface="+mn-cs"/>
              </a:defRPr>
            </a:lvl1pPr>
            <a:lvl2pPr marL="603647" indent="-232172" algn="l" defTabSz="371475" rtl="0" eaLnBrk="1" latinLnBrk="0" hangingPunct="1">
              <a:spcBef>
                <a:spcPts val="0"/>
              </a:spcBef>
              <a:buFont typeface="Arial"/>
              <a:buChar char="–"/>
              <a:defRPr sz="975" kern="1200" baseline="0">
                <a:solidFill>
                  <a:srgbClr val="34434F"/>
                </a:solidFill>
                <a:latin typeface="Arial"/>
                <a:ea typeface="+mn-ea"/>
                <a:cs typeface="+mn-cs"/>
              </a:defRPr>
            </a:lvl2pPr>
            <a:lvl3pPr marL="92868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3pPr>
            <a:lvl4pPr marL="1300163"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4pPr>
            <a:lvl5pPr marL="167163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r>
              <a:rPr lang="en-GB" sz="1400" b="1" dirty="0">
                <a:solidFill>
                  <a:schemeClr val="accent1"/>
                </a:solidFill>
              </a:rPr>
              <a:t>Summary of framework</a:t>
            </a:r>
          </a:p>
          <a:p>
            <a:endParaRPr lang="en-GB" sz="1200" b="1" dirty="0"/>
          </a:p>
          <a:p>
            <a:r>
              <a:rPr lang="en-GB" sz="1200" b="1" dirty="0"/>
              <a:t>1.	Delivering Improving Lives Together</a:t>
            </a:r>
          </a:p>
          <a:p>
            <a:pPr marL="171450" indent="-171450">
              <a:buFont typeface="Arial" panose="020B0604020202020204" pitchFamily="34" charset="0"/>
              <a:buChar char="•"/>
            </a:pPr>
            <a:r>
              <a:rPr lang="en-GB" sz="1200" dirty="0"/>
              <a:t> Introductory statement from partners and Exec summary – consistent with strategy</a:t>
            </a:r>
          </a:p>
          <a:p>
            <a:endParaRPr lang="en-GB" sz="1200" dirty="0"/>
          </a:p>
          <a:p>
            <a:r>
              <a:rPr lang="en-GB" sz="1200" b="1" dirty="0"/>
              <a:t>2.	Our population and how we work</a:t>
            </a:r>
          </a:p>
          <a:p>
            <a:r>
              <a:rPr lang="en-GB" sz="1200" dirty="0"/>
              <a:t>•	Overview of Sussex population and how system works – aligned with strategy supporting documents.</a:t>
            </a:r>
          </a:p>
          <a:p>
            <a:endParaRPr lang="en-GB" sz="1200" dirty="0"/>
          </a:p>
          <a:p>
            <a:r>
              <a:rPr lang="en-GB" sz="1200" b="1" dirty="0"/>
              <a:t>3.	Our ambition for a healthier future</a:t>
            </a:r>
          </a:p>
          <a:p>
            <a:pPr marL="171450" indent="-171450">
              <a:buFont typeface="Arial" panose="020B0604020202020204" pitchFamily="34" charset="0"/>
              <a:buChar char="•"/>
            </a:pPr>
            <a:r>
              <a:rPr lang="en-GB" sz="1200" dirty="0"/>
              <a:t>Sets out ambition – consistent with strategy</a:t>
            </a:r>
          </a:p>
          <a:p>
            <a:pPr marL="171450" indent="-171450">
              <a:buFont typeface="Arial" panose="020B0604020202020204" pitchFamily="34" charset="0"/>
              <a:buChar char="•"/>
            </a:pPr>
            <a:r>
              <a:rPr lang="en-GB" sz="1200" dirty="0"/>
              <a:t>Life course, service improvement and workforce</a:t>
            </a:r>
          </a:p>
          <a:p>
            <a:pPr marL="171450" indent="-171450">
              <a:buFont typeface="Arial" panose="020B0604020202020204" pitchFamily="34" charset="0"/>
              <a:buChar char="•"/>
            </a:pPr>
            <a:r>
              <a:rPr lang="en-GB" sz="1200" dirty="0"/>
              <a:t>Sets out other strategic imperatives and aims:</a:t>
            </a:r>
          </a:p>
          <a:p>
            <a:pPr marL="171450" indent="-171450">
              <a:buFont typeface="Arial" panose="020B0604020202020204" pitchFamily="34" charset="0"/>
              <a:buChar char="•"/>
            </a:pPr>
            <a:r>
              <a:rPr lang="en-GB" sz="1200" dirty="0"/>
              <a:t>Improving health and health outcomes of our most disadvantaged communities and individuals (Health inequalities)</a:t>
            </a:r>
          </a:p>
          <a:p>
            <a:pPr marL="171450" indent="-171450">
              <a:buFont typeface="Arial" panose="020B0604020202020204" pitchFamily="34" charset="0"/>
              <a:buChar char="•"/>
            </a:pPr>
            <a:r>
              <a:rPr lang="en-GB" sz="1200" dirty="0"/>
              <a:t>Working better and smarter, and getting the most value out of funding we have (finance)</a:t>
            </a:r>
          </a:p>
          <a:p>
            <a:pPr marL="171450" indent="-171450">
              <a:buFont typeface="Arial" panose="020B0604020202020204" pitchFamily="34" charset="0"/>
              <a:buChar char="•"/>
            </a:pPr>
            <a:r>
              <a:rPr lang="en-GB" sz="1200" dirty="0"/>
              <a:t>Doing more to support our communities to develop socially and economically (social and economic development)</a:t>
            </a:r>
          </a:p>
          <a:p>
            <a:pPr marL="171450" indent="-171450">
              <a:buFont typeface="Arial" panose="020B0604020202020204" pitchFamily="34" charset="0"/>
              <a:buChar char="•"/>
            </a:pPr>
            <a:r>
              <a:rPr lang="en-GB" sz="1200" dirty="0"/>
              <a:t>Protecting those who are victims of abuse (Safeguarding)</a:t>
            </a:r>
          </a:p>
          <a:p>
            <a:endParaRPr lang="en-GB" dirty="0"/>
          </a:p>
        </p:txBody>
      </p:sp>
      <p:sp>
        <p:nvSpPr>
          <p:cNvPr id="3" name="TextBox 2">
            <a:extLst>
              <a:ext uri="{FF2B5EF4-FFF2-40B4-BE49-F238E27FC236}">
                <a16:creationId xmlns:a16="http://schemas.microsoft.com/office/drawing/2014/main" id="{12CFE556-649E-D43A-1FA1-F365744169B4}"/>
              </a:ext>
            </a:extLst>
          </p:cNvPr>
          <p:cNvSpPr txBox="1"/>
          <p:nvPr/>
        </p:nvSpPr>
        <p:spPr>
          <a:xfrm>
            <a:off x="4773724" y="1770637"/>
            <a:ext cx="4936333" cy="5062924"/>
          </a:xfrm>
          <a:prstGeom prst="rect">
            <a:avLst/>
          </a:prstGeom>
          <a:noFill/>
        </p:spPr>
        <p:txBody>
          <a:bodyPr wrap="square" rtlCol="0">
            <a:spAutoFit/>
          </a:bodyPr>
          <a:lstStyle/>
          <a:p>
            <a:r>
              <a:rPr lang="en-GB" sz="1200" b="1" dirty="0"/>
              <a:t>4.	Making our ambition a reality: Our year one high impact actions</a:t>
            </a:r>
          </a:p>
          <a:p>
            <a:endParaRPr lang="en-GB" sz="1200" dirty="0"/>
          </a:p>
          <a:p>
            <a:pPr marL="171450" indent="-171450">
              <a:buFont typeface="Arial" panose="020B0604020202020204" pitchFamily="34" charset="0"/>
              <a:buChar char="•"/>
            </a:pPr>
            <a:r>
              <a:rPr lang="en-GB" sz="1200" dirty="0"/>
              <a:t>Year one change for long-term improvement (Descriptor, key actions for each and by when)</a:t>
            </a:r>
          </a:p>
          <a:p>
            <a:pPr marL="171450" indent="-171450">
              <a:buFont typeface="Arial" panose="020B0604020202020204" pitchFamily="34" charset="0"/>
              <a:buChar char="•"/>
            </a:pPr>
            <a:r>
              <a:rPr lang="en-GB" sz="1200" dirty="0"/>
              <a:t>Developing Integrated Community Teams</a:t>
            </a:r>
          </a:p>
          <a:p>
            <a:pPr marL="171450" indent="-171450">
              <a:buFont typeface="Arial" panose="020B0604020202020204" pitchFamily="34" charset="0"/>
              <a:buChar char="•"/>
            </a:pPr>
            <a:r>
              <a:rPr lang="en-GB" sz="1200" dirty="0"/>
              <a:t>Improving the use of digital technology and information</a:t>
            </a:r>
          </a:p>
          <a:p>
            <a:pPr marL="171450" indent="-171450">
              <a:buFont typeface="Arial" panose="020B0604020202020204" pitchFamily="34" charset="0"/>
              <a:buChar char="•"/>
            </a:pPr>
            <a:r>
              <a:rPr lang="en-GB" sz="1200" dirty="0"/>
              <a:t>Growing and developing our workforce</a:t>
            </a:r>
          </a:p>
          <a:p>
            <a:pPr marL="171450" indent="-171450">
              <a:buFont typeface="Arial" panose="020B0604020202020204" pitchFamily="34" charset="0"/>
              <a:buChar char="•"/>
            </a:pPr>
            <a:r>
              <a:rPr lang="en-GB" sz="1200" dirty="0"/>
              <a:t>Maximising the power of partnerships a place and delivery of our health and wellbeing strategies</a:t>
            </a:r>
          </a:p>
          <a:p>
            <a:pPr marL="171450" indent="-171450">
              <a:buFont typeface="Arial" panose="020B0604020202020204" pitchFamily="34" charset="0"/>
              <a:buChar char="•"/>
            </a:pPr>
            <a:r>
              <a:rPr lang="en-GB" sz="1200" dirty="0"/>
              <a:t>Year one actions for immediate improvements (Descriptor, key actions for each and by when)</a:t>
            </a:r>
          </a:p>
          <a:p>
            <a:pPr marL="171450" indent="-171450">
              <a:buFont typeface="Arial" panose="020B0604020202020204" pitchFamily="34" charset="0"/>
              <a:buChar char="•"/>
            </a:pPr>
            <a:r>
              <a:rPr lang="en-GB" sz="1200" dirty="0"/>
              <a:t>Increasing access to and reduce variability in primary care.</a:t>
            </a:r>
          </a:p>
          <a:p>
            <a:pPr marL="171450" indent="-171450">
              <a:buFont typeface="Arial" panose="020B0604020202020204" pitchFamily="34" charset="0"/>
              <a:buChar char="•"/>
            </a:pPr>
            <a:r>
              <a:rPr lang="en-GB" sz="1200" dirty="0"/>
              <a:t>Improving response times to 999 calls and reduce A&amp;E waiting times.</a:t>
            </a:r>
          </a:p>
          <a:p>
            <a:pPr marL="171450" indent="-171450">
              <a:buFont typeface="Arial" panose="020B0604020202020204" pitchFamily="34" charset="0"/>
              <a:buChar char="•"/>
            </a:pPr>
            <a:r>
              <a:rPr lang="en-GB" sz="1200" dirty="0"/>
              <a:t>Reducing diagnostic and planned care waiting lists.</a:t>
            </a:r>
          </a:p>
          <a:p>
            <a:pPr marL="171450" indent="-171450">
              <a:buFont typeface="Arial" panose="020B0604020202020204" pitchFamily="34" charset="0"/>
              <a:buChar char="•"/>
            </a:pPr>
            <a:r>
              <a:rPr lang="en-GB" sz="1200" dirty="0"/>
              <a:t>Accelerating patient flow through, and discharge from, hospitals.</a:t>
            </a:r>
          </a:p>
          <a:p>
            <a:endParaRPr lang="en-GB" sz="1200" dirty="0"/>
          </a:p>
          <a:p>
            <a:r>
              <a:rPr lang="en-GB" sz="1200" b="1" dirty="0"/>
              <a:t>5.	Developing our Shared Delivery Plan</a:t>
            </a:r>
          </a:p>
          <a:p>
            <a:r>
              <a:rPr lang="en-GB" sz="1200" dirty="0"/>
              <a:t>•	Approach and principles</a:t>
            </a:r>
          </a:p>
          <a:p>
            <a:r>
              <a:rPr lang="en-GB" sz="1200" dirty="0"/>
              <a:t>•	Evidence, research and change methodology</a:t>
            </a:r>
          </a:p>
          <a:p>
            <a:r>
              <a:rPr lang="en-GB" sz="1200" dirty="0"/>
              <a:t>•	Governance and leadership</a:t>
            </a:r>
          </a:p>
          <a:p>
            <a:r>
              <a:rPr lang="en-GB" sz="1200" dirty="0"/>
              <a:t>•	Engagement and partnerships</a:t>
            </a:r>
          </a:p>
          <a:p>
            <a:r>
              <a:rPr lang="en-GB" sz="1200" dirty="0"/>
              <a:t>•	Performance, scrutiny and assurance</a:t>
            </a:r>
          </a:p>
          <a:p>
            <a:r>
              <a:rPr lang="en-GB" sz="1200" dirty="0"/>
              <a:t>•	How we own, share and manage risk across the system</a:t>
            </a:r>
          </a:p>
          <a:p>
            <a:endParaRPr lang="en-GB" sz="1100" dirty="0"/>
          </a:p>
        </p:txBody>
      </p:sp>
    </p:spTree>
    <p:extLst>
      <p:ext uri="{BB962C8B-B14F-4D97-AF65-F5344CB8AC3E}">
        <p14:creationId xmlns:p14="http://schemas.microsoft.com/office/powerpoint/2010/main" val="233494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2CEA7C-C2F4-AD98-FB18-A8178478B5EA}"/>
              </a:ext>
            </a:extLst>
          </p:cNvPr>
          <p:cNvSpPr txBox="1"/>
          <p:nvPr/>
        </p:nvSpPr>
        <p:spPr>
          <a:xfrm>
            <a:off x="510167" y="379509"/>
            <a:ext cx="8313137" cy="6186309"/>
          </a:xfrm>
          <a:prstGeom prst="rect">
            <a:avLst/>
          </a:prstGeom>
          <a:noFill/>
        </p:spPr>
        <p:txBody>
          <a:bodyPr wrap="square" lIns="91440" tIns="45720" rIns="91440" bIns="45720" anchor="t">
            <a:spAutoFit/>
          </a:bodyPr>
          <a:lstStyle/>
          <a:p>
            <a:r>
              <a:rPr lang="en-GB" sz="1600" b="1" dirty="0">
                <a:solidFill>
                  <a:schemeClr val="accent1"/>
                </a:solidFill>
                <a:latin typeface="Arial"/>
                <a:ea typeface="Calibri" panose="020F0502020204030204" pitchFamily="34" charset="0"/>
                <a:cs typeface="Arial"/>
              </a:rPr>
              <a:t>Developing the plan – e</a:t>
            </a:r>
            <a:r>
              <a:rPr lang="en-GB" sz="1600" b="1" dirty="0">
                <a:solidFill>
                  <a:schemeClr val="accent1"/>
                </a:solidFill>
                <a:latin typeface="Arial"/>
                <a:cs typeface="Arial"/>
              </a:rPr>
              <a:t>ngagement</a:t>
            </a:r>
          </a:p>
          <a:p>
            <a:endParaRPr lang="en-GB" sz="1600" b="1" dirty="0">
              <a:solidFill>
                <a:schemeClr val="accent1"/>
              </a:solidFill>
              <a:latin typeface="Arial"/>
              <a:cs typeface="Arial"/>
            </a:endParaRPr>
          </a:p>
          <a:p>
            <a:pPr>
              <a:buClr>
                <a:srgbClr val="AE2573"/>
              </a:buClr>
            </a:pPr>
            <a:r>
              <a:rPr lang="en-GB" sz="1400" b="1" dirty="0">
                <a:solidFill>
                  <a:schemeClr val="accent1"/>
                </a:solidFill>
                <a:latin typeface="Arial"/>
                <a:cs typeface="Arial"/>
              </a:rPr>
              <a:t>Our proposed approach:</a:t>
            </a:r>
          </a:p>
          <a:p>
            <a:pPr>
              <a:buClr>
                <a:srgbClr val="AE2573"/>
              </a:buClr>
            </a:pPr>
            <a:endParaRPr lang="en-GB" sz="1400" b="1" dirty="0">
              <a:solidFill>
                <a:schemeClr val="accent1"/>
              </a:solidFill>
              <a:latin typeface="Arial"/>
              <a:cs typeface="Arial"/>
            </a:endParaRPr>
          </a:p>
          <a:p>
            <a:pPr>
              <a:buClr>
                <a:srgbClr val="AE2573"/>
              </a:buClr>
            </a:pPr>
            <a:r>
              <a:rPr lang="en-GB" sz="1200" dirty="0">
                <a:latin typeface="Arial"/>
                <a:cs typeface="Arial"/>
              </a:rPr>
              <a:t>National guidance stipulates the local approach to be determined by NHS Sussex and partner trusts but should build on and reflect existing joint strategic needs assessments, joint health and wellbeing strategies and NHS delivery plans as well as local patient and public engagement exercises already undertaken.</a:t>
            </a:r>
          </a:p>
          <a:p>
            <a:pPr>
              <a:buClr>
                <a:srgbClr val="AE2573"/>
              </a:buClr>
            </a:pPr>
            <a:endParaRPr lang="en-GB" sz="1200" dirty="0">
              <a:solidFill>
                <a:prstClr val="black"/>
              </a:solidFill>
              <a:latin typeface="Arial" panose="020B0604020202020204" pitchFamily="34" charset="0"/>
              <a:cs typeface="Arial" panose="020B0604020202020204" pitchFamily="34" charset="0"/>
            </a:endParaRPr>
          </a:p>
          <a:p>
            <a:pPr>
              <a:buClr>
                <a:srgbClr val="AE2573"/>
              </a:buClr>
            </a:pPr>
            <a:r>
              <a:rPr lang="en-GB" sz="1200" dirty="0">
                <a:latin typeface="Arial"/>
                <a:cs typeface="Arial"/>
              </a:rPr>
              <a:t>Given the extensive and successful engagement approach to co-developing the Sussex Integrated Care Strategy, feedback and insight already gained from citizens and our workforce will be used to inform development of the Shared Delivery Plan.</a:t>
            </a:r>
          </a:p>
          <a:p>
            <a:pPr>
              <a:buClr>
                <a:srgbClr val="AE2573"/>
              </a:buClr>
            </a:pPr>
            <a:endParaRPr lang="en-GB" sz="1200" dirty="0">
              <a:latin typeface="Arial"/>
              <a:cs typeface="Arial"/>
            </a:endParaRPr>
          </a:p>
          <a:p>
            <a:pPr>
              <a:buClr>
                <a:srgbClr val="AE2573"/>
              </a:buClr>
            </a:pPr>
            <a:r>
              <a:rPr lang="en-GB" sz="1200" dirty="0">
                <a:latin typeface="Arial"/>
                <a:cs typeface="Arial"/>
              </a:rPr>
              <a:t>In addition, a robust governance structure overseeing the development of the plan, </a:t>
            </a:r>
            <a:r>
              <a:rPr lang="en-GB" sz="1200" b="1" dirty="0">
                <a:latin typeface="Arial"/>
                <a:cs typeface="Arial"/>
              </a:rPr>
              <a:t>will ensure that this insight is directly applied to the areas identified by the national guidance.</a:t>
            </a:r>
          </a:p>
          <a:p>
            <a:pPr>
              <a:buClr>
                <a:srgbClr val="AE2573"/>
              </a:buClr>
            </a:pPr>
            <a:endParaRPr lang="en-GB" sz="1200" dirty="0">
              <a:solidFill>
                <a:prstClr val="black"/>
              </a:solidFill>
              <a:latin typeface="Arial" panose="020B0604020202020204" pitchFamily="34" charset="0"/>
              <a:cs typeface="Arial" panose="020B0604020202020204" pitchFamily="34" charset="0"/>
            </a:endParaRPr>
          </a:p>
          <a:p>
            <a:pPr>
              <a:buClr>
                <a:srgbClr val="AE2573"/>
              </a:buClr>
            </a:pPr>
            <a:r>
              <a:rPr lang="en-GB" sz="1200" dirty="0">
                <a:latin typeface="Arial"/>
                <a:cs typeface="Arial"/>
              </a:rPr>
              <a:t>In line with the national guidance, key stakeholders and groups, such as Healthwatch, Health and Wellbeing Boards and the Sussex Health and Care Assembly will be actively engaged. The respective Health Overview and Scrutiny Committees will be invited to scrutinise the final plans, in the usual way.</a:t>
            </a:r>
            <a:endParaRPr lang="en-GB" sz="1200" dirty="0">
              <a:latin typeface="Arial" panose="020B0604020202020204" pitchFamily="34" charset="0"/>
              <a:cs typeface="Arial" panose="020B0604020202020204" pitchFamily="34" charset="0"/>
            </a:endParaRPr>
          </a:p>
          <a:p>
            <a:endParaRPr lang="en-GB" sz="1200" b="1" dirty="0">
              <a:solidFill>
                <a:prstClr val="black"/>
              </a:solidFill>
              <a:latin typeface="Arial" panose="020B0604020202020204" pitchFamily="34" charset="0"/>
              <a:cs typeface="Arial" panose="020B0604020202020204" pitchFamily="34" charset="0"/>
            </a:endParaRPr>
          </a:p>
          <a:p>
            <a:r>
              <a:rPr lang="en-GB" sz="1200" dirty="0">
                <a:latin typeface="Arial"/>
                <a:cs typeface="Arial"/>
              </a:rPr>
              <a:t>Close engagement with partners will be essential to the </a:t>
            </a:r>
            <a:r>
              <a:rPr lang="en-GB" sz="1200" b="1" dirty="0">
                <a:solidFill>
                  <a:schemeClr val="accent1"/>
                </a:solidFill>
                <a:latin typeface="Arial"/>
                <a:cs typeface="Arial"/>
              </a:rPr>
              <a:t>development of Shared Delivery Plan</a:t>
            </a:r>
            <a:r>
              <a:rPr lang="en-GB" sz="1200" dirty="0">
                <a:latin typeface="Arial"/>
                <a:cs typeface="Arial"/>
              </a:rPr>
              <a:t>. This includes working with:</a:t>
            </a:r>
          </a:p>
          <a:p>
            <a:pPr marL="128270" indent="-128270">
              <a:buClr>
                <a:srgbClr val="AE2573"/>
              </a:buClr>
              <a:buFont typeface="Arial" panose="020B0604020202020204" pitchFamily="34" charset="0"/>
              <a:buChar char="►"/>
            </a:pPr>
            <a:r>
              <a:rPr lang="en-GB" sz="1200" dirty="0">
                <a:latin typeface="Arial"/>
                <a:cs typeface="Arial"/>
              </a:rPr>
              <a:t>the Sussex Health and Care Assembly (ensuring this also provides the perspective of social care providers)</a:t>
            </a:r>
          </a:p>
          <a:p>
            <a:pPr marL="128270" indent="-128270">
              <a:buClr>
                <a:srgbClr val="AE2573"/>
              </a:buClr>
              <a:buFont typeface="Arial" panose="020B0604020202020204" pitchFamily="34" charset="0"/>
              <a:buChar char="►"/>
            </a:pPr>
            <a:r>
              <a:rPr lang="en-GB" sz="1200" dirty="0">
                <a:latin typeface="Arial"/>
                <a:cs typeface="Arial"/>
              </a:rPr>
              <a:t>primary care providers</a:t>
            </a:r>
          </a:p>
          <a:p>
            <a:pPr marL="128270" indent="-128270">
              <a:buClr>
                <a:srgbClr val="AE2573"/>
              </a:buClr>
              <a:buFont typeface="Arial" panose="020B0604020202020204" pitchFamily="34" charset="0"/>
              <a:buChar char="►"/>
            </a:pPr>
            <a:r>
              <a:rPr lang="en-GB" sz="1200" dirty="0">
                <a:latin typeface="Arial"/>
                <a:cs typeface="Arial"/>
              </a:rPr>
              <a:t>local authorities and each relevant Health and Wellbeing Board</a:t>
            </a:r>
          </a:p>
          <a:p>
            <a:pPr marL="128270" indent="-128270">
              <a:buClr>
                <a:srgbClr val="AE2573"/>
              </a:buClr>
              <a:buFont typeface="Arial" panose="020B0604020202020204" pitchFamily="34" charset="0"/>
              <a:buChar char="►"/>
            </a:pPr>
            <a:r>
              <a:rPr lang="en-GB" sz="1200" dirty="0">
                <a:latin typeface="Arial"/>
                <a:cs typeface="Arial"/>
              </a:rPr>
              <a:t>other ICBs in respect of providers whose operating boundary spans multiple ICSs</a:t>
            </a:r>
          </a:p>
          <a:p>
            <a:pPr marL="128270" indent="-128270">
              <a:buClr>
                <a:srgbClr val="AE2573"/>
              </a:buClr>
              <a:buFont typeface="Arial" panose="020B0604020202020204" pitchFamily="34" charset="0"/>
              <a:buChar char="►"/>
            </a:pPr>
            <a:r>
              <a:rPr lang="en-GB" sz="1200" dirty="0">
                <a:latin typeface="Arial"/>
                <a:cs typeface="Arial"/>
              </a:rPr>
              <a:t>NHS collaboratives, networks and alliances</a:t>
            </a:r>
          </a:p>
          <a:p>
            <a:pPr marL="128270" indent="-128270">
              <a:buClr>
                <a:srgbClr val="AE2573"/>
              </a:buClr>
              <a:buFont typeface="Arial" panose="020B0604020202020204" pitchFamily="34" charset="0"/>
              <a:buChar char="►"/>
            </a:pPr>
            <a:r>
              <a:rPr lang="en-GB" sz="1200" dirty="0">
                <a:latin typeface="Arial"/>
                <a:cs typeface="Arial"/>
              </a:rPr>
              <a:t>the voluntary, community and social enterprise sector</a:t>
            </a:r>
          </a:p>
          <a:p>
            <a:pPr marL="128270" indent="-128270">
              <a:buClr>
                <a:srgbClr val="AE2573"/>
              </a:buClr>
              <a:buFont typeface="Arial" panose="020B0604020202020204" pitchFamily="34" charset="0"/>
              <a:buChar char="►"/>
            </a:pPr>
            <a:r>
              <a:rPr lang="en-GB" sz="1200" dirty="0">
                <a:latin typeface="Arial"/>
                <a:cs typeface="Arial"/>
              </a:rPr>
              <a:t>people and communities that will be affected by specific parts of the proposed plan, or who are likely to have a significant interest in any of its objectives, in accordance with the requirement to consult.</a:t>
            </a:r>
          </a:p>
          <a:p>
            <a:pPr>
              <a:buClr>
                <a:srgbClr val="AE2573"/>
              </a:buClr>
            </a:pPr>
            <a:endParaRPr lang="en-GB" sz="1200" dirty="0">
              <a:latin typeface="Arial"/>
              <a:cs typeface="Arial"/>
            </a:endParaRPr>
          </a:p>
          <a:p>
            <a:pPr>
              <a:buClr>
                <a:srgbClr val="AE2573"/>
              </a:buClr>
            </a:pPr>
            <a:endParaRPr lang="en-GB" sz="1200" dirty="0">
              <a:latin typeface="Arial"/>
              <a:cs typeface="Arial"/>
            </a:endParaRPr>
          </a:p>
          <a:p>
            <a:pPr marL="128270" indent="-128270">
              <a:buClr>
                <a:srgbClr val="AE2573"/>
              </a:buClr>
              <a:buFont typeface="Arial" panose="020B0604020202020204" pitchFamily="34" charset="0"/>
              <a:buChar char="►"/>
            </a:pPr>
            <a:endParaRPr lang="en-GB" sz="1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01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B74F46C-B258-4989-0E51-6866ACF08CEF}"/>
              </a:ext>
            </a:extLst>
          </p:cNvPr>
          <p:cNvSpPr txBox="1">
            <a:spLocks/>
          </p:cNvSpPr>
          <p:nvPr/>
        </p:nvSpPr>
        <p:spPr>
          <a:xfrm>
            <a:off x="279960" y="-141515"/>
            <a:ext cx="4536191" cy="3986919"/>
          </a:xfrm>
          <a:prstGeom prst="rect">
            <a:avLst/>
          </a:prstGeom>
        </p:spPr>
        <p:txBody>
          <a:bodyPr vert="horz" lIns="0" tIns="0" rIns="0" bIns="0" numCol="1" anchor="t"/>
          <a:lstStyle>
            <a:lvl1pPr marL="0" indent="0" algn="l" defTabSz="457200" rtl="0" eaLnBrk="1" latinLnBrk="0" hangingPunct="1">
              <a:spcBef>
                <a:spcPts val="0"/>
              </a:spcBef>
              <a:buFont typeface="Arial"/>
              <a:buNone/>
              <a:defRPr sz="2000" kern="1200" baseline="0">
                <a:solidFill>
                  <a:srgbClr val="34434F"/>
                </a:solidFill>
                <a:latin typeface="Arial"/>
                <a:ea typeface="+mn-ea"/>
                <a:cs typeface="+mn-cs"/>
              </a:defRPr>
            </a:lvl1pPr>
            <a:lvl2pPr marL="742950" indent="-285750" algn="l" defTabSz="457200" rtl="0" eaLnBrk="1" latinLnBrk="0" hangingPunct="1">
              <a:spcBef>
                <a:spcPts val="0"/>
              </a:spcBef>
              <a:buFont typeface="Arial"/>
              <a:buChar char="–"/>
              <a:defRPr sz="1200" kern="1200" baseline="0">
                <a:solidFill>
                  <a:srgbClr val="34434F"/>
                </a:solidFill>
                <a:latin typeface="Arial"/>
                <a:ea typeface="+mn-ea"/>
                <a:cs typeface="+mn-cs"/>
              </a:defRPr>
            </a:lvl2pPr>
            <a:lvl3pPr marL="1143000" indent="-228600" algn="l" defTabSz="457200" rtl="0" eaLnBrk="1" latinLnBrk="0" hangingPunct="1">
              <a:spcBef>
                <a:spcPts val="0"/>
              </a:spcBef>
              <a:buFont typeface="Arial"/>
              <a:buChar char="•"/>
              <a:defRPr sz="1200" kern="1200" baseline="0">
                <a:solidFill>
                  <a:srgbClr val="34434F"/>
                </a:solidFill>
                <a:latin typeface="Arial"/>
                <a:ea typeface="+mn-ea"/>
                <a:cs typeface="+mn-cs"/>
              </a:defRPr>
            </a:lvl3pPr>
            <a:lvl4pPr marL="1600200" indent="-228600" algn="l" defTabSz="457200" rtl="0" eaLnBrk="1" latinLnBrk="0" hangingPunct="1">
              <a:spcBef>
                <a:spcPts val="0"/>
              </a:spcBef>
              <a:buFont typeface="Arial"/>
              <a:buChar char="–"/>
              <a:defRPr sz="1200" kern="1200" baseline="0">
                <a:solidFill>
                  <a:srgbClr val="34434F"/>
                </a:solidFill>
                <a:latin typeface="Arial"/>
                <a:ea typeface="+mn-ea"/>
                <a:cs typeface="+mn-cs"/>
              </a:defRPr>
            </a:lvl4pPr>
            <a:lvl5pPr marL="2057400" indent="-228600" algn="l" defTabSz="457200" rtl="0" eaLnBrk="1" latinLnBrk="0" hangingPunct="1">
              <a:spcBef>
                <a:spcPts val="0"/>
              </a:spcBef>
              <a:buFont typeface="Arial"/>
              <a:buChar char="»"/>
              <a:defRPr sz="1200" kern="1200" baseline="0">
                <a:solidFill>
                  <a:srgbClr val="34434F"/>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defRPr/>
            </a:pPr>
            <a:endParaRPr lang="en-GB" sz="1200" b="1" dirty="0">
              <a:solidFill>
                <a:schemeClr val="accent1"/>
              </a:solidFill>
              <a:ea typeface="Calibri" panose="020F0502020204030204" pitchFamily="34" charset="0"/>
              <a:cs typeface="Arial"/>
            </a:endParaRPr>
          </a:p>
          <a:p>
            <a:pPr defTabSz="342900">
              <a:defRPr/>
            </a:pPr>
            <a:endParaRPr lang="en-GB" sz="1200" b="1" dirty="0">
              <a:solidFill>
                <a:schemeClr val="accent1"/>
              </a:solidFill>
              <a:ea typeface="Calibri" panose="020F0502020204030204" pitchFamily="34" charset="0"/>
              <a:cs typeface="Arial"/>
            </a:endParaRPr>
          </a:p>
          <a:p>
            <a:pPr defTabSz="342900">
              <a:defRPr/>
            </a:pPr>
            <a:r>
              <a:rPr lang="en-GB" sz="1200" b="1" dirty="0">
                <a:solidFill>
                  <a:schemeClr val="accent1"/>
                </a:solidFill>
                <a:ea typeface="Calibri" panose="020F0502020204030204" pitchFamily="34" charset="0"/>
                <a:cs typeface="Arial"/>
              </a:rPr>
              <a:t>Role of the Health &amp; Wellbeing Board</a:t>
            </a:r>
          </a:p>
          <a:p>
            <a:pPr defTabSz="342900">
              <a:defRPr/>
            </a:pPr>
            <a:endParaRPr lang="en-GB" sz="1200" b="1" dirty="0">
              <a:solidFill>
                <a:schemeClr val="accent1"/>
              </a:solidFill>
              <a:ea typeface="Calibri" panose="020F0502020204030204" pitchFamily="34" charset="0"/>
              <a:cs typeface="Arial"/>
            </a:endParaRPr>
          </a:p>
          <a:p>
            <a:pPr marL="128270" indent="-128270" defTabSz="342900">
              <a:buFont typeface="Arial" panose="020B0604020202020204" pitchFamily="34" charset="0"/>
              <a:buChar char="•"/>
              <a:defRPr/>
            </a:pPr>
            <a:r>
              <a:rPr lang="en-GB" sz="1200" dirty="0">
                <a:solidFill>
                  <a:srgbClr val="000000"/>
                </a:solidFill>
                <a:cs typeface="Arial"/>
              </a:rPr>
              <a:t>In preparing or revising the Shared Delivery Plan, NHS Sussex and partner trusts are subject to a general legal duty to involve each Health and Wellbeing Board.</a:t>
            </a:r>
          </a:p>
          <a:p>
            <a:pPr marL="128270" indent="-128270" defTabSz="342900">
              <a:buFont typeface="Arial" panose="020B0604020202020204" pitchFamily="34" charset="0"/>
              <a:buChar char="•"/>
              <a:defRPr/>
            </a:pPr>
            <a:endParaRPr lang="en-GB" sz="1200" dirty="0">
              <a:solidFill>
                <a:srgbClr val="000000"/>
              </a:solidFill>
              <a:latin typeface="Arial" panose="020B0604020202020204" pitchFamily="34" charset="0"/>
              <a:cs typeface="Arial" panose="020B0604020202020204" pitchFamily="34" charset="0"/>
            </a:endParaRPr>
          </a:p>
          <a:p>
            <a:pPr marL="128270" indent="-128270" defTabSz="342900">
              <a:buFont typeface="Arial" panose="020B0604020202020204" pitchFamily="34" charset="0"/>
              <a:buChar char="•"/>
              <a:defRPr/>
            </a:pPr>
            <a:r>
              <a:rPr lang="en-GB" sz="1200" dirty="0">
                <a:solidFill>
                  <a:srgbClr val="000000"/>
                </a:solidFill>
                <a:cs typeface="Arial"/>
              </a:rPr>
              <a:t>NHS Sussex and partner trusts must send a draft of the Shared Delivery Plan to each Health and Wellbeing Board when initially developing it or undertaking significant revisions or updates. They must consult those Health and Wellbeing Boards on whether the draft takes proper account of each joint local health and wellbeing strategy that relates to any part of the period to which the shared delivery plan relates – describing how NHS Sussex proposes to implement the joint health and wellbeing strategies.</a:t>
            </a:r>
          </a:p>
          <a:p>
            <a:pPr marL="128270" indent="-128270" defTabSz="342900">
              <a:buFont typeface="Arial" panose="020B0604020202020204" pitchFamily="34" charset="0"/>
              <a:buChar char="•"/>
              <a:defRPr/>
            </a:pPr>
            <a:endParaRPr lang="en-GB" sz="1200" dirty="0">
              <a:solidFill>
                <a:srgbClr val="000000"/>
              </a:solidFill>
              <a:latin typeface="Arial" panose="020B0604020202020204" pitchFamily="34" charset="0"/>
              <a:cs typeface="Arial" panose="020B0604020202020204" pitchFamily="34" charset="0"/>
            </a:endParaRPr>
          </a:p>
          <a:p>
            <a:pPr marL="128270" indent="-128270" defTabSz="342900">
              <a:buFont typeface="Arial" panose="020B0604020202020204" pitchFamily="34" charset="0"/>
              <a:buChar char="•"/>
              <a:defRPr/>
            </a:pPr>
            <a:r>
              <a:rPr lang="en-GB" sz="1200" dirty="0">
                <a:solidFill>
                  <a:srgbClr val="000000"/>
                </a:solidFill>
                <a:cs typeface="Arial"/>
              </a:rPr>
              <a:t>A Health and Wellbeing Board must respond with its opinion and may also send that opinion to NHS England, telling NHS Sussex and its partner trusts it has done so (unless it informed them in advance that it was planning to do so).</a:t>
            </a:r>
          </a:p>
          <a:p>
            <a:pPr marL="128270" indent="-128270" defTabSz="342900">
              <a:buFont typeface="Arial" panose="020B0604020202020204" pitchFamily="34" charset="0"/>
              <a:buChar char="•"/>
              <a:defRPr/>
            </a:pPr>
            <a:endParaRPr lang="en-GB" sz="1100" dirty="0">
              <a:solidFill>
                <a:srgbClr val="000000"/>
              </a:solidFill>
              <a:latin typeface="Arial" panose="020B0604020202020204" pitchFamily="34" charset="0"/>
              <a:cs typeface="Arial" panose="020B0604020202020204" pitchFamily="34" charset="0"/>
            </a:endParaRPr>
          </a:p>
          <a:p>
            <a:pPr defTabSz="342900">
              <a:defRPr/>
            </a:pPr>
            <a:r>
              <a:rPr lang="en-GB" sz="1200" b="1" dirty="0">
                <a:solidFill>
                  <a:schemeClr val="accent1"/>
                </a:solidFill>
                <a:cs typeface="Arial"/>
              </a:rPr>
              <a:t>Role of NHS England</a:t>
            </a:r>
          </a:p>
          <a:p>
            <a:pPr marL="128270" indent="-128270" defTabSz="342900">
              <a:buFont typeface="Arial" panose="020B0604020202020204" pitchFamily="34" charset="0"/>
              <a:buChar char="•"/>
              <a:defRPr/>
            </a:pPr>
            <a:r>
              <a:rPr lang="en-GB" sz="1200" dirty="0">
                <a:cs typeface="Arial"/>
              </a:rPr>
              <a:t>NHS England will review and comment on the draft shared delivery plan, and recommend this is done in parallel with the review by Health and Wellbeing Boards.  This is not a formal assurance process but an opportunity to support NHS Sussex and their partner trusts to develop their plans</a:t>
            </a:r>
            <a:r>
              <a:rPr lang="en-GB" sz="1100" dirty="0">
                <a:cs typeface="Arial"/>
              </a:rPr>
              <a:t>.</a:t>
            </a:r>
          </a:p>
          <a:p>
            <a:pPr marL="128270" indent="-128270" defTabSz="342900">
              <a:buFont typeface="Arial" panose="020B0604020202020204" pitchFamily="34" charset="0"/>
              <a:buChar char="•"/>
              <a:defRPr/>
            </a:pPr>
            <a:endParaRPr lang="en-GB" sz="1100" dirty="0">
              <a:solidFill>
                <a:schemeClr val="accent1"/>
              </a:solidFill>
              <a:latin typeface="Arial" panose="020B0604020202020204" pitchFamily="34" charset="0"/>
              <a:cs typeface="Arial" panose="020B0604020202020204" pitchFamily="34" charset="0"/>
            </a:endParaRPr>
          </a:p>
          <a:p>
            <a:pPr defTabSz="342900">
              <a:defRPr/>
            </a:pPr>
            <a:r>
              <a:rPr lang="en-GB" sz="1200" b="1" dirty="0">
                <a:solidFill>
                  <a:schemeClr val="accent1"/>
                </a:solidFill>
                <a:cs typeface="Arial"/>
              </a:rPr>
              <a:t>Role of Health Overview and Scrutiny Committees</a:t>
            </a:r>
          </a:p>
          <a:p>
            <a:pPr marL="285750" indent="-285750" defTabSz="342900">
              <a:buFont typeface="Arial" panose="020B0604020202020204" pitchFamily="34" charset="0"/>
              <a:buChar char="•"/>
              <a:defRPr/>
            </a:pPr>
            <a:r>
              <a:rPr lang="en-GB" sz="1200" dirty="0">
                <a:cs typeface="Arial"/>
              </a:rPr>
              <a:t>NHS Sussex and their partner trusts should expect to be held to account for its delivery – including by their population, patients and their carers or representatives and in particular through the Sussex Health and Care Assembly, Healthwatch and the local authorities’ health overview and scrutiny committees.</a:t>
            </a:r>
          </a:p>
          <a:p>
            <a:pPr defTabSz="342900">
              <a:defRPr/>
            </a:pPr>
            <a:endParaRPr lang="en-GB" sz="11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9A3FA1-BA21-DB26-0D64-A152D4DAD6D9}"/>
              </a:ext>
            </a:extLst>
          </p:cNvPr>
          <p:cNvSpPr txBox="1"/>
          <p:nvPr/>
        </p:nvSpPr>
        <p:spPr>
          <a:xfrm>
            <a:off x="5231365" y="1205314"/>
            <a:ext cx="4155231" cy="4447371"/>
          </a:xfrm>
          <a:prstGeom prst="rect">
            <a:avLst/>
          </a:prstGeom>
          <a:noFill/>
        </p:spPr>
        <p:txBody>
          <a:bodyPr wrap="square">
            <a:spAutoFit/>
          </a:bodyPr>
          <a:lstStyle/>
          <a:p>
            <a:r>
              <a:rPr lang="en-GB" sz="1100" b="1" dirty="0">
                <a:solidFill>
                  <a:schemeClr val="accent1"/>
                </a:solidFill>
              </a:rPr>
              <a:t>Sign off process for the Shared Delivery Plan</a:t>
            </a:r>
            <a:endParaRPr lang="en-US" sz="1100" dirty="0">
              <a:solidFill>
                <a:schemeClr val="accent1"/>
              </a:solidFill>
            </a:endParaRPr>
          </a:p>
          <a:p>
            <a:endParaRPr lang="en-GB" sz="1100" b="1" dirty="0">
              <a:solidFill>
                <a:srgbClr val="AE2573"/>
              </a:solidFill>
              <a:highlight>
                <a:srgbClr val="FFFF00"/>
              </a:highlight>
            </a:endParaRPr>
          </a:p>
          <a:p>
            <a:pPr marL="128270" indent="-128270">
              <a:buFont typeface="Arial" panose="020B0604020202020204" pitchFamily="34" charset="0"/>
              <a:buChar char="•"/>
            </a:pPr>
            <a:r>
              <a:rPr lang="en-GB" sz="1200" dirty="0"/>
              <a:t>NHS Sussex and their partner trusts should agree processes for finalising and signing off the Shared Delivery Plan. The final version must be published.</a:t>
            </a:r>
            <a:endParaRPr lang="en-GB" sz="1200" dirty="0">
              <a:cs typeface="Arial"/>
            </a:endParaRPr>
          </a:p>
          <a:p>
            <a:endParaRPr lang="en-GB" sz="1100" b="1" dirty="0">
              <a:solidFill>
                <a:srgbClr val="AE2573"/>
              </a:solidFill>
            </a:endParaRPr>
          </a:p>
          <a:p>
            <a:r>
              <a:rPr lang="en-GB" sz="1100" b="1" dirty="0">
                <a:solidFill>
                  <a:schemeClr val="accent1"/>
                </a:solidFill>
              </a:rPr>
              <a:t>Annual updates &amp; revision of the plan</a:t>
            </a:r>
            <a:endParaRPr lang="en-GB" sz="1100" b="1" dirty="0">
              <a:solidFill>
                <a:schemeClr val="accent1"/>
              </a:solidFill>
              <a:cs typeface="Arial"/>
            </a:endParaRPr>
          </a:p>
          <a:p>
            <a:endParaRPr lang="en-GB" sz="1100" b="1" dirty="0"/>
          </a:p>
          <a:p>
            <a:pPr marL="128270" indent="-128270">
              <a:buFont typeface="Arial" panose="020B0604020202020204" pitchFamily="34" charset="0"/>
              <a:buChar char="•"/>
            </a:pPr>
            <a:r>
              <a:rPr lang="en-GB" sz="1200" dirty="0"/>
              <a:t>NHS Sussex and partner trusts should review their shared delivery plan before the start of each financial year, by updating or confirming that it is being maintained for the next financial year. It may also revise the plan in-year if considered necessary.</a:t>
            </a:r>
            <a:endParaRPr lang="en-GB" sz="1200" dirty="0">
              <a:cs typeface="Arial"/>
            </a:endParaRPr>
          </a:p>
          <a:p>
            <a:pPr marL="128270" indent="-128270">
              <a:buFont typeface="Arial" panose="020B0604020202020204" pitchFamily="34" charset="0"/>
              <a:buChar char="•"/>
            </a:pPr>
            <a:endParaRPr lang="en-GB" sz="1200" dirty="0">
              <a:cs typeface="Arial"/>
            </a:endParaRPr>
          </a:p>
          <a:p>
            <a:pPr marL="128270" indent="-128270">
              <a:buFont typeface="Arial" panose="020B0604020202020204" pitchFamily="34" charset="0"/>
              <a:buChar char="•"/>
            </a:pPr>
            <a:r>
              <a:rPr lang="en-GB" sz="1200" dirty="0"/>
              <a:t>The annual refresh of shared delivery plans allows them to be iterated and provides the opportunity for further engagement and collaboration, as well as the opportunity to continue to reflect the most appropriate delivery mechanisms and partners’ actions.</a:t>
            </a:r>
            <a:endParaRPr lang="en-GB" sz="1200" dirty="0">
              <a:cs typeface="Arial"/>
            </a:endParaRPr>
          </a:p>
          <a:p>
            <a:pPr marL="128270" indent="-128270">
              <a:buFont typeface="Arial" panose="020B0604020202020204" pitchFamily="34" charset="0"/>
              <a:buChar char="•"/>
            </a:pPr>
            <a:endParaRPr lang="en-GB" sz="1200" dirty="0">
              <a:cs typeface="Arial"/>
            </a:endParaRPr>
          </a:p>
          <a:p>
            <a:pPr marL="128270" indent="-128270">
              <a:buFont typeface="Arial" panose="020B0604020202020204" pitchFamily="34" charset="0"/>
              <a:buChar char="•"/>
            </a:pPr>
            <a:r>
              <a:rPr lang="en-GB" sz="1200" dirty="0"/>
              <a:t>If NHS Sussex and its partner trusts update the shared delivery plan, in a way they consider to be significant, the same requirements regarding engagement and consultation will apply.</a:t>
            </a:r>
            <a:endParaRPr lang="en-GB" sz="1200" dirty="0">
              <a:cs typeface="Arial"/>
            </a:endParaRPr>
          </a:p>
        </p:txBody>
      </p:sp>
    </p:spTree>
    <p:extLst>
      <p:ext uri="{BB962C8B-B14F-4D97-AF65-F5344CB8AC3E}">
        <p14:creationId xmlns:p14="http://schemas.microsoft.com/office/powerpoint/2010/main" val="37139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66F8C8-97F0-CDE5-82BF-45462A29A92F}"/>
              </a:ext>
            </a:extLst>
          </p:cNvPr>
          <p:cNvSpPr>
            <a:spLocks noGrp="1"/>
          </p:cNvSpPr>
          <p:nvPr>
            <p:ph type="ctrTitle"/>
          </p:nvPr>
        </p:nvSpPr>
        <p:spPr>
          <a:xfrm>
            <a:off x="85112" y="758118"/>
            <a:ext cx="6260538" cy="658125"/>
          </a:xfrm>
        </p:spPr>
        <p:txBody>
          <a:bodyPr/>
          <a:lstStyle/>
          <a:p>
            <a:r>
              <a:rPr lang="en-GB" dirty="0">
                <a:solidFill>
                  <a:schemeClr val="accent1"/>
                </a:solidFill>
              </a:rPr>
              <a:t>Timeline</a:t>
            </a:r>
          </a:p>
        </p:txBody>
      </p:sp>
      <p:pic>
        <p:nvPicPr>
          <p:cNvPr id="6" name="Picture 4" descr="See the source image">
            <a:extLst>
              <a:ext uri="{FF2B5EF4-FFF2-40B4-BE49-F238E27FC236}">
                <a16:creationId xmlns:a16="http://schemas.microsoft.com/office/drawing/2014/main" id="{37AC6A99-317F-3EF5-CD1A-AF109D99E9B6}"/>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7261" y="784442"/>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Graphic 6" descr="Customer review with solid fill">
            <a:extLst>
              <a:ext uri="{FF2B5EF4-FFF2-40B4-BE49-F238E27FC236}">
                <a16:creationId xmlns:a16="http://schemas.microsoft.com/office/drawing/2014/main" id="{BEA1ED20-6D0E-8DA5-EB1F-AA5D484A00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2353" y="854035"/>
            <a:ext cx="280256" cy="280256"/>
          </a:xfrm>
          <a:prstGeom prst="rect">
            <a:avLst/>
          </a:prstGeom>
        </p:spPr>
      </p:pic>
      <p:pic>
        <p:nvPicPr>
          <p:cNvPr id="8" name="Graphic 7" descr="Board Of Directors with solid fill">
            <a:extLst>
              <a:ext uri="{FF2B5EF4-FFF2-40B4-BE49-F238E27FC236}">
                <a16:creationId xmlns:a16="http://schemas.microsoft.com/office/drawing/2014/main" id="{E6ABC4AA-37B9-9DFB-372F-477A8B6B75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9275" y="822032"/>
            <a:ext cx="318992" cy="318992"/>
          </a:xfrm>
          <a:prstGeom prst="rect">
            <a:avLst/>
          </a:prstGeom>
        </p:spPr>
      </p:pic>
      <p:pic>
        <p:nvPicPr>
          <p:cNvPr id="9" name="Graphic 8" descr="Quill with solid fill">
            <a:extLst>
              <a:ext uri="{FF2B5EF4-FFF2-40B4-BE49-F238E27FC236}">
                <a16:creationId xmlns:a16="http://schemas.microsoft.com/office/drawing/2014/main" id="{4B95FCF1-7260-20A0-7F94-8DC9B5704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08593">
            <a:off x="4166033" y="786843"/>
            <a:ext cx="325520" cy="325520"/>
          </a:xfrm>
          <a:prstGeom prst="rect">
            <a:avLst/>
          </a:prstGeom>
        </p:spPr>
      </p:pic>
      <p:pic>
        <p:nvPicPr>
          <p:cNvPr id="10" name="Graphic 9" descr="Checkbox Checked with solid fill">
            <a:extLst>
              <a:ext uri="{FF2B5EF4-FFF2-40B4-BE49-F238E27FC236}">
                <a16:creationId xmlns:a16="http://schemas.microsoft.com/office/drawing/2014/main" id="{A48EDD21-0011-DB2B-47DB-194F6E04B9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23772" y="718017"/>
            <a:ext cx="489725" cy="489725"/>
          </a:xfrm>
          <a:prstGeom prst="rect">
            <a:avLst/>
          </a:prstGeom>
        </p:spPr>
      </p:pic>
      <p:sp>
        <p:nvSpPr>
          <p:cNvPr id="11" name="TextBox 10">
            <a:extLst>
              <a:ext uri="{FF2B5EF4-FFF2-40B4-BE49-F238E27FC236}">
                <a16:creationId xmlns:a16="http://schemas.microsoft.com/office/drawing/2014/main" id="{720B468F-A5FB-505F-7FDF-607FB72EF182}"/>
              </a:ext>
            </a:extLst>
          </p:cNvPr>
          <p:cNvSpPr txBox="1"/>
          <p:nvPr/>
        </p:nvSpPr>
        <p:spPr>
          <a:xfrm>
            <a:off x="1744203" y="896366"/>
            <a:ext cx="971180" cy="217432"/>
          </a:xfrm>
          <a:prstGeom prst="rect">
            <a:avLst/>
          </a:prstGeom>
          <a:noFill/>
        </p:spPr>
        <p:txBody>
          <a:bodyPr wrap="square" rtlCol="0">
            <a:spAutoFit/>
          </a:bodyPr>
          <a:lstStyle/>
          <a:p>
            <a:pPr defTabSz="742950">
              <a:defRPr/>
            </a:pPr>
            <a:r>
              <a:rPr lang="en-GB" sz="813">
                <a:solidFill>
                  <a:prstClr val="black"/>
                </a:solidFill>
                <a:latin typeface="Calibri"/>
              </a:rPr>
              <a:t>Council Meetings </a:t>
            </a:r>
          </a:p>
        </p:txBody>
      </p:sp>
      <p:sp>
        <p:nvSpPr>
          <p:cNvPr id="12" name="TextBox 11">
            <a:extLst>
              <a:ext uri="{FF2B5EF4-FFF2-40B4-BE49-F238E27FC236}">
                <a16:creationId xmlns:a16="http://schemas.microsoft.com/office/drawing/2014/main" id="{C8C97F06-9AA3-5A59-784C-01B914FC6CF2}"/>
              </a:ext>
            </a:extLst>
          </p:cNvPr>
          <p:cNvSpPr txBox="1"/>
          <p:nvPr/>
        </p:nvSpPr>
        <p:spPr>
          <a:xfrm>
            <a:off x="4460749" y="843492"/>
            <a:ext cx="971180" cy="217432"/>
          </a:xfrm>
          <a:prstGeom prst="rect">
            <a:avLst/>
          </a:prstGeom>
          <a:noFill/>
        </p:spPr>
        <p:txBody>
          <a:bodyPr wrap="square" rtlCol="0">
            <a:spAutoFit/>
          </a:bodyPr>
          <a:lstStyle/>
          <a:p>
            <a:pPr defTabSz="742950">
              <a:defRPr/>
            </a:pPr>
            <a:r>
              <a:rPr lang="en-GB" sz="813">
                <a:solidFill>
                  <a:prstClr val="black"/>
                </a:solidFill>
                <a:latin typeface="Calibri"/>
              </a:rPr>
              <a:t>Workshop</a:t>
            </a:r>
          </a:p>
        </p:txBody>
      </p:sp>
      <p:sp>
        <p:nvSpPr>
          <p:cNvPr id="13" name="TextBox 12">
            <a:extLst>
              <a:ext uri="{FF2B5EF4-FFF2-40B4-BE49-F238E27FC236}">
                <a16:creationId xmlns:a16="http://schemas.microsoft.com/office/drawing/2014/main" id="{C7EBB8E0-FC43-9087-49F4-59A1BF93E932}"/>
              </a:ext>
            </a:extLst>
          </p:cNvPr>
          <p:cNvSpPr txBox="1"/>
          <p:nvPr/>
        </p:nvSpPr>
        <p:spPr>
          <a:xfrm>
            <a:off x="3047853" y="876297"/>
            <a:ext cx="1179549" cy="217432"/>
          </a:xfrm>
          <a:prstGeom prst="rect">
            <a:avLst/>
          </a:prstGeom>
          <a:noFill/>
        </p:spPr>
        <p:txBody>
          <a:bodyPr wrap="square" rtlCol="0">
            <a:spAutoFit/>
          </a:bodyPr>
          <a:lstStyle/>
          <a:p>
            <a:pPr defTabSz="742950">
              <a:defRPr/>
            </a:pPr>
            <a:r>
              <a:rPr lang="en-GB" sz="813">
                <a:solidFill>
                  <a:prstClr val="black"/>
                </a:solidFill>
                <a:latin typeface="Calibri"/>
              </a:rPr>
              <a:t>Sussex ICB Meeting </a:t>
            </a:r>
          </a:p>
        </p:txBody>
      </p:sp>
      <p:sp>
        <p:nvSpPr>
          <p:cNvPr id="14" name="TextBox 13">
            <a:extLst>
              <a:ext uri="{FF2B5EF4-FFF2-40B4-BE49-F238E27FC236}">
                <a16:creationId xmlns:a16="http://schemas.microsoft.com/office/drawing/2014/main" id="{717DE634-2CBB-336C-1512-2F12449F946A}"/>
              </a:ext>
            </a:extLst>
          </p:cNvPr>
          <p:cNvSpPr txBox="1"/>
          <p:nvPr/>
        </p:nvSpPr>
        <p:spPr>
          <a:xfrm>
            <a:off x="5502690" y="864903"/>
            <a:ext cx="971180" cy="217432"/>
          </a:xfrm>
          <a:prstGeom prst="rect">
            <a:avLst/>
          </a:prstGeom>
          <a:noFill/>
        </p:spPr>
        <p:txBody>
          <a:bodyPr wrap="square" rtlCol="0">
            <a:spAutoFit/>
          </a:bodyPr>
          <a:lstStyle/>
          <a:p>
            <a:pPr defTabSz="742950">
              <a:defRPr/>
            </a:pPr>
            <a:r>
              <a:rPr lang="en-GB" sz="813">
                <a:solidFill>
                  <a:prstClr val="black"/>
                </a:solidFill>
                <a:latin typeface="Calibri"/>
              </a:rPr>
              <a:t>SLF</a:t>
            </a:r>
          </a:p>
        </p:txBody>
      </p:sp>
      <p:sp>
        <p:nvSpPr>
          <p:cNvPr id="15" name="TextBox 14">
            <a:extLst>
              <a:ext uri="{FF2B5EF4-FFF2-40B4-BE49-F238E27FC236}">
                <a16:creationId xmlns:a16="http://schemas.microsoft.com/office/drawing/2014/main" id="{8EC063EB-319A-91CE-9244-9F8E57F63B39}"/>
              </a:ext>
            </a:extLst>
          </p:cNvPr>
          <p:cNvSpPr txBox="1"/>
          <p:nvPr/>
        </p:nvSpPr>
        <p:spPr>
          <a:xfrm>
            <a:off x="6214785" y="853644"/>
            <a:ext cx="971180" cy="217432"/>
          </a:xfrm>
          <a:prstGeom prst="rect">
            <a:avLst/>
          </a:prstGeom>
          <a:noFill/>
        </p:spPr>
        <p:txBody>
          <a:bodyPr wrap="square" rtlCol="0">
            <a:spAutoFit/>
          </a:bodyPr>
          <a:lstStyle/>
          <a:p>
            <a:pPr defTabSz="742950">
              <a:defRPr/>
            </a:pPr>
            <a:r>
              <a:rPr lang="en-GB" sz="813">
                <a:solidFill>
                  <a:prstClr val="black"/>
                </a:solidFill>
                <a:latin typeface="Calibri"/>
              </a:rPr>
              <a:t>Deadline</a:t>
            </a:r>
          </a:p>
        </p:txBody>
      </p:sp>
      <p:cxnSp>
        <p:nvCxnSpPr>
          <p:cNvPr id="17" name="Straight Connector 16">
            <a:extLst>
              <a:ext uri="{FF2B5EF4-FFF2-40B4-BE49-F238E27FC236}">
                <a16:creationId xmlns:a16="http://schemas.microsoft.com/office/drawing/2014/main" id="{FDD275D5-A9A3-8219-07C3-73C2EC052DB6}"/>
              </a:ext>
            </a:extLst>
          </p:cNvPr>
          <p:cNvCxnSpPr/>
          <p:nvPr/>
        </p:nvCxnSpPr>
        <p:spPr>
          <a:xfrm>
            <a:off x="266706" y="3314700"/>
            <a:ext cx="9136856"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8" name="Arrow: Chevron 17">
            <a:extLst>
              <a:ext uri="{FF2B5EF4-FFF2-40B4-BE49-F238E27FC236}">
                <a16:creationId xmlns:a16="http://schemas.microsoft.com/office/drawing/2014/main" id="{BD664AE8-D535-65BA-4839-CF27BEECC9EC}"/>
              </a:ext>
            </a:extLst>
          </p:cNvPr>
          <p:cNvSpPr/>
          <p:nvPr/>
        </p:nvSpPr>
        <p:spPr>
          <a:xfrm>
            <a:off x="683899" y="3157747"/>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9" name="Arrow: Chevron 18">
            <a:extLst>
              <a:ext uri="{FF2B5EF4-FFF2-40B4-BE49-F238E27FC236}">
                <a16:creationId xmlns:a16="http://schemas.microsoft.com/office/drawing/2014/main" id="{33EA3770-6A53-34EB-D6FC-1AB55F5D8D7F}"/>
              </a:ext>
            </a:extLst>
          </p:cNvPr>
          <p:cNvSpPr/>
          <p:nvPr/>
        </p:nvSpPr>
        <p:spPr>
          <a:xfrm>
            <a:off x="2639309" y="3152179"/>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0" name="Arrow: Chevron 19">
            <a:extLst>
              <a:ext uri="{FF2B5EF4-FFF2-40B4-BE49-F238E27FC236}">
                <a16:creationId xmlns:a16="http://schemas.microsoft.com/office/drawing/2014/main" id="{24916D21-9CF0-B27C-BDC0-2B054A48FFFA}"/>
              </a:ext>
            </a:extLst>
          </p:cNvPr>
          <p:cNvSpPr/>
          <p:nvPr/>
        </p:nvSpPr>
        <p:spPr>
          <a:xfrm>
            <a:off x="1366770" y="3152179"/>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1" name="Arrow: Chevron 20">
            <a:extLst>
              <a:ext uri="{FF2B5EF4-FFF2-40B4-BE49-F238E27FC236}">
                <a16:creationId xmlns:a16="http://schemas.microsoft.com/office/drawing/2014/main" id="{6772E113-4422-0925-FC48-6EB66A84794F}"/>
              </a:ext>
            </a:extLst>
          </p:cNvPr>
          <p:cNvSpPr/>
          <p:nvPr/>
        </p:nvSpPr>
        <p:spPr>
          <a:xfrm>
            <a:off x="2013297" y="3157747"/>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2" name="Arrow: Chevron 21">
            <a:extLst>
              <a:ext uri="{FF2B5EF4-FFF2-40B4-BE49-F238E27FC236}">
                <a16:creationId xmlns:a16="http://schemas.microsoft.com/office/drawing/2014/main" id="{62A1B335-2EA3-13EB-BD0D-22E9463CEAD9}"/>
              </a:ext>
            </a:extLst>
          </p:cNvPr>
          <p:cNvSpPr/>
          <p:nvPr/>
        </p:nvSpPr>
        <p:spPr>
          <a:xfrm>
            <a:off x="3310150" y="3153226"/>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3" name="Arrow: Chevron 22">
            <a:extLst>
              <a:ext uri="{FF2B5EF4-FFF2-40B4-BE49-F238E27FC236}">
                <a16:creationId xmlns:a16="http://schemas.microsoft.com/office/drawing/2014/main" id="{492F28D8-EFB4-6464-F1B0-A7463171C23B}"/>
              </a:ext>
            </a:extLst>
          </p:cNvPr>
          <p:cNvSpPr/>
          <p:nvPr/>
        </p:nvSpPr>
        <p:spPr>
          <a:xfrm>
            <a:off x="5265560" y="3147659"/>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4" name="Arrow: Chevron 23">
            <a:extLst>
              <a:ext uri="{FF2B5EF4-FFF2-40B4-BE49-F238E27FC236}">
                <a16:creationId xmlns:a16="http://schemas.microsoft.com/office/drawing/2014/main" id="{8DEA9B5E-5329-9A1A-5904-3BC3D2FB205C}"/>
              </a:ext>
            </a:extLst>
          </p:cNvPr>
          <p:cNvSpPr/>
          <p:nvPr/>
        </p:nvSpPr>
        <p:spPr>
          <a:xfrm>
            <a:off x="3993021" y="3147659"/>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5" name="Arrow: Chevron 24">
            <a:extLst>
              <a:ext uri="{FF2B5EF4-FFF2-40B4-BE49-F238E27FC236}">
                <a16:creationId xmlns:a16="http://schemas.microsoft.com/office/drawing/2014/main" id="{B4FB61D2-F1A0-7243-CD46-F2B533276286}"/>
              </a:ext>
            </a:extLst>
          </p:cNvPr>
          <p:cNvSpPr/>
          <p:nvPr/>
        </p:nvSpPr>
        <p:spPr>
          <a:xfrm>
            <a:off x="4639548" y="3153226"/>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6" name="Arrow: Chevron 25">
            <a:extLst>
              <a:ext uri="{FF2B5EF4-FFF2-40B4-BE49-F238E27FC236}">
                <a16:creationId xmlns:a16="http://schemas.microsoft.com/office/drawing/2014/main" id="{45FD64F4-698F-574B-F5C8-F31692C7B74D}"/>
              </a:ext>
            </a:extLst>
          </p:cNvPr>
          <p:cNvSpPr/>
          <p:nvPr/>
        </p:nvSpPr>
        <p:spPr>
          <a:xfrm>
            <a:off x="5977373" y="3157747"/>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7" name="Arrow: Chevron 26">
            <a:extLst>
              <a:ext uri="{FF2B5EF4-FFF2-40B4-BE49-F238E27FC236}">
                <a16:creationId xmlns:a16="http://schemas.microsoft.com/office/drawing/2014/main" id="{685F9438-1007-6677-E67F-588032A6CBA1}"/>
              </a:ext>
            </a:extLst>
          </p:cNvPr>
          <p:cNvSpPr/>
          <p:nvPr/>
        </p:nvSpPr>
        <p:spPr>
          <a:xfrm>
            <a:off x="7932783" y="3152179"/>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8" name="Arrow: Chevron 27">
            <a:extLst>
              <a:ext uri="{FF2B5EF4-FFF2-40B4-BE49-F238E27FC236}">
                <a16:creationId xmlns:a16="http://schemas.microsoft.com/office/drawing/2014/main" id="{E9D02A1C-EDA9-2B44-7691-D88A962A7D75}"/>
              </a:ext>
            </a:extLst>
          </p:cNvPr>
          <p:cNvSpPr/>
          <p:nvPr/>
        </p:nvSpPr>
        <p:spPr>
          <a:xfrm>
            <a:off x="6660244" y="3152179"/>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29" name="Arrow: Chevron 28">
            <a:extLst>
              <a:ext uri="{FF2B5EF4-FFF2-40B4-BE49-F238E27FC236}">
                <a16:creationId xmlns:a16="http://schemas.microsoft.com/office/drawing/2014/main" id="{30336DC0-B35D-59B1-E6B1-27CB72F26E15}"/>
              </a:ext>
            </a:extLst>
          </p:cNvPr>
          <p:cNvSpPr/>
          <p:nvPr/>
        </p:nvSpPr>
        <p:spPr>
          <a:xfrm>
            <a:off x="7306771" y="3157747"/>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30" name="Arrow: Chevron 29">
            <a:extLst>
              <a:ext uri="{FF2B5EF4-FFF2-40B4-BE49-F238E27FC236}">
                <a16:creationId xmlns:a16="http://schemas.microsoft.com/office/drawing/2014/main" id="{0428316C-204B-BA59-FAA7-1C5A134B9917}"/>
              </a:ext>
            </a:extLst>
          </p:cNvPr>
          <p:cNvSpPr/>
          <p:nvPr/>
        </p:nvSpPr>
        <p:spPr>
          <a:xfrm>
            <a:off x="8595926" y="3153226"/>
            <a:ext cx="342453" cy="325041"/>
          </a:xfrm>
          <a:prstGeom prst="chevron">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31" name="TextBox 30">
            <a:extLst>
              <a:ext uri="{FF2B5EF4-FFF2-40B4-BE49-F238E27FC236}">
                <a16:creationId xmlns:a16="http://schemas.microsoft.com/office/drawing/2014/main" id="{C48E3013-082E-D4C2-EFFD-A0E9241C4A4E}"/>
              </a:ext>
            </a:extLst>
          </p:cNvPr>
          <p:cNvSpPr txBox="1"/>
          <p:nvPr/>
        </p:nvSpPr>
        <p:spPr>
          <a:xfrm>
            <a:off x="8757791" y="2351491"/>
            <a:ext cx="683538" cy="392415"/>
          </a:xfrm>
          <a:prstGeom prst="rect">
            <a:avLst/>
          </a:prstGeom>
          <a:noFill/>
        </p:spPr>
        <p:txBody>
          <a:bodyPr wrap="square">
            <a:spAutoFit/>
          </a:bodyPr>
          <a:lstStyle/>
          <a:p>
            <a:pPr algn="r" defTabSz="371475">
              <a:defRPr/>
            </a:pPr>
            <a:r>
              <a:rPr lang="en-GB" sz="650" b="1" dirty="0">
                <a:solidFill>
                  <a:srgbClr val="E7E6E6">
                    <a:lumMod val="50000"/>
                  </a:srgbClr>
                </a:solidFill>
                <a:latin typeface="Calibri" panose="020F0502020204030204"/>
              </a:rPr>
              <a:t> 30 June 2023</a:t>
            </a:r>
          </a:p>
          <a:p>
            <a:pPr algn="r" defTabSz="371475">
              <a:defRPr/>
            </a:pPr>
            <a:r>
              <a:rPr lang="en-GB" sz="650" dirty="0">
                <a:solidFill>
                  <a:srgbClr val="E7E6E6">
                    <a:lumMod val="50000"/>
                  </a:srgbClr>
                </a:solidFill>
                <a:latin typeface="Calibri" panose="020F0502020204030204"/>
              </a:rPr>
              <a:t>Final sign off of SDP</a:t>
            </a:r>
          </a:p>
        </p:txBody>
      </p:sp>
      <p:grpSp>
        <p:nvGrpSpPr>
          <p:cNvPr id="32" name="Group 31">
            <a:extLst>
              <a:ext uri="{FF2B5EF4-FFF2-40B4-BE49-F238E27FC236}">
                <a16:creationId xmlns:a16="http://schemas.microsoft.com/office/drawing/2014/main" id="{AE4BF22A-5033-4A95-8E4A-67CBB1714DD3}"/>
              </a:ext>
            </a:extLst>
          </p:cNvPr>
          <p:cNvGrpSpPr/>
          <p:nvPr/>
        </p:nvGrpSpPr>
        <p:grpSpPr>
          <a:xfrm>
            <a:off x="9099560" y="1711792"/>
            <a:ext cx="590124" cy="1337317"/>
            <a:chOff x="7143494" y="-1554268"/>
            <a:chExt cx="1562944" cy="4092862"/>
          </a:xfrm>
          <a:solidFill>
            <a:schemeClr val="accent6"/>
          </a:solidFill>
        </p:grpSpPr>
        <p:cxnSp>
          <p:nvCxnSpPr>
            <p:cNvPr id="33" name="Straight Connector 32">
              <a:extLst>
                <a:ext uri="{FF2B5EF4-FFF2-40B4-BE49-F238E27FC236}">
                  <a16:creationId xmlns:a16="http://schemas.microsoft.com/office/drawing/2014/main" id="{470A9569-F787-AB44-FE4E-D19E1574F2DB}"/>
                </a:ext>
              </a:extLst>
            </p:cNvPr>
            <p:cNvCxnSpPr>
              <a:cxnSpLocks/>
            </p:cNvCxnSpPr>
            <p:nvPr/>
          </p:nvCxnSpPr>
          <p:spPr>
            <a:xfrm>
              <a:off x="7965041" y="-6425"/>
              <a:ext cx="32245" cy="2439845"/>
            </a:xfrm>
            <a:prstGeom prst="line">
              <a:avLst/>
            </a:prstGeom>
            <a:grpFill/>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Flowchart: Connector 33">
              <a:extLst>
                <a:ext uri="{FF2B5EF4-FFF2-40B4-BE49-F238E27FC236}">
                  <a16:creationId xmlns:a16="http://schemas.microsoft.com/office/drawing/2014/main" id="{9D100DA8-AB85-9B9D-41A8-7DFA5657EF6B}"/>
                </a:ext>
              </a:extLst>
            </p:cNvPr>
            <p:cNvSpPr/>
            <p:nvPr/>
          </p:nvSpPr>
          <p:spPr>
            <a:xfrm>
              <a:off x="7938401" y="2339743"/>
              <a:ext cx="179432" cy="198851"/>
            </a:xfrm>
            <a:prstGeom prst="flowChartConnector">
              <a:avLst/>
            </a:prstGeom>
            <a:grp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35" name="Circle: Hollow 34">
              <a:extLst>
                <a:ext uri="{FF2B5EF4-FFF2-40B4-BE49-F238E27FC236}">
                  <a16:creationId xmlns:a16="http://schemas.microsoft.com/office/drawing/2014/main" id="{4B9D9250-7BD8-C47F-FCF3-08B148009DD6}"/>
                </a:ext>
              </a:extLst>
            </p:cNvPr>
            <p:cNvSpPr/>
            <p:nvPr/>
          </p:nvSpPr>
          <p:spPr>
            <a:xfrm>
              <a:off x="7143494" y="-1554268"/>
              <a:ext cx="1562944" cy="1630756"/>
            </a:xfrm>
            <a:prstGeom prst="donut">
              <a:avLst>
                <a:gd name="adj" fmla="val 12717"/>
              </a:avLst>
            </a:prstGeom>
            <a:grp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grpSp>
      <p:cxnSp>
        <p:nvCxnSpPr>
          <p:cNvPr id="36" name="Straight Connector 35">
            <a:extLst>
              <a:ext uri="{FF2B5EF4-FFF2-40B4-BE49-F238E27FC236}">
                <a16:creationId xmlns:a16="http://schemas.microsoft.com/office/drawing/2014/main" id="{78E80D6D-2AF5-BEDD-ECF8-2C7F2BE83E4D}"/>
              </a:ext>
            </a:extLst>
          </p:cNvPr>
          <p:cNvCxnSpPr>
            <a:cxnSpLocks/>
          </p:cNvCxnSpPr>
          <p:nvPr/>
        </p:nvCxnSpPr>
        <p:spPr>
          <a:xfrm>
            <a:off x="357344" y="2235595"/>
            <a:ext cx="0" cy="682354"/>
          </a:xfrm>
          <a:prstGeom prst="line">
            <a:avLst/>
          </a:prstGeom>
          <a:solidFill>
            <a:srgbClr val="41B6E6"/>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Flowchart: Connector 36">
            <a:extLst>
              <a:ext uri="{FF2B5EF4-FFF2-40B4-BE49-F238E27FC236}">
                <a16:creationId xmlns:a16="http://schemas.microsoft.com/office/drawing/2014/main" id="{6CF8CFAF-5387-756A-9E2F-96775C414A96}"/>
              </a:ext>
            </a:extLst>
          </p:cNvPr>
          <p:cNvSpPr/>
          <p:nvPr/>
        </p:nvSpPr>
        <p:spPr>
          <a:xfrm rot="2024680">
            <a:off x="329085" y="2963667"/>
            <a:ext cx="56518" cy="51580"/>
          </a:xfrm>
          <a:prstGeom prst="flowChartConnector">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38" name="Circle: Hollow 37">
            <a:extLst>
              <a:ext uri="{FF2B5EF4-FFF2-40B4-BE49-F238E27FC236}">
                <a16:creationId xmlns:a16="http://schemas.microsoft.com/office/drawing/2014/main" id="{D7C1C00A-75D7-F3E0-D5C3-22F3DC53F77B}"/>
              </a:ext>
            </a:extLst>
          </p:cNvPr>
          <p:cNvSpPr/>
          <p:nvPr/>
        </p:nvSpPr>
        <p:spPr>
          <a:xfrm rot="2024680">
            <a:off x="100794" y="1716790"/>
            <a:ext cx="518473" cy="520148"/>
          </a:xfrm>
          <a:prstGeom prst="donut">
            <a:avLst>
              <a:gd name="adj" fmla="val 12717"/>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39" name="TextBox 38">
            <a:extLst>
              <a:ext uri="{FF2B5EF4-FFF2-40B4-BE49-F238E27FC236}">
                <a16:creationId xmlns:a16="http://schemas.microsoft.com/office/drawing/2014/main" id="{5C933006-2A52-4BE3-2D8F-ECD3652B3D7A}"/>
              </a:ext>
            </a:extLst>
          </p:cNvPr>
          <p:cNvSpPr txBox="1"/>
          <p:nvPr/>
        </p:nvSpPr>
        <p:spPr>
          <a:xfrm>
            <a:off x="319519" y="2292616"/>
            <a:ext cx="760638" cy="592470"/>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4 January 2023 NHS Sussex Board Meeting </a:t>
            </a:r>
          </a:p>
          <a:p>
            <a:pPr defTabSz="371475">
              <a:defRPr/>
            </a:pPr>
            <a:r>
              <a:rPr lang="en-GB" sz="650">
                <a:solidFill>
                  <a:srgbClr val="E7E6E6">
                    <a:lumMod val="50000"/>
                  </a:srgbClr>
                </a:solidFill>
                <a:latin typeface="Calibri" panose="020F0502020204030204"/>
              </a:rPr>
              <a:t>Receiving the ICP Strategy</a:t>
            </a:r>
          </a:p>
        </p:txBody>
      </p:sp>
      <p:pic>
        <p:nvPicPr>
          <p:cNvPr id="40" name="Graphic 39" descr="Checkbox Checked with solid fill">
            <a:extLst>
              <a:ext uri="{FF2B5EF4-FFF2-40B4-BE49-F238E27FC236}">
                <a16:creationId xmlns:a16="http://schemas.microsoft.com/office/drawing/2014/main" id="{141495AD-3F1A-7563-B086-72109F32BF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759" y="1725225"/>
            <a:ext cx="489725" cy="489725"/>
          </a:xfrm>
          <a:prstGeom prst="rect">
            <a:avLst/>
          </a:prstGeom>
        </p:spPr>
      </p:pic>
      <p:pic>
        <p:nvPicPr>
          <p:cNvPr id="41" name="Graphic 40" descr="Board Of Directors with solid fill">
            <a:extLst>
              <a:ext uri="{FF2B5EF4-FFF2-40B4-BE49-F238E27FC236}">
                <a16:creationId xmlns:a16="http://schemas.microsoft.com/office/drawing/2014/main" id="{4C8B3C06-FE97-6C48-1490-27DC9584C9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098" y="1800187"/>
            <a:ext cx="318992" cy="318992"/>
          </a:xfrm>
          <a:prstGeom prst="rect">
            <a:avLst/>
          </a:prstGeom>
        </p:spPr>
      </p:pic>
      <p:grpSp>
        <p:nvGrpSpPr>
          <p:cNvPr id="48" name="Group 47">
            <a:extLst>
              <a:ext uri="{FF2B5EF4-FFF2-40B4-BE49-F238E27FC236}">
                <a16:creationId xmlns:a16="http://schemas.microsoft.com/office/drawing/2014/main" id="{9EAB8245-F50F-B6AC-522B-1D78EE4B8D98}"/>
              </a:ext>
            </a:extLst>
          </p:cNvPr>
          <p:cNvGrpSpPr/>
          <p:nvPr/>
        </p:nvGrpSpPr>
        <p:grpSpPr>
          <a:xfrm>
            <a:off x="1297920" y="3619128"/>
            <a:ext cx="518473" cy="1319479"/>
            <a:chOff x="6397013" y="3242422"/>
            <a:chExt cx="850828" cy="2165298"/>
          </a:xfrm>
          <a:solidFill>
            <a:srgbClr val="41B6E6"/>
          </a:solidFill>
        </p:grpSpPr>
        <p:cxnSp>
          <p:nvCxnSpPr>
            <p:cNvPr id="49" name="Straight Connector 48">
              <a:extLst>
                <a:ext uri="{FF2B5EF4-FFF2-40B4-BE49-F238E27FC236}">
                  <a16:creationId xmlns:a16="http://schemas.microsoft.com/office/drawing/2014/main" id="{08FEB281-CCF1-B995-5F60-DEE3B101B018}"/>
                </a:ext>
              </a:extLst>
            </p:cNvPr>
            <p:cNvCxnSpPr>
              <a:cxnSpLocks/>
              <a:stCxn id="51" idx="0"/>
              <a:endCxn id="50" idx="4"/>
            </p:cNvCxnSpPr>
            <p:nvPr/>
          </p:nvCxnSpPr>
          <p:spPr>
            <a:xfrm flipV="1">
              <a:off x="6822428" y="3347594"/>
              <a:ext cx="9503" cy="1206550"/>
            </a:xfrm>
            <a:prstGeom prst="line">
              <a:avLst/>
            </a:prstGeom>
            <a:grp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0" name="Flowchart: Connector 49">
              <a:extLst>
                <a:ext uri="{FF2B5EF4-FFF2-40B4-BE49-F238E27FC236}">
                  <a16:creationId xmlns:a16="http://schemas.microsoft.com/office/drawing/2014/main" id="{8095CACD-037A-931C-B355-C8B2CD3F3BD9}"/>
                </a:ext>
              </a:extLst>
            </p:cNvPr>
            <p:cNvSpPr/>
            <p:nvPr/>
          </p:nvSpPr>
          <p:spPr>
            <a:xfrm>
              <a:off x="6773045" y="3242422"/>
              <a:ext cx="117769" cy="105172"/>
            </a:xfrm>
            <a:prstGeom prst="flowChartConnector">
              <a:avLst/>
            </a:prstGeom>
            <a:solidFill>
              <a:srgbClr val="00B0F0"/>
            </a:solidFill>
            <a:ln>
              <a:solidFill>
                <a:srgbClr val="00B0F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51" name="Circle: Hollow 50">
              <a:extLst>
                <a:ext uri="{FF2B5EF4-FFF2-40B4-BE49-F238E27FC236}">
                  <a16:creationId xmlns:a16="http://schemas.microsoft.com/office/drawing/2014/main" id="{8B4E1CA5-C424-CF5B-65D9-49F18272FC26}"/>
                </a:ext>
              </a:extLst>
            </p:cNvPr>
            <p:cNvSpPr/>
            <p:nvPr/>
          </p:nvSpPr>
          <p:spPr>
            <a:xfrm>
              <a:off x="6397013" y="4554144"/>
              <a:ext cx="850828" cy="853576"/>
            </a:xfrm>
            <a:prstGeom prst="donut">
              <a:avLst>
                <a:gd name="adj" fmla="val 12717"/>
              </a:avLst>
            </a:prstGeom>
            <a:solidFill>
              <a:srgbClr val="53B7E7"/>
            </a:solidFill>
            <a:ln>
              <a:solidFill>
                <a:srgbClr val="53B7E7"/>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grpSp>
      <p:sp>
        <p:nvSpPr>
          <p:cNvPr id="52" name="TextBox 51">
            <a:extLst>
              <a:ext uri="{FF2B5EF4-FFF2-40B4-BE49-F238E27FC236}">
                <a16:creationId xmlns:a16="http://schemas.microsoft.com/office/drawing/2014/main" id="{52FDB298-AA0C-FE39-FA0B-8EB087D0469A}"/>
              </a:ext>
            </a:extLst>
          </p:cNvPr>
          <p:cNvSpPr txBox="1"/>
          <p:nvPr/>
        </p:nvSpPr>
        <p:spPr>
          <a:xfrm>
            <a:off x="1516320" y="3733347"/>
            <a:ext cx="585995" cy="692497"/>
          </a:xfrm>
          <a:prstGeom prst="rect">
            <a:avLst/>
          </a:prstGeom>
          <a:noFill/>
        </p:spPr>
        <p:txBody>
          <a:bodyPr wrap="square">
            <a:spAutoFit/>
          </a:bodyPr>
          <a:lstStyle/>
          <a:p>
            <a:pPr defTabSz="371475">
              <a:defRPr/>
            </a:pPr>
            <a:r>
              <a:rPr lang="en-GB" sz="650" b="1" dirty="0">
                <a:solidFill>
                  <a:srgbClr val="F3F3F3">
                    <a:lumMod val="50000"/>
                  </a:srgbClr>
                </a:solidFill>
                <a:latin typeface="Calibri" panose="020F0502020204030204" pitchFamily="34" charset="0"/>
              </a:rPr>
              <a:t>27 February</a:t>
            </a:r>
          </a:p>
          <a:p>
            <a:pPr defTabSz="371475">
              <a:defRPr/>
            </a:pPr>
            <a:r>
              <a:rPr lang="en-GB" sz="650" b="1" dirty="0">
                <a:solidFill>
                  <a:srgbClr val="F3F3F3">
                    <a:lumMod val="50000"/>
                  </a:srgbClr>
                </a:solidFill>
                <a:latin typeface="Calibri" panose="020F0502020204030204" pitchFamily="34" charset="0"/>
              </a:rPr>
              <a:t>2023</a:t>
            </a:r>
          </a:p>
          <a:p>
            <a:pPr defTabSz="371475">
              <a:defRPr/>
            </a:pPr>
            <a:r>
              <a:rPr lang="en-GB" sz="650" dirty="0">
                <a:solidFill>
                  <a:srgbClr val="F3F3F3">
                    <a:lumMod val="50000"/>
                  </a:srgbClr>
                </a:solidFill>
                <a:latin typeface="Calibri" panose="020F0502020204030204" pitchFamily="34" charset="0"/>
              </a:rPr>
              <a:t>Strategy delivery workshop </a:t>
            </a:r>
            <a:endParaRPr lang="en-GB" sz="609" dirty="0">
              <a:solidFill>
                <a:srgbClr val="F3F3F3">
                  <a:lumMod val="50000"/>
                </a:srgbClr>
              </a:solidFill>
              <a:latin typeface="Calibri" panose="020F0502020204030204"/>
            </a:endParaRPr>
          </a:p>
        </p:txBody>
      </p:sp>
      <p:pic>
        <p:nvPicPr>
          <p:cNvPr id="53" name="Graphic 52" descr="Quill with solid fill">
            <a:extLst>
              <a:ext uri="{FF2B5EF4-FFF2-40B4-BE49-F238E27FC236}">
                <a16:creationId xmlns:a16="http://schemas.microsoft.com/office/drawing/2014/main" id="{B7040681-E8A3-3343-06C5-1E806E06A0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08593">
            <a:off x="1394396" y="4505846"/>
            <a:ext cx="325520" cy="325520"/>
          </a:xfrm>
          <a:prstGeom prst="rect">
            <a:avLst/>
          </a:prstGeom>
        </p:spPr>
      </p:pic>
      <p:sp>
        <p:nvSpPr>
          <p:cNvPr id="54" name="Flowchart: Connector 53">
            <a:extLst>
              <a:ext uri="{FF2B5EF4-FFF2-40B4-BE49-F238E27FC236}">
                <a16:creationId xmlns:a16="http://schemas.microsoft.com/office/drawing/2014/main" id="{0410382A-5B10-B619-62EA-719E40A821A4}"/>
              </a:ext>
            </a:extLst>
          </p:cNvPr>
          <p:cNvSpPr/>
          <p:nvPr/>
        </p:nvSpPr>
        <p:spPr>
          <a:xfrm rot="2024680">
            <a:off x="480144" y="3624198"/>
            <a:ext cx="56518" cy="51580"/>
          </a:xfrm>
          <a:prstGeom prst="flowChartConnector">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55" name="Circle: Hollow 54">
            <a:extLst>
              <a:ext uri="{FF2B5EF4-FFF2-40B4-BE49-F238E27FC236}">
                <a16:creationId xmlns:a16="http://schemas.microsoft.com/office/drawing/2014/main" id="{5A5108F3-DE64-4374-5725-15FAD52AD2EF}"/>
              </a:ext>
            </a:extLst>
          </p:cNvPr>
          <p:cNvSpPr/>
          <p:nvPr/>
        </p:nvSpPr>
        <p:spPr>
          <a:xfrm rot="2024680">
            <a:off x="269676" y="4419437"/>
            <a:ext cx="518473" cy="520148"/>
          </a:xfrm>
          <a:prstGeom prst="donut">
            <a:avLst>
              <a:gd name="adj" fmla="val 12717"/>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56" name="TextBox 55">
            <a:extLst>
              <a:ext uri="{FF2B5EF4-FFF2-40B4-BE49-F238E27FC236}">
                <a16:creationId xmlns:a16="http://schemas.microsoft.com/office/drawing/2014/main" id="{4854FB6A-DB46-7426-263B-7656428CC07E}"/>
              </a:ext>
            </a:extLst>
          </p:cNvPr>
          <p:cNvSpPr txBox="1"/>
          <p:nvPr/>
        </p:nvSpPr>
        <p:spPr>
          <a:xfrm>
            <a:off x="482908" y="3906803"/>
            <a:ext cx="597249" cy="392415"/>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12 January 2023 </a:t>
            </a:r>
          </a:p>
          <a:p>
            <a:pPr defTabSz="371475">
              <a:defRPr/>
            </a:pPr>
            <a:r>
              <a:rPr lang="en-GB" sz="650" b="1">
                <a:solidFill>
                  <a:srgbClr val="E7E6E6">
                    <a:lumMod val="50000"/>
                  </a:srgbClr>
                </a:solidFill>
                <a:latin typeface="Calibri" panose="020F0502020204030204"/>
              </a:rPr>
              <a:t>SLF </a:t>
            </a:r>
          </a:p>
        </p:txBody>
      </p:sp>
      <p:cxnSp>
        <p:nvCxnSpPr>
          <p:cNvPr id="57" name="Straight Connector 56">
            <a:extLst>
              <a:ext uri="{FF2B5EF4-FFF2-40B4-BE49-F238E27FC236}">
                <a16:creationId xmlns:a16="http://schemas.microsoft.com/office/drawing/2014/main" id="{896BF930-633C-AA90-5D3E-4A4164E9DC07}"/>
              </a:ext>
            </a:extLst>
          </p:cNvPr>
          <p:cNvCxnSpPr>
            <a:cxnSpLocks/>
          </p:cNvCxnSpPr>
          <p:nvPr/>
        </p:nvCxnSpPr>
        <p:spPr>
          <a:xfrm>
            <a:off x="508403" y="3641452"/>
            <a:ext cx="2686" cy="766947"/>
          </a:xfrm>
          <a:prstGeom prst="line">
            <a:avLst/>
          </a:prstGeom>
          <a:solidFill>
            <a:srgbClr val="41B6E6"/>
          </a:solid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8" name="Picture 4" descr="See the source image">
            <a:extLst>
              <a:ext uri="{FF2B5EF4-FFF2-40B4-BE49-F238E27FC236}">
                <a16:creationId xmlns:a16="http://schemas.microsoft.com/office/drawing/2014/main" id="{11A7BEE1-CC7A-F599-7171-8A2D70F4E102}"/>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907" y="4506504"/>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0" name="Flowchart: Connector 59">
            <a:extLst>
              <a:ext uri="{FF2B5EF4-FFF2-40B4-BE49-F238E27FC236}">
                <a16:creationId xmlns:a16="http://schemas.microsoft.com/office/drawing/2014/main" id="{D49C61C5-67A0-4724-1762-C45360FF838E}"/>
              </a:ext>
            </a:extLst>
          </p:cNvPr>
          <p:cNvSpPr/>
          <p:nvPr/>
        </p:nvSpPr>
        <p:spPr>
          <a:xfrm rot="2024680">
            <a:off x="1138762" y="2981533"/>
            <a:ext cx="56518" cy="51580"/>
          </a:xfrm>
          <a:prstGeom prst="flowChartConnector">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61" name="Circle: Hollow 60">
            <a:extLst>
              <a:ext uri="{FF2B5EF4-FFF2-40B4-BE49-F238E27FC236}">
                <a16:creationId xmlns:a16="http://schemas.microsoft.com/office/drawing/2014/main" id="{D3ADBAF6-C706-E3EC-A879-4C501565166F}"/>
              </a:ext>
            </a:extLst>
          </p:cNvPr>
          <p:cNvSpPr/>
          <p:nvPr/>
        </p:nvSpPr>
        <p:spPr>
          <a:xfrm rot="2024680">
            <a:off x="900144" y="1697156"/>
            <a:ext cx="518473" cy="520148"/>
          </a:xfrm>
          <a:prstGeom prst="donut">
            <a:avLst>
              <a:gd name="adj" fmla="val 12717"/>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62" name="TextBox 61">
            <a:extLst>
              <a:ext uri="{FF2B5EF4-FFF2-40B4-BE49-F238E27FC236}">
                <a16:creationId xmlns:a16="http://schemas.microsoft.com/office/drawing/2014/main" id="{29A6DA2B-B52D-12D1-38DF-2DC642063BD2}"/>
              </a:ext>
            </a:extLst>
          </p:cNvPr>
          <p:cNvSpPr txBox="1"/>
          <p:nvPr/>
        </p:nvSpPr>
        <p:spPr>
          <a:xfrm>
            <a:off x="1103183" y="2240692"/>
            <a:ext cx="550106" cy="392415"/>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9 February 2023 </a:t>
            </a:r>
          </a:p>
          <a:p>
            <a:pPr defTabSz="371475">
              <a:defRPr/>
            </a:pPr>
            <a:r>
              <a:rPr lang="en-GB" sz="650" b="1">
                <a:solidFill>
                  <a:srgbClr val="E7E6E6">
                    <a:lumMod val="50000"/>
                  </a:srgbClr>
                </a:solidFill>
                <a:latin typeface="Calibri" panose="020F0502020204030204"/>
              </a:rPr>
              <a:t>SLF </a:t>
            </a:r>
          </a:p>
        </p:txBody>
      </p:sp>
      <p:cxnSp>
        <p:nvCxnSpPr>
          <p:cNvPr id="63" name="Straight Connector 62">
            <a:extLst>
              <a:ext uri="{FF2B5EF4-FFF2-40B4-BE49-F238E27FC236}">
                <a16:creationId xmlns:a16="http://schemas.microsoft.com/office/drawing/2014/main" id="{97CA0B14-301F-9AB7-B0B3-EBB6CE945FE2}"/>
              </a:ext>
            </a:extLst>
          </p:cNvPr>
          <p:cNvCxnSpPr>
            <a:cxnSpLocks/>
          </p:cNvCxnSpPr>
          <p:nvPr/>
        </p:nvCxnSpPr>
        <p:spPr>
          <a:xfrm>
            <a:off x="1151037" y="2204158"/>
            <a:ext cx="2686" cy="766947"/>
          </a:xfrm>
          <a:prstGeom prst="line">
            <a:avLst/>
          </a:prstGeom>
          <a:solidFill>
            <a:srgbClr val="41B6E6"/>
          </a:solid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9" name="Picture 4" descr="See the source image">
            <a:extLst>
              <a:ext uri="{FF2B5EF4-FFF2-40B4-BE49-F238E27FC236}">
                <a16:creationId xmlns:a16="http://schemas.microsoft.com/office/drawing/2014/main" id="{E71F3762-19DE-A136-74AD-E5D72D4FB837}"/>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9884" y="1775520"/>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68EE86A5-DCB1-C798-371A-89883BA3BEA9}"/>
              </a:ext>
            </a:extLst>
          </p:cNvPr>
          <p:cNvSpPr txBox="1"/>
          <p:nvPr/>
        </p:nvSpPr>
        <p:spPr>
          <a:xfrm>
            <a:off x="3941198" y="3848260"/>
            <a:ext cx="530823" cy="492443"/>
          </a:xfrm>
          <a:prstGeom prst="rect">
            <a:avLst/>
          </a:prstGeom>
          <a:noFill/>
        </p:spPr>
        <p:txBody>
          <a:bodyPr wrap="square">
            <a:spAutoFit/>
          </a:bodyPr>
          <a:lstStyle/>
          <a:p>
            <a:pPr defTabSz="371475">
              <a:defRPr/>
            </a:pPr>
            <a:r>
              <a:rPr lang="en-GB" sz="650" b="1" dirty="0">
                <a:solidFill>
                  <a:srgbClr val="E7E6E6">
                    <a:lumMod val="50000"/>
                  </a:srgbClr>
                </a:solidFill>
                <a:latin typeface="Calibri" panose="020F0502020204030204"/>
              </a:rPr>
              <a:t>31 March 2023</a:t>
            </a:r>
          </a:p>
          <a:p>
            <a:pPr defTabSz="371475">
              <a:defRPr/>
            </a:pPr>
            <a:r>
              <a:rPr lang="en-GB" sz="650" dirty="0">
                <a:solidFill>
                  <a:srgbClr val="E7E6E6">
                    <a:lumMod val="50000"/>
                  </a:srgbClr>
                </a:solidFill>
                <a:latin typeface="Calibri" panose="020F0502020204030204"/>
              </a:rPr>
              <a:t>First draft of SDP</a:t>
            </a:r>
          </a:p>
        </p:txBody>
      </p:sp>
      <p:grpSp>
        <p:nvGrpSpPr>
          <p:cNvPr id="77" name="Group 76">
            <a:extLst>
              <a:ext uri="{FF2B5EF4-FFF2-40B4-BE49-F238E27FC236}">
                <a16:creationId xmlns:a16="http://schemas.microsoft.com/office/drawing/2014/main" id="{D4DE30B5-E024-F5DF-1E46-D5D2D5D35AC2}"/>
              </a:ext>
            </a:extLst>
          </p:cNvPr>
          <p:cNvGrpSpPr/>
          <p:nvPr/>
        </p:nvGrpSpPr>
        <p:grpSpPr>
          <a:xfrm rot="10800000">
            <a:off x="3697080" y="3629653"/>
            <a:ext cx="590124" cy="1298503"/>
            <a:chOff x="7134241" y="-1435480"/>
            <a:chExt cx="1562944" cy="3974074"/>
          </a:xfrm>
          <a:solidFill>
            <a:schemeClr val="accent6"/>
          </a:solidFill>
        </p:grpSpPr>
        <p:cxnSp>
          <p:nvCxnSpPr>
            <p:cNvPr id="78" name="Straight Connector 77">
              <a:extLst>
                <a:ext uri="{FF2B5EF4-FFF2-40B4-BE49-F238E27FC236}">
                  <a16:creationId xmlns:a16="http://schemas.microsoft.com/office/drawing/2014/main" id="{52E90E5B-B7A2-7127-9018-8A7A4477A737}"/>
                </a:ext>
              </a:extLst>
            </p:cNvPr>
            <p:cNvCxnSpPr>
              <a:cxnSpLocks/>
            </p:cNvCxnSpPr>
            <p:nvPr/>
          </p:nvCxnSpPr>
          <p:spPr>
            <a:xfrm>
              <a:off x="7965041" y="-6425"/>
              <a:ext cx="32245" cy="2439845"/>
            </a:xfrm>
            <a:prstGeom prst="line">
              <a:avLst/>
            </a:prstGeom>
            <a:grpFill/>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Flowchart: Connector 78">
              <a:extLst>
                <a:ext uri="{FF2B5EF4-FFF2-40B4-BE49-F238E27FC236}">
                  <a16:creationId xmlns:a16="http://schemas.microsoft.com/office/drawing/2014/main" id="{F41B8C62-F8C1-4026-23D7-A4B3362EF1DD}"/>
                </a:ext>
              </a:extLst>
            </p:cNvPr>
            <p:cNvSpPr/>
            <p:nvPr/>
          </p:nvSpPr>
          <p:spPr>
            <a:xfrm>
              <a:off x="7938401" y="2339743"/>
              <a:ext cx="179432" cy="198851"/>
            </a:xfrm>
            <a:prstGeom prst="flowChartConnector">
              <a:avLst/>
            </a:prstGeom>
            <a:grp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80" name="Circle: Hollow 79">
              <a:extLst>
                <a:ext uri="{FF2B5EF4-FFF2-40B4-BE49-F238E27FC236}">
                  <a16:creationId xmlns:a16="http://schemas.microsoft.com/office/drawing/2014/main" id="{D324AE0B-1DB3-27DA-3208-0397C8752FD1}"/>
                </a:ext>
              </a:extLst>
            </p:cNvPr>
            <p:cNvSpPr/>
            <p:nvPr/>
          </p:nvSpPr>
          <p:spPr>
            <a:xfrm>
              <a:off x="7134241" y="-1435480"/>
              <a:ext cx="1562944" cy="1630756"/>
            </a:xfrm>
            <a:prstGeom prst="donut">
              <a:avLst>
                <a:gd name="adj" fmla="val 12717"/>
              </a:avLst>
            </a:prstGeom>
            <a:grpFill/>
            <a:ln>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grpSp>
      <p:sp>
        <p:nvSpPr>
          <p:cNvPr id="81" name="Flowchart: Connector 80">
            <a:extLst>
              <a:ext uri="{FF2B5EF4-FFF2-40B4-BE49-F238E27FC236}">
                <a16:creationId xmlns:a16="http://schemas.microsoft.com/office/drawing/2014/main" id="{2593B85D-3DFF-4C54-CA79-B969D56BE748}"/>
              </a:ext>
            </a:extLst>
          </p:cNvPr>
          <p:cNvSpPr/>
          <p:nvPr/>
        </p:nvSpPr>
        <p:spPr>
          <a:xfrm rot="2024680">
            <a:off x="3146227" y="2995658"/>
            <a:ext cx="56518" cy="51580"/>
          </a:xfrm>
          <a:prstGeom prst="flowChartConnector">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82" name="Circle: Hollow 81">
            <a:extLst>
              <a:ext uri="{FF2B5EF4-FFF2-40B4-BE49-F238E27FC236}">
                <a16:creationId xmlns:a16="http://schemas.microsoft.com/office/drawing/2014/main" id="{20EC0121-36B3-63D3-21D4-01982BB3ED2F}"/>
              </a:ext>
            </a:extLst>
          </p:cNvPr>
          <p:cNvSpPr/>
          <p:nvPr/>
        </p:nvSpPr>
        <p:spPr>
          <a:xfrm rot="2024680">
            <a:off x="2908650" y="1714713"/>
            <a:ext cx="518473" cy="520148"/>
          </a:xfrm>
          <a:prstGeom prst="donut">
            <a:avLst>
              <a:gd name="adj" fmla="val 12717"/>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83" name="TextBox 82">
            <a:extLst>
              <a:ext uri="{FF2B5EF4-FFF2-40B4-BE49-F238E27FC236}">
                <a16:creationId xmlns:a16="http://schemas.microsoft.com/office/drawing/2014/main" id="{9943B7DB-AD56-631D-1D22-CC4D100C7161}"/>
              </a:ext>
            </a:extLst>
          </p:cNvPr>
          <p:cNvSpPr txBox="1"/>
          <p:nvPr/>
        </p:nvSpPr>
        <p:spPr>
          <a:xfrm>
            <a:off x="3136661" y="2296535"/>
            <a:ext cx="510195" cy="392415"/>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9 March 2023 </a:t>
            </a:r>
          </a:p>
          <a:p>
            <a:pPr defTabSz="371475">
              <a:defRPr/>
            </a:pPr>
            <a:r>
              <a:rPr lang="en-GB" sz="650" b="1">
                <a:solidFill>
                  <a:srgbClr val="E7E6E6">
                    <a:lumMod val="50000"/>
                  </a:srgbClr>
                </a:solidFill>
                <a:latin typeface="Calibri" panose="020F0502020204030204"/>
              </a:rPr>
              <a:t>SLF </a:t>
            </a:r>
          </a:p>
        </p:txBody>
      </p:sp>
      <p:cxnSp>
        <p:nvCxnSpPr>
          <p:cNvPr id="84" name="Straight Connector 83">
            <a:extLst>
              <a:ext uri="{FF2B5EF4-FFF2-40B4-BE49-F238E27FC236}">
                <a16:creationId xmlns:a16="http://schemas.microsoft.com/office/drawing/2014/main" id="{79983F4A-48AF-EE70-2E15-8B3759026410}"/>
              </a:ext>
            </a:extLst>
          </p:cNvPr>
          <p:cNvCxnSpPr>
            <a:cxnSpLocks/>
          </p:cNvCxnSpPr>
          <p:nvPr/>
        </p:nvCxnSpPr>
        <p:spPr>
          <a:xfrm>
            <a:off x="3158502" y="2218283"/>
            <a:ext cx="2686" cy="766947"/>
          </a:xfrm>
          <a:prstGeom prst="line">
            <a:avLst/>
          </a:prstGeom>
          <a:solidFill>
            <a:srgbClr val="41B6E6"/>
          </a:solid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Flowchart: Connector 89">
            <a:extLst>
              <a:ext uri="{FF2B5EF4-FFF2-40B4-BE49-F238E27FC236}">
                <a16:creationId xmlns:a16="http://schemas.microsoft.com/office/drawing/2014/main" id="{CD9A703C-3813-7FD4-51F7-ACA9D84D5FBA}"/>
              </a:ext>
            </a:extLst>
          </p:cNvPr>
          <p:cNvSpPr/>
          <p:nvPr/>
        </p:nvSpPr>
        <p:spPr>
          <a:xfrm rot="2024680">
            <a:off x="2456844" y="3000696"/>
            <a:ext cx="56518" cy="51580"/>
          </a:xfrm>
          <a:prstGeom prst="flowChartConnector">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91" name="Circle: Hollow 90">
            <a:extLst>
              <a:ext uri="{FF2B5EF4-FFF2-40B4-BE49-F238E27FC236}">
                <a16:creationId xmlns:a16="http://schemas.microsoft.com/office/drawing/2014/main" id="{2D87B7FD-782C-5AFD-537C-AD5C7E987D14}"/>
              </a:ext>
            </a:extLst>
          </p:cNvPr>
          <p:cNvSpPr/>
          <p:nvPr/>
        </p:nvSpPr>
        <p:spPr>
          <a:xfrm rot="2024680">
            <a:off x="2223622" y="1720695"/>
            <a:ext cx="518473" cy="520148"/>
          </a:xfrm>
          <a:prstGeom prst="donut">
            <a:avLst>
              <a:gd name="adj" fmla="val 12717"/>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92" name="TextBox 91">
            <a:extLst>
              <a:ext uri="{FF2B5EF4-FFF2-40B4-BE49-F238E27FC236}">
                <a16:creationId xmlns:a16="http://schemas.microsoft.com/office/drawing/2014/main" id="{BAF35215-76FE-1175-E81A-A0F72E20D59A}"/>
              </a:ext>
            </a:extLst>
          </p:cNvPr>
          <p:cNvSpPr txBox="1"/>
          <p:nvPr/>
        </p:nvSpPr>
        <p:spPr>
          <a:xfrm>
            <a:off x="2446921" y="2206139"/>
            <a:ext cx="704071" cy="974369"/>
          </a:xfrm>
          <a:prstGeom prst="rect">
            <a:avLst/>
          </a:prstGeom>
          <a:noFill/>
        </p:spPr>
        <p:txBody>
          <a:bodyPr wrap="square">
            <a:spAutoFit/>
          </a:bodyPr>
          <a:lstStyle/>
          <a:p>
            <a:pPr defTabSz="371475">
              <a:defRPr/>
            </a:pPr>
            <a:r>
              <a:rPr lang="en-GB" sz="569" b="1">
                <a:solidFill>
                  <a:srgbClr val="F3F3F3">
                    <a:lumMod val="50000"/>
                  </a:srgbClr>
                </a:solidFill>
                <a:latin typeface="Calibri" panose="020F0502020204030204" pitchFamily="34" charset="0"/>
              </a:rPr>
              <a:t>7 March 2023</a:t>
            </a:r>
          </a:p>
          <a:p>
            <a:pPr defTabSz="371475">
              <a:defRPr/>
            </a:pPr>
            <a:r>
              <a:rPr lang="en-GB" sz="569">
                <a:solidFill>
                  <a:srgbClr val="F3F3F3">
                    <a:lumMod val="50000"/>
                  </a:srgbClr>
                </a:solidFill>
                <a:latin typeface="Calibri" panose="020F0502020204030204" pitchFamily="34" charset="0"/>
              </a:rPr>
              <a:t>East Sussex Health and Wellbeing Board </a:t>
            </a:r>
          </a:p>
          <a:p>
            <a:pPr defTabSz="371475">
              <a:defRPr/>
            </a:pPr>
            <a:endParaRPr lang="en-GB" sz="569">
              <a:solidFill>
                <a:srgbClr val="F3F3F3">
                  <a:lumMod val="50000"/>
                </a:srgbClr>
              </a:solidFill>
              <a:latin typeface="Calibri" panose="020F0502020204030204" pitchFamily="34" charset="0"/>
            </a:endParaRPr>
          </a:p>
          <a:p>
            <a:pPr defTabSz="371475">
              <a:defRPr/>
            </a:pPr>
            <a:r>
              <a:rPr lang="en-GB" sz="569" b="1">
                <a:solidFill>
                  <a:srgbClr val="F3F3F3">
                    <a:lumMod val="50000"/>
                  </a:srgbClr>
                </a:solidFill>
                <a:latin typeface="Calibri" panose="020F0502020204030204" pitchFamily="34" charset="0"/>
              </a:rPr>
              <a:t>7 March 2023</a:t>
            </a:r>
          </a:p>
          <a:p>
            <a:pPr defTabSz="371475">
              <a:defRPr/>
            </a:pPr>
            <a:r>
              <a:rPr lang="en-GB" sz="569">
                <a:solidFill>
                  <a:srgbClr val="F3F3F3">
                    <a:lumMod val="50000"/>
                  </a:srgbClr>
                </a:solidFill>
                <a:latin typeface="Calibri" panose="020F0502020204030204" pitchFamily="34" charset="0"/>
              </a:rPr>
              <a:t>Brighton and Hove Health and Wellbeing Board </a:t>
            </a:r>
            <a:endParaRPr lang="en-GB" sz="569">
              <a:solidFill>
                <a:srgbClr val="F3F3F3">
                  <a:lumMod val="50000"/>
                </a:srgbClr>
              </a:solidFill>
              <a:latin typeface="Calibri" panose="020F0502020204030204"/>
            </a:endParaRPr>
          </a:p>
          <a:p>
            <a:pPr defTabSz="371475">
              <a:defRPr/>
            </a:pPr>
            <a:endParaRPr lang="en-GB" sz="609">
              <a:solidFill>
                <a:srgbClr val="F3F3F3">
                  <a:lumMod val="50000"/>
                </a:srgbClr>
              </a:solidFill>
              <a:latin typeface="Calibri" panose="020F0502020204030204"/>
            </a:endParaRPr>
          </a:p>
        </p:txBody>
      </p:sp>
      <p:cxnSp>
        <p:nvCxnSpPr>
          <p:cNvPr id="93" name="Straight Connector 92">
            <a:extLst>
              <a:ext uri="{FF2B5EF4-FFF2-40B4-BE49-F238E27FC236}">
                <a16:creationId xmlns:a16="http://schemas.microsoft.com/office/drawing/2014/main" id="{21D4F38E-8C3D-0B04-3745-170D2B761C54}"/>
              </a:ext>
            </a:extLst>
          </p:cNvPr>
          <p:cNvCxnSpPr>
            <a:cxnSpLocks/>
          </p:cNvCxnSpPr>
          <p:nvPr/>
        </p:nvCxnSpPr>
        <p:spPr>
          <a:xfrm>
            <a:off x="2469119" y="2223321"/>
            <a:ext cx="2686" cy="766947"/>
          </a:xfrm>
          <a:prstGeom prst="line">
            <a:avLst/>
          </a:prstGeom>
          <a:solidFill>
            <a:srgbClr val="41B6E6"/>
          </a:solid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94" name="Graphic 93" descr="Checkbox Checked with solid fill">
            <a:extLst>
              <a:ext uri="{FF2B5EF4-FFF2-40B4-BE49-F238E27FC236}">
                <a16:creationId xmlns:a16="http://schemas.microsoft.com/office/drawing/2014/main" id="{05AD8680-7BA0-4805-EA3A-7CD073466B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47279" y="4413120"/>
            <a:ext cx="489725" cy="489725"/>
          </a:xfrm>
          <a:prstGeom prst="rect">
            <a:avLst/>
          </a:prstGeom>
        </p:spPr>
      </p:pic>
      <p:pic>
        <p:nvPicPr>
          <p:cNvPr id="95" name="Picture 4" descr="See the source image">
            <a:extLst>
              <a:ext uri="{FF2B5EF4-FFF2-40B4-BE49-F238E27FC236}">
                <a16:creationId xmlns:a16="http://schemas.microsoft.com/office/drawing/2014/main" id="{FFBAC6FF-5697-E276-0809-1B8DB52729A3}"/>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10442" y="1791655"/>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6" name="Graphic 95" descr="Customer review with solid fill">
            <a:extLst>
              <a:ext uri="{FF2B5EF4-FFF2-40B4-BE49-F238E27FC236}">
                <a16:creationId xmlns:a16="http://schemas.microsoft.com/office/drawing/2014/main" id="{4082CA51-16DB-6CCB-1240-01531CE573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1306" y="1825761"/>
            <a:ext cx="280256" cy="280256"/>
          </a:xfrm>
          <a:prstGeom prst="rect">
            <a:avLst/>
          </a:prstGeom>
        </p:spPr>
      </p:pic>
      <p:sp>
        <p:nvSpPr>
          <p:cNvPr id="98" name="Flowchart: Connector 97">
            <a:extLst>
              <a:ext uri="{FF2B5EF4-FFF2-40B4-BE49-F238E27FC236}">
                <a16:creationId xmlns:a16="http://schemas.microsoft.com/office/drawing/2014/main" id="{15676D48-6025-0A53-1C44-BDD23BC5680C}"/>
              </a:ext>
            </a:extLst>
          </p:cNvPr>
          <p:cNvSpPr/>
          <p:nvPr/>
        </p:nvSpPr>
        <p:spPr>
          <a:xfrm rot="2024680">
            <a:off x="4784196" y="3617046"/>
            <a:ext cx="56518" cy="51580"/>
          </a:xfrm>
          <a:prstGeom prst="flowChartConnector">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99" name="Circle: Hollow 98">
            <a:extLst>
              <a:ext uri="{FF2B5EF4-FFF2-40B4-BE49-F238E27FC236}">
                <a16:creationId xmlns:a16="http://schemas.microsoft.com/office/drawing/2014/main" id="{378B212D-AA27-7131-76EE-CC1FBAEBF3BE}"/>
              </a:ext>
            </a:extLst>
          </p:cNvPr>
          <p:cNvSpPr/>
          <p:nvPr/>
        </p:nvSpPr>
        <p:spPr>
          <a:xfrm rot="2024680">
            <a:off x="4568041" y="4423577"/>
            <a:ext cx="518473" cy="520148"/>
          </a:xfrm>
          <a:prstGeom prst="donut">
            <a:avLst>
              <a:gd name="adj" fmla="val 12717"/>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00" name="TextBox 99">
            <a:extLst>
              <a:ext uri="{FF2B5EF4-FFF2-40B4-BE49-F238E27FC236}">
                <a16:creationId xmlns:a16="http://schemas.microsoft.com/office/drawing/2014/main" id="{6A371361-4831-7F91-228C-BCF3FB11FA5C}"/>
              </a:ext>
            </a:extLst>
          </p:cNvPr>
          <p:cNvSpPr txBox="1"/>
          <p:nvPr/>
        </p:nvSpPr>
        <p:spPr>
          <a:xfrm>
            <a:off x="4774630" y="3954570"/>
            <a:ext cx="760638" cy="292388"/>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13 April 2023 </a:t>
            </a:r>
          </a:p>
          <a:p>
            <a:pPr defTabSz="371475">
              <a:defRPr/>
            </a:pPr>
            <a:r>
              <a:rPr lang="en-GB" sz="650" b="1">
                <a:solidFill>
                  <a:srgbClr val="E7E6E6">
                    <a:lumMod val="50000"/>
                  </a:srgbClr>
                </a:solidFill>
                <a:latin typeface="Calibri" panose="020F0502020204030204"/>
              </a:rPr>
              <a:t>SLF </a:t>
            </a:r>
          </a:p>
        </p:txBody>
      </p:sp>
      <p:cxnSp>
        <p:nvCxnSpPr>
          <p:cNvPr id="101" name="Straight Connector 100">
            <a:extLst>
              <a:ext uri="{FF2B5EF4-FFF2-40B4-BE49-F238E27FC236}">
                <a16:creationId xmlns:a16="http://schemas.microsoft.com/office/drawing/2014/main" id="{B1AD16CB-D847-0281-5448-FB789E087A39}"/>
              </a:ext>
            </a:extLst>
          </p:cNvPr>
          <p:cNvCxnSpPr>
            <a:cxnSpLocks/>
          </p:cNvCxnSpPr>
          <p:nvPr/>
        </p:nvCxnSpPr>
        <p:spPr>
          <a:xfrm>
            <a:off x="4808820" y="3639637"/>
            <a:ext cx="2686" cy="766947"/>
          </a:xfrm>
          <a:prstGeom prst="line">
            <a:avLst/>
          </a:prstGeom>
          <a:solidFill>
            <a:srgbClr val="41B6E6"/>
          </a:solid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 name="TextBox 105">
            <a:extLst>
              <a:ext uri="{FF2B5EF4-FFF2-40B4-BE49-F238E27FC236}">
                <a16:creationId xmlns:a16="http://schemas.microsoft.com/office/drawing/2014/main" id="{A3943964-8088-A374-16AD-5672CFB92F96}"/>
              </a:ext>
            </a:extLst>
          </p:cNvPr>
          <p:cNvSpPr txBox="1"/>
          <p:nvPr/>
        </p:nvSpPr>
        <p:spPr>
          <a:xfrm>
            <a:off x="5367575" y="2272605"/>
            <a:ext cx="585995" cy="675186"/>
          </a:xfrm>
          <a:prstGeom prst="rect">
            <a:avLst/>
          </a:prstGeom>
          <a:noFill/>
        </p:spPr>
        <p:txBody>
          <a:bodyPr wrap="square" lIns="74295" tIns="37148" rIns="74295" bIns="37148" anchor="t">
            <a:spAutoFit/>
          </a:bodyPr>
          <a:lstStyle/>
          <a:p>
            <a:pPr defTabSz="371475">
              <a:defRPr/>
            </a:pPr>
            <a:r>
              <a:rPr lang="en-GB" sz="650" b="1">
                <a:solidFill>
                  <a:srgbClr val="595959"/>
                </a:solidFill>
                <a:latin typeface="Calibri"/>
                <a:cs typeface="Calibri"/>
              </a:rPr>
              <a:t>27 April 2023</a:t>
            </a:r>
          </a:p>
          <a:p>
            <a:pPr defTabSz="371475">
              <a:defRPr/>
            </a:pPr>
            <a:r>
              <a:rPr lang="en-GB" sz="650">
                <a:solidFill>
                  <a:srgbClr val="595959"/>
                </a:solidFill>
                <a:latin typeface="Calibri"/>
                <a:cs typeface="Calibri"/>
              </a:rPr>
              <a:t>West Sussex Health and Wellbeing Board </a:t>
            </a:r>
            <a:endParaRPr lang="en-GB" sz="609">
              <a:solidFill>
                <a:srgbClr val="595959"/>
              </a:solidFill>
              <a:latin typeface="Calibri" panose="020F0502020204030204"/>
            </a:endParaRPr>
          </a:p>
        </p:txBody>
      </p:sp>
      <p:pic>
        <p:nvPicPr>
          <p:cNvPr id="111" name="Picture 4" descr="See the source image">
            <a:extLst>
              <a:ext uri="{FF2B5EF4-FFF2-40B4-BE49-F238E27FC236}">
                <a16:creationId xmlns:a16="http://schemas.microsoft.com/office/drawing/2014/main" id="{65BAE8E1-44D1-8455-8505-B0E41AED7B68}"/>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7780" y="4506504"/>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4" name="Circle: Hollow 113">
            <a:extLst>
              <a:ext uri="{FF2B5EF4-FFF2-40B4-BE49-F238E27FC236}">
                <a16:creationId xmlns:a16="http://schemas.microsoft.com/office/drawing/2014/main" id="{EB2633A7-C5EB-8A28-6F1F-B44D426A2057}"/>
              </a:ext>
            </a:extLst>
          </p:cNvPr>
          <p:cNvSpPr/>
          <p:nvPr/>
        </p:nvSpPr>
        <p:spPr>
          <a:xfrm rot="2024680">
            <a:off x="5145924" y="1720695"/>
            <a:ext cx="518473" cy="520148"/>
          </a:xfrm>
          <a:prstGeom prst="donut">
            <a:avLst>
              <a:gd name="adj" fmla="val 12717"/>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cxnSp>
        <p:nvCxnSpPr>
          <p:cNvPr id="115" name="Straight Connector 114">
            <a:extLst>
              <a:ext uri="{FF2B5EF4-FFF2-40B4-BE49-F238E27FC236}">
                <a16:creationId xmlns:a16="http://schemas.microsoft.com/office/drawing/2014/main" id="{D996B37F-D3F3-8891-937F-5149D8C5BA1D}"/>
              </a:ext>
            </a:extLst>
          </p:cNvPr>
          <p:cNvCxnSpPr>
            <a:cxnSpLocks/>
          </p:cNvCxnSpPr>
          <p:nvPr/>
        </p:nvCxnSpPr>
        <p:spPr>
          <a:xfrm>
            <a:off x="5393233" y="2293438"/>
            <a:ext cx="2686" cy="766947"/>
          </a:xfrm>
          <a:prstGeom prst="line">
            <a:avLst/>
          </a:prstGeom>
          <a:solidFill>
            <a:srgbClr val="41B6E6"/>
          </a:solid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6" name="Flowchart: Connector 115">
            <a:extLst>
              <a:ext uri="{FF2B5EF4-FFF2-40B4-BE49-F238E27FC236}">
                <a16:creationId xmlns:a16="http://schemas.microsoft.com/office/drawing/2014/main" id="{2FD7DB7F-E3C3-D595-2F0A-975C6838D9AE}"/>
              </a:ext>
            </a:extLst>
          </p:cNvPr>
          <p:cNvSpPr/>
          <p:nvPr/>
        </p:nvSpPr>
        <p:spPr>
          <a:xfrm rot="2024680">
            <a:off x="5368250" y="2997201"/>
            <a:ext cx="56518" cy="51580"/>
          </a:xfrm>
          <a:prstGeom prst="flowChartConnector">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pic>
        <p:nvPicPr>
          <p:cNvPr id="117" name="Graphic 116" descr="Customer review with solid fill">
            <a:extLst>
              <a:ext uri="{FF2B5EF4-FFF2-40B4-BE49-F238E27FC236}">
                <a16:creationId xmlns:a16="http://schemas.microsoft.com/office/drawing/2014/main" id="{030DBEBE-9B28-2FE7-5BDD-DDD51754C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62504" y="1851582"/>
            <a:ext cx="280256" cy="280256"/>
          </a:xfrm>
          <a:prstGeom prst="rect">
            <a:avLst/>
          </a:prstGeom>
        </p:spPr>
      </p:pic>
      <p:sp>
        <p:nvSpPr>
          <p:cNvPr id="118" name="Flowchart: Connector 117">
            <a:extLst>
              <a:ext uri="{FF2B5EF4-FFF2-40B4-BE49-F238E27FC236}">
                <a16:creationId xmlns:a16="http://schemas.microsoft.com/office/drawing/2014/main" id="{170B8E2D-D6B3-2C88-756F-AC51228D4363}"/>
              </a:ext>
            </a:extLst>
          </p:cNvPr>
          <p:cNvSpPr/>
          <p:nvPr/>
        </p:nvSpPr>
        <p:spPr>
          <a:xfrm rot="2024680">
            <a:off x="6370556" y="2993595"/>
            <a:ext cx="56518" cy="51580"/>
          </a:xfrm>
          <a:prstGeom prst="flowChartConnector">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19" name="Circle: Hollow 118">
            <a:extLst>
              <a:ext uri="{FF2B5EF4-FFF2-40B4-BE49-F238E27FC236}">
                <a16:creationId xmlns:a16="http://schemas.microsoft.com/office/drawing/2014/main" id="{08419CB8-1671-3E61-DAF3-36701733609C}"/>
              </a:ext>
            </a:extLst>
          </p:cNvPr>
          <p:cNvSpPr/>
          <p:nvPr/>
        </p:nvSpPr>
        <p:spPr>
          <a:xfrm rot="2024680">
            <a:off x="6126751" y="1726213"/>
            <a:ext cx="518473" cy="520148"/>
          </a:xfrm>
          <a:prstGeom prst="donut">
            <a:avLst>
              <a:gd name="adj" fmla="val 12717"/>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20" name="TextBox 119">
            <a:extLst>
              <a:ext uri="{FF2B5EF4-FFF2-40B4-BE49-F238E27FC236}">
                <a16:creationId xmlns:a16="http://schemas.microsoft.com/office/drawing/2014/main" id="{539EBBDC-4786-F8FB-C76E-139FD8D01B91}"/>
              </a:ext>
            </a:extLst>
          </p:cNvPr>
          <p:cNvSpPr txBox="1"/>
          <p:nvPr/>
        </p:nvSpPr>
        <p:spPr>
          <a:xfrm>
            <a:off x="6345649" y="2301697"/>
            <a:ext cx="760638" cy="292388"/>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11 May 2023 </a:t>
            </a:r>
          </a:p>
          <a:p>
            <a:pPr defTabSz="371475">
              <a:defRPr/>
            </a:pPr>
            <a:r>
              <a:rPr lang="en-GB" sz="650" b="1">
                <a:solidFill>
                  <a:srgbClr val="E7E6E6">
                    <a:lumMod val="50000"/>
                  </a:srgbClr>
                </a:solidFill>
                <a:latin typeface="Calibri" panose="020F0502020204030204"/>
              </a:rPr>
              <a:t>SLF </a:t>
            </a:r>
          </a:p>
        </p:txBody>
      </p:sp>
      <p:cxnSp>
        <p:nvCxnSpPr>
          <p:cNvPr id="121" name="Straight Connector 120">
            <a:extLst>
              <a:ext uri="{FF2B5EF4-FFF2-40B4-BE49-F238E27FC236}">
                <a16:creationId xmlns:a16="http://schemas.microsoft.com/office/drawing/2014/main" id="{0AD46350-01E5-DDCC-E2D1-EA37387C5721}"/>
              </a:ext>
            </a:extLst>
          </p:cNvPr>
          <p:cNvCxnSpPr>
            <a:cxnSpLocks/>
          </p:cNvCxnSpPr>
          <p:nvPr/>
        </p:nvCxnSpPr>
        <p:spPr>
          <a:xfrm>
            <a:off x="6382831" y="2216220"/>
            <a:ext cx="2686" cy="766947"/>
          </a:xfrm>
          <a:prstGeom prst="line">
            <a:avLst/>
          </a:prstGeom>
          <a:solidFill>
            <a:srgbClr val="41B6E6"/>
          </a:solid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2" name="Straight Connector 121">
            <a:extLst>
              <a:ext uri="{FF2B5EF4-FFF2-40B4-BE49-F238E27FC236}">
                <a16:creationId xmlns:a16="http://schemas.microsoft.com/office/drawing/2014/main" id="{65FC35EA-4FE9-1E78-F7AF-92CC9224C119}"/>
              </a:ext>
            </a:extLst>
          </p:cNvPr>
          <p:cNvCxnSpPr>
            <a:cxnSpLocks/>
          </p:cNvCxnSpPr>
          <p:nvPr/>
        </p:nvCxnSpPr>
        <p:spPr>
          <a:xfrm>
            <a:off x="5905398" y="3684531"/>
            <a:ext cx="2686" cy="766947"/>
          </a:xfrm>
          <a:prstGeom prst="line">
            <a:avLst/>
          </a:prstGeom>
          <a:solidFill>
            <a:srgbClr val="41B6E6"/>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3" name="Flowchart: Connector 122">
            <a:extLst>
              <a:ext uri="{FF2B5EF4-FFF2-40B4-BE49-F238E27FC236}">
                <a16:creationId xmlns:a16="http://schemas.microsoft.com/office/drawing/2014/main" id="{19B094D0-3911-55EA-427B-74F99FE5C0FC}"/>
              </a:ext>
            </a:extLst>
          </p:cNvPr>
          <p:cNvSpPr/>
          <p:nvPr/>
        </p:nvSpPr>
        <p:spPr>
          <a:xfrm rot="2024680">
            <a:off x="5877140" y="3614376"/>
            <a:ext cx="56518" cy="51580"/>
          </a:xfrm>
          <a:prstGeom prst="flowChartConnector">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24" name="Circle: Hollow 123">
            <a:extLst>
              <a:ext uri="{FF2B5EF4-FFF2-40B4-BE49-F238E27FC236}">
                <a16:creationId xmlns:a16="http://schemas.microsoft.com/office/drawing/2014/main" id="{2E86E234-23AD-DD17-2FE8-ECF83FC3EF45}"/>
              </a:ext>
            </a:extLst>
          </p:cNvPr>
          <p:cNvSpPr/>
          <p:nvPr/>
        </p:nvSpPr>
        <p:spPr>
          <a:xfrm rot="2024680">
            <a:off x="5647512" y="4419436"/>
            <a:ext cx="518473" cy="520148"/>
          </a:xfrm>
          <a:prstGeom prst="donut">
            <a:avLst>
              <a:gd name="adj" fmla="val 12717"/>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25" name="TextBox 124">
            <a:extLst>
              <a:ext uri="{FF2B5EF4-FFF2-40B4-BE49-F238E27FC236}">
                <a16:creationId xmlns:a16="http://schemas.microsoft.com/office/drawing/2014/main" id="{623A9878-04B5-773A-4B2C-427477EA873F}"/>
              </a:ext>
            </a:extLst>
          </p:cNvPr>
          <p:cNvSpPr txBox="1"/>
          <p:nvPr/>
        </p:nvSpPr>
        <p:spPr>
          <a:xfrm>
            <a:off x="5868307" y="3778305"/>
            <a:ext cx="864401" cy="692497"/>
          </a:xfrm>
          <a:prstGeom prst="rect">
            <a:avLst/>
          </a:prstGeom>
          <a:noFill/>
        </p:spPr>
        <p:txBody>
          <a:bodyPr wrap="square">
            <a:spAutoFit/>
          </a:bodyPr>
          <a:lstStyle/>
          <a:p>
            <a:pPr defTabSz="371475">
              <a:defRPr/>
            </a:pPr>
            <a:r>
              <a:rPr lang="en-GB" sz="650" b="1" dirty="0">
                <a:solidFill>
                  <a:srgbClr val="E7E6E6">
                    <a:lumMod val="50000"/>
                  </a:srgbClr>
                </a:solidFill>
                <a:latin typeface="Calibri" panose="020F0502020204030204"/>
              </a:rPr>
              <a:t>03 May 2023 NHS Sussex Board Meeting </a:t>
            </a:r>
          </a:p>
          <a:p>
            <a:pPr defTabSz="371475">
              <a:defRPr/>
            </a:pPr>
            <a:r>
              <a:rPr lang="en-GB" sz="650" dirty="0">
                <a:solidFill>
                  <a:srgbClr val="E7E6E6">
                    <a:lumMod val="50000"/>
                  </a:srgbClr>
                </a:solidFill>
                <a:latin typeface="Calibri" panose="020F0502020204030204"/>
              </a:rPr>
              <a:t>Update on development of SDP</a:t>
            </a:r>
          </a:p>
        </p:txBody>
      </p:sp>
      <p:sp>
        <p:nvSpPr>
          <p:cNvPr id="126" name="TextBox 125">
            <a:extLst>
              <a:ext uri="{FF2B5EF4-FFF2-40B4-BE49-F238E27FC236}">
                <a16:creationId xmlns:a16="http://schemas.microsoft.com/office/drawing/2014/main" id="{7930F1C4-1C0F-A871-5C34-4B4CB4FC90EF}"/>
              </a:ext>
            </a:extLst>
          </p:cNvPr>
          <p:cNvSpPr txBox="1"/>
          <p:nvPr/>
        </p:nvSpPr>
        <p:spPr>
          <a:xfrm>
            <a:off x="6928632" y="3792074"/>
            <a:ext cx="683538" cy="492443"/>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17 May 2023</a:t>
            </a:r>
          </a:p>
          <a:p>
            <a:pPr defTabSz="371475">
              <a:defRPr/>
            </a:pPr>
            <a:r>
              <a:rPr lang="en-GB" sz="650">
                <a:solidFill>
                  <a:srgbClr val="E7E6E6">
                    <a:lumMod val="50000"/>
                  </a:srgbClr>
                </a:solidFill>
                <a:latin typeface="Calibri" panose="020F0502020204030204"/>
              </a:rPr>
              <a:t>Sussex Health and Care Assembly </a:t>
            </a:r>
          </a:p>
        </p:txBody>
      </p:sp>
      <p:grpSp>
        <p:nvGrpSpPr>
          <p:cNvPr id="127" name="Group 126">
            <a:extLst>
              <a:ext uri="{FF2B5EF4-FFF2-40B4-BE49-F238E27FC236}">
                <a16:creationId xmlns:a16="http://schemas.microsoft.com/office/drawing/2014/main" id="{558F0A75-A953-CE58-399F-A3991EC12D69}"/>
              </a:ext>
            </a:extLst>
          </p:cNvPr>
          <p:cNvGrpSpPr/>
          <p:nvPr/>
        </p:nvGrpSpPr>
        <p:grpSpPr>
          <a:xfrm>
            <a:off x="6680277" y="3612821"/>
            <a:ext cx="590124" cy="1323615"/>
            <a:chOff x="3681694" y="-2906970"/>
            <a:chExt cx="1562944" cy="4050929"/>
          </a:xfrm>
          <a:solidFill>
            <a:schemeClr val="accent1"/>
          </a:solidFill>
        </p:grpSpPr>
        <p:cxnSp>
          <p:nvCxnSpPr>
            <p:cNvPr id="128" name="Straight Connector 127">
              <a:extLst>
                <a:ext uri="{FF2B5EF4-FFF2-40B4-BE49-F238E27FC236}">
                  <a16:creationId xmlns:a16="http://schemas.microsoft.com/office/drawing/2014/main" id="{3B760192-E792-2725-3915-FD99754D06EE}"/>
                </a:ext>
              </a:extLst>
            </p:cNvPr>
            <p:cNvCxnSpPr>
              <a:cxnSpLocks/>
            </p:cNvCxnSpPr>
            <p:nvPr/>
          </p:nvCxnSpPr>
          <p:spPr>
            <a:xfrm>
              <a:off x="4426583" y="-2891990"/>
              <a:ext cx="32244" cy="2439845"/>
            </a:xfrm>
            <a:prstGeom prst="line">
              <a:avLst/>
            </a:prstGeom>
            <a:grpFill/>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9" name="Flowchart: Connector 128">
              <a:extLst>
                <a:ext uri="{FF2B5EF4-FFF2-40B4-BE49-F238E27FC236}">
                  <a16:creationId xmlns:a16="http://schemas.microsoft.com/office/drawing/2014/main" id="{40134AFC-61D5-7544-9CB3-A6B6192178CD}"/>
                </a:ext>
              </a:extLst>
            </p:cNvPr>
            <p:cNvSpPr/>
            <p:nvPr/>
          </p:nvSpPr>
          <p:spPr>
            <a:xfrm>
              <a:off x="4324356" y="-2906970"/>
              <a:ext cx="179432" cy="198851"/>
            </a:xfrm>
            <a:prstGeom prst="flowChartConnector">
              <a:avLst/>
            </a:prstGeom>
            <a:grp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30" name="Circle: Hollow 129">
              <a:extLst>
                <a:ext uri="{FF2B5EF4-FFF2-40B4-BE49-F238E27FC236}">
                  <a16:creationId xmlns:a16="http://schemas.microsoft.com/office/drawing/2014/main" id="{F141A1AE-E8FB-9406-A80B-EB962BB489E7}"/>
                </a:ext>
              </a:extLst>
            </p:cNvPr>
            <p:cNvSpPr/>
            <p:nvPr/>
          </p:nvSpPr>
          <p:spPr>
            <a:xfrm>
              <a:off x="3681694" y="-486797"/>
              <a:ext cx="1562944" cy="1630756"/>
            </a:xfrm>
            <a:prstGeom prst="donut">
              <a:avLst>
                <a:gd name="adj" fmla="val 12717"/>
              </a:avLst>
            </a:prstGeom>
            <a:grp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grpSp>
      <p:pic>
        <p:nvPicPr>
          <p:cNvPr id="131" name="Graphic 130" descr="Board Of Directors with solid fill">
            <a:extLst>
              <a:ext uri="{FF2B5EF4-FFF2-40B4-BE49-F238E27FC236}">
                <a16:creationId xmlns:a16="http://schemas.microsoft.com/office/drawing/2014/main" id="{56C2F9CB-9C97-EEFE-C621-B8FAC9726F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07258" y="4506504"/>
            <a:ext cx="318992" cy="318992"/>
          </a:xfrm>
          <a:prstGeom prst="rect">
            <a:avLst/>
          </a:prstGeom>
        </p:spPr>
      </p:pic>
      <p:pic>
        <p:nvPicPr>
          <p:cNvPr id="132" name="Picture 4" descr="See the source image">
            <a:extLst>
              <a:ext uri="{FF2B5EF4-FFF2-40B4-BE49-F238E27FC236}">
                <a16:creationId xmlns:a16="http://schemas.microsoft.com/office/drawing/2014/main" id="{3B86F1EC-A7D9-86B0-F15E-5EDAF0E2E658}"/>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0388" y="1815925"/>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3" name="Graphic 132" descr="Board Of Directors with solid fill">
            <a:extLst>
              <a:ext uri="{FF2B5EF4-FFF2-40B4-BE49-F238E27FC236}">
                <a16:creationId xmlns:a16="http://schemas.microsoft.com/office/drawing/2014/main" id="{59032305-8EEC-1DE0-AE20-94230B48A8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45902" y="4524155"/>
            <a:ext cx="318992" cy="318992"/>
          </a:xfrm>
          <a:prstGeom prst="rect">
            <a:avLst/>
          </a:prstGeom>
        </p:spPr>
      </p:pic>
      <p:cxnSp>
        <p:nvCxnSpPr>
          <p:cNvPr id="134" name="Straight Connector 133">
            <a:extLst>
              <a:ext uri="{FF2B5EF4-FFF2-40B4-BE49-F238E27FC236}">
                <a16:creationId xmlns:a16="http://schemas.microsoft.com/office/drawing/2014/main" id="{85017C12-631E-6789-0558-57D499C052A2}"/>
              </a:ext>
            </a:extLst>
          </p:cNvPr>
          <p:cNvCxnSpPr>
            <a:cxnSpLocks/>
            <a:endCxn id="135" idx="1"/>
          </p:cNvCxnSpPr>
          <p:nvPr/>
        </p:nvCxnSpPr>
        <p:spPr>
          <a:xfrm flipV="1">
            <a:off x="7854863" y="3675451"/>
            <a:ext cx="0" cy="771949"/>
          </a:xfrm>
          <a:prstGeom prst="line">
            <a:avLst/>
          </a:prstGeom>
          <a:solidFill>
            <a:srgbClr val="41B6E6"/>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5" name="Flowchart: Connector 134">
            <a:extLst>
              <a:ext uri="{FF2B5EF4-FFF2-40B4-BE49-F238E27FC236}">
                <a16:creationId xmlns:a16="http://schemas.microsoft.com/office/drawing/2014/main" id="{BFF40275-13CF-5FEE-55F2-EAB138CCBEB0}"/>
              </a:ext>
            </a:extLst>
          </p:cNvPr>
          <p:cNvSpPr/>
          <p:nvPr/>
        </p:nvSpPr>
        <p:spPr>
          <a:xfrm rot="14249131">
            <a:off x="7831242" y="3623009"/>
            <a:ext cx="56518" cy="51580"/>
          </a:xfrm>
          <a:prstGeom prst="flowChartConnector">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36" name="Circle: Hollow 135">
            <a:extLst>
              <a:ext uri="{FF2B5EF4-FFF2-40B4-BE49-F238E27FC236}">
                <a16:creationId xmlns:a16="http://schemas.microsoft.com/office/drawing/2014/main" id="{C5EDBBF5-F2B8-8CA2-5C53-FD2389A0ED8D}"/>
              </a:ext>
            </a:extLst>
          </p:cNvPr>
          <p:cNvSpPr/>
          <p:nvPr/>
        </p:nvSpPr>
        <p:spPr>
          <a:xfrm rot="14249131">
            <a:off x="7629268" y="4417570"/>
            <a:ext cx="518473" cy="520148"/>
          </a:xfrm>
          <a:prstGeom prst="donut">
            <a:avLst>
              <a:gd name="adj" fmla="val 12717"/>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37" name="TextBox 136">
            <a:extLst>
              <a:ext uri="{FF2B5EF4-FFF2-40B4-BE49-F238E27FC236}">
                <a16:creationId xmlns:a16="http://schemas.microsoft.com/office/drawing/2014/main" id="{AB99F0F3-FF6E-A185-4E37-9104104D4CD4}"/>
              </a:ext>
            </a:extLst>
          </p:cNvPr>
          <p:cNvSpPr txBox="1"/>
          <p:nvPr/>
        </p:nvSpPr>
        <p:spPr>
          <a:xfrm>
            <a:off x="7839236" y="3778305"/>
            <a:ext cx="452901" cy="692497"/>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07 June 2023 ICB Seminar</a:t>
            </a:r>
            <a:endParaRPr lang="en-GB" sz="650">
              <a:solidFill>
                <a:srgbClr val="E7E6E6">
                  <a:lumMod val="50000"/>
                </a:srgbClr>
              </a:solidFill>
              <a:latin typeface="Calibri" panose="020F0502020204030204"/>
            </a:endParaRPr>
          </a:p>
          <a:p>
            <a:pPr defTabSz="371475">
              <a:defRPr/>
            </a:pPr>
            <a:endParaRPr lang="en-GB" sz="650">
              <a:solidFill>
                <a:srgbClr val="E7E6E6">
                  <a:lumMod val="50000"/>
                </a:srgbClr>
              </a:solidFill>
              <a:latin typeface="Calibri" panose="020F0502020204030204"/>
            </a:endParaRPr>
          </a:p>
        </p:txBody>
      </p:sp>
      <p:sp>
        <p:nvSpPr>
          <p:cNvPr id="138" name="Flowchart: Connector 137">
            <a:extLst>
              <a:ext uri="{FF2B5EF4-FFF2-40B4-BE49-F238E27FC236}">
                <a16:creationId xmlns:a16="http://schemas.microsoft.com/office/drawing/2014/main" id="{FA8D8AD6-58DC-95C9-3360-E460C49B97F9}"/>
              </a:ext>
            </a:extLst>
          </p:cNvPr>
          <p:cNvSpPr/>
          <p:nvPr/>
        </p:nvSpPr>
        <p:spPr>
          <a:xfrm rot="2024680">
            <a:off x="8111474" y="3004101"/>
            <a:ext cx="56518" cy="51580"/>
          </a:xfrm>
          <a:prstGeom prst="flowChartConnector">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39" name="Circle: Hollow 138">
            <a:extLst>
              <a:ext uri="{FF2B5EF4-FFF2-40B4-BE49-F238E27FC236}">
                <a16:creationId xmlns:a16="http://schemas.microsoft.com/office/drawing/2014/main" id="{2668FEF8-283B-6971-3A3F-4D7418E63992}"/>
              </a:ext>
            </a:extLst>
          </p:cNvPr>
          <p:cNvSpPr/>
          <p:nvPr/>
        </p:nvSpPr>
        <p:spPr>
          <a:xfrm rot="2024680">
            <a:off x="7868459" y="1722355"/>
            <a:ext cx="518473" cy="520148"/>
          </a:xfrm>
          <a:prstGeom prst="donut">
            <a:avLst>
              <a:gd name="adj" fmla="val 12717"/>
            </a:avLst>
          </a:prstGeom>
          <a:solidFill>
            <a:srgbClr val="0070C0"/>
          </a:solidFill>
          <a:ln>
            <a:solidFill>
              <a:srgbClr val="0070C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40" name="TextBox 139">
            <a:extLst>
              <a:ext uri="{FF2B5EF4-FFF2-40B4-BE49-F238E27FC236}">
                <a16:creationId xmlns:a16="http://schemas.microsoft.com/office/drawing/2014/main" id="{D9884EB2-2F54-AD21-D0B4-F275E1F4BDA4}"/>
              </a:ext>
            </a:extLst>
          </p:cNvPr>
          <p:cNvSpPr txBox="1"/>
          <p:nvPr/>
        </p:nvSpPr>
        <p:spPr>
          <a:xfrm>
            <a:off x="8095655" y="2378481"/>
            <a:ext cx="760638" cy="292388"/>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8 June 2023 </a:t>
            </a:r>
          </a:p>
          <a:p>
            <a:pPr defTabSz="371475">
              <a:defRPr/>
            </a:pPr>
            <a:r>
              <a:rPr lang="en-GB" sz="650" b="1">
                <a:solidFill>
                  <a:srgbClr val="E7E6E6">
                    <a:lumMod val="50000"/>
                  </a:srgbClr>
                </a:solidFill>
                <a:latin typeface="Calibri" panose="020F0502020204030204"/>
              </a:rPr>
              <a:t>SLF </a:t>
            </a:r>
          </a:p>
        </p:txBody>
      </p:sp>
      <p:cxnSp>
        <p:nvCxnSpPr>
          <p:cNvPr id="141" name="Straight Connector 140">
            <a:extLst>
              <a:ext uri="{FF2B5EF4-FFF2-40B4-BE49-F238E27FC236}">
                <a16:creationId xmlns:a16="http://schemas.microsoft.com/office/drawing/2014/main" id="{ACFEF240-AB29-4777-FB3A-054A2FE748B5}"/>
              </a:ext>
            </a:extLst>
          </p:cNvPr>
          <p:cNvCxnSpPr>
            <a:cxnSpLocks/>
          </p:cNvCxnSpPr>
          <p:nvPr/>
        </p:nvCxnSpPr>
        <p:spPr>
          <a:xfrm>
            <a:off x="8123749" y="2226726"/>
            <a:ext cx="2686" cy="766947"/>
          </a:xfrm>
          <a:prstGeom prst="line">
            <a:avLst/>
          </a:prstGeom>
          <a:solidFill>
            <a:srgbClr val="41B6E6"/>
          </a:solidFill>
          <a:ln w="9525"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2" name="Straight Connector 141">
            <a:extLst>
              <a:ext uri="{FF2B5EF4-FFF2-40B4-BE49-F238E27FC236}">
                <a16:creationId xmlns:a16="http://schemas.microsoft.com/office/drawing/2014/main" id="{614A3E34-C00A-4E7A-B235-54C03A9EA057}"/>
              </a:ext>
            </a:extLst>
          </p:cNvPr>
          <p:cNvCxnSpPr>
            <a:cxnSpLocks/>
          </p:cNvCxnSpPr>
          <p:nvPr/>
        </p:nvCxnSpPr>
        <p:spPr>
          <a:xfrm>
            <a:off x="7395295" y="2210248"/>
            <a:ext cx="2686" cy="766947"/>
          </a:xfrm>
          <a:prstGeom prst="line">
            <a:avLst/>
          </a:prstGeom>
          <a:solidFill>
            <a:srgbClr val="41B6E6"/>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3" name="Flowchart: Connector 142">
            <a:extLst>
              <a:ext uri="{FF2B5EF4-FFF2-40B4-BE49-F238E27FC236}">
                <a16:creationId xmlns:a16="http://schemas.microsoft.com/office/drawing/2014/main" id="{BF581736-3C63-6325-04B3-9EE690B4737B}"/>
              </a:ext>
            </a:extLst>
          </p:cNvPr>
          <p:cNvSpPr/>
          <p:nvPr/>
        </p:nvSpPr>
        <p:spPr>
          <a:xfrm rot="2024680">
            <a:off x="7379434" y="2995657"/>
            <a:ext cx="56518" cy="51580"/>
          </a:xfrm>
          <a:prstGeom prst="flowChartConnector">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44" name="Circle: Hollow 143">
            <a:extLst>
              <a:ext uri="{FF2B5EF4-FFF2-40B4-BE49-F238E27FC236}">
                <a16:creationId xmlns:a16="http://schemas.microsoft.com/office/drawing/2014/main" id="{2A9549F5-55C9-28DF-B736-83CB5FA51036}"/>
              </a:ext>
            </a:extLst>
          </p:cNvPr>
          <p:cNvSpPr/>
          <p:nvPr/>
        </p:nvSpPr>
        <p:spPr>
          <a:xfrm rot="2024680">
            <a:off x="7126457" y="1726212"/>
            <a:ext cx="518473" cy="520148"/>
          </a:xfrm>
          <a:prstGeom prst="donut">
            <a:avLst>
              <a:gd name="adj" fmla="val 12717"/>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145" name="TextBox 144">
            <a:extLst>
              <a:ext uri="{FF2B5EF4-FFF2-40B4-BE49-F238E27FC236}">
                <a16:creationId xmlns:a16="http://schemas.microsoft.com/office/drawing/2014/main" id="{B396E620-0CD5-BB70-9C7A-2B6FCFAF2F43}"/>
              </a:ext>
            </a:extLst>
          </p:cNvPr>
          <p:cNvSpPr txBox="1"/>
          <p:nvPr/>
        </p:nvSpPr>
        <p:spPr>
          <a:xfrm>
            <a:off x="7380964" y="2240692"/>
            <a:ext cx="846765" cy="592470"/>
          </a:xfrm>
          <a:prstGeom prst="rect">
            <a:avLst/>
          </a:prstGeom>
          <a:noFill/>
        </p:spPr>
        <p:txBody>
          <a:bodyPr wrap="square">
            <a:spAutoFit/>
          </a:bodyPr>
          <a:lstStyle/>
          <a:p>
            <a:pPr defTabSz="371475">
              <a:defRPr/>
            </a:pPr>
            <a:r>
              <a:rPr lang="en-GB" sz="650" b="1" dirty="0">
                <a:solidFill>
                  <a:srgbClr val="E7E6E6">
                    <a:lumMod val="50000"/>
                  </a:srgbClr>
                </a:solidFill>
                <a:latin typeface="Calibri" panose="020F0502020204030204"/>
              </a:rPr>
              <a:t>June 2023 PROPOSED  NHS Sussex Board Meeting </a:t>
            </a:r>
          </a:p>
          <a:p>
            <a:pPr defTabSz="371475">
              <a:defRPr/>
            </a:pPr>
            <a:r>
              <a:rPr lang="en-GB" sz="650" dirty="0">
                <a:solidFill>
                  <a:srgbClr val="E7E6E6">
                    <a:lumMod val="50000"/>
                  </a:srgbClr>
                </a:solidFill>
                <a:latin typeface="Calibri" panose="020F0502020204030204"/>
              </a:rPr>
              <a:t>Sign off of final SDP</a:t>
            </a:r>
          </a:p>
        </p:txBody>
      </p:sp>
      <p:grpSp>
        <p:nvGrpSpPr>
          <p:cNvPr id="146" name="Group 145">
            <a:extLst>
              <a:ext uri="{FF2B5EF4-FFF2-40B4-BE49-F238E27FC236}">
                <a16:creationId xmlns:a16="http://schemas.microsoft.com/office/drawing/2014/main" id="{C1720E9B-D844-381E-9499-3290B847A8E2}"/>
              </a:ext>
            </a:extLst>
          </p:cNvPr>
          <p:cNvGrpSpPr/>
          <p:nvPr/>
        </p:nvGrpSpPr>
        <p:grpSpPr>
          <a:xfrm>
            <a:off x="8803309" y="3624620"/>
            <a:ext cx="518473" cy="1319105"/>
            <a:chOff x="6409094" y="3453463"/>
            <a:chExt cx="850828" cy="2164685"/>
          </a:xfrm>
          <a:solidFill>
            <a:schemeClr val="accent3"/>
          </a:solidFill>
        </p:grpSpPr>
        <p:cxnSp>
          <p:nvCxnSpPr>
            <p:cNvPr id="147" name="Straight Connector 146">
              <a:extLst>
                <a:ext uri="{FF2B5EF4-FFF2-40B4-BE49-F238E27FC236}">
                  <a16:creationId xmlns:a16="http://schemas.microsoft.com/office/drawing/2014/main" id="{89886C0B-570A-D1E9-3F75-1A4BBC834B8D}"/>
                </a:ext>
              </a:extLst>
            </p:cNvPr>
            <p:cNvCxnSpPr>
              <a:cxnSpLocks/>
              <a:stCxn id="149" idx="0"/>
              <a:endCxn id="148" idx="4"/>
            </p:cNvCxnSpPr>
            <p:nvPr/>
          </p:nvCxnSpPr>
          <p:spPr>
            <a:xfrm flipH="1" flipV="1">
              <a:off x="6823858" y="3558635"/>
              <a:ext cx="10651" cy="1205937"/>
            </a:xfrm>
            <a:prstGeom prst="line">
              <a:avLst/>
            </a:prstGeom>
            <a:grp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8" name="Flowchart: Connector 147">
              <a:extLst>
                <a:ext uri="{FF2B5EF4-FFF2-40B4-BE49-F238E27FC236}">
                  <a16:creationId xmlns:a16="http://schemas.microsoft.com/office/drawing/2014/main" id="{C02F009A-5082-8E18-BAF5-20FCAC144AF7}"/>
                </a:ext>
              </a:extLst>
            </p:cNvPr>
            <p:cNvSpPr/>
            <p:nvPr/>
          </p:nvSpPr>
          <p:spPr>
            <a:xfrm>
              <a:off x="6764973" y="3453463"/>
              <a:ext cx="117769" cy="105172"/>
            </a:xfrm>
            <a:prstGeom prst="flowChartConnector">
              <a:avLst/>
            </a:prstGeom>
            <a:grp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149" name="Circle: Hollow 148">
              <a:extLst>
                <a:ext uri="{FF2B5EF4-FFF2-40B4-BE49-F238E27FC236}">
                  <a16:creationId xmlns:a16="http://schemas.microsoft.com/office/drawing/2014/main" id="{8F3FF4EA-4735-3ADF-57ED-4C473B0BB8D4}"/>
                </a:ext>
              </a:extLst>
            </p:cNvPr>
            <p:cNvSpPr/>
            <p:nvPr/>
          </p:nvSpPr>
          <p:spPr>
            <a:xfrm>
              <a:off x="6409094" y="4764572"/>
              <a:ext cx="850828" cy="853576"/>
            </a:xfrm>
            <a:prstGeom prst="donut">
              <a:avLst>
                <a:gd name="adj" fmla="val 12717"/>
              </a:avLst>
            </a:prstGeom>
            <a:grp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grpSp>
      <p:sp>
        <p:nvSpPr>
          <p:cNvPr id="150" name="TextBox 149">
            <a:extLst>
              <a:ext uri="{FF2B5EF4-FFF2-40B4-BE49-F238E27FC236}">
                <a16:creationId xmlns:a16="http://schemas.microsoft.com/office/drawing/2014/main" id="{2F145EFC-D096-3BA9-5029-31231EB5BCFB}"/>
              </a:ext>
            </a:extLst>
          </p:cNvPr>
          <p:cNvSpPr txBox="1"/>
          <p:nvPr/>
        </p:nvSpPr>
        <p:spPr>
          <a:xfrm>
            <a:off x="9041159" y="3620418"/>
            <a:ext cx="585995" cy="492443"/>
          </a:xfrm>
          <a:prstGeom prst="rect">
            <a:avLst/>
          </a:prstGeom>
          <a:noFill/>
        </p:spPr>
        <p:txBody>
          <a:bodyPr wrap="square">
            <a:spAutoFit/>
          </a:bodyPr>
          <a:lstStyle/>
          <a:p>
            <a:pPr defTabSz="371475">
              <a:defRPr/>
            </a:pPr>
            <a:r>
              <a:rPr lang="en-GB" sz="650" b="1">
                <a:solidFill>
                  <a:srgbClr val="F3F3F3">
                    <a:lumMod val="50000"/>
                  </a:srgbClr>
                </a:solidFill>
                <a:latin typeface="Calibri" panose="020F0502020204030204" pitchFamily="34" charset="0"/>
              </a:rPr>
              <a:t>29 June 2023</a:t>
            </a:r>
          </a:p>
          <a:p>
            <a:pPr defTabSz="371475">
              <a:defRPr/>
            </a:pPr>
            <a:r>
              <a:rPr lang="en-GB" sz="650">
                <a:solidFill>
                  <a:srgbClr val="F3F3F3">
                    <a:lumMod val="50000"/>
                  </a:srgbClr>
                </a:solidFill>
                <a:latin typeface="Calibri" panose="020F0502020204030204" pitchFamily="34" charset="0"/>
              </a:rPr>
              <a:t>East Sussex HOSC</a:t>
            </a:r>
            <a:endParaRPr lang="en-GB" sz="609">
              <a:solidFill>
                <a:srgbClr val="F3F3F3">
                  <a:lumMod val="50000"/>
                </a:srgbClr>
              </a:solidFill>
              <a:latin typeface="Calibri" panose="020F0502020204030204"/>
            </a:endParaRPr>
          </a:p>
        </p:txBody>
      </p:sp>
      <p:pic>
        <p:nvPicPr>
          <p:cNvPr id="151" name="Graphic 150" descr="Board Of Directors with solid fill">
            <a:extLst>
              <a:ext uri="{FF2B5EF4-FFF2-40B4-BE49-F238E27FC236}">
                <a16:creationId xmlns:a16="http://schemas.microsoft.com/office/drawing/2014/main" id="{48FB0F25-4D55-E772-AA7A-B2A6E2A20B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7933" y="4517346"/>
            <a:ext cx="318992" cy="318992"/>
          </a:xfrm>
          <a:prstGeom prst="rect">
            <a:avLst/>
          </a:prstGeom>
        </p:spPr>
      </p:pic>
      <p:pic>
        <p:nvPicPr>
          <p:cNvPr id="152" name="Graphic 151" descr="Board Of Directors with solid fill">
            <a:extLst>
              <a:ext uri="{FF2B5EF4-FFF2-40B4-BE49-F238E27FC236}">
                <a16:creationId xmlns:a16="http://schemas.microsoft.com/office/drawing/2014/main" id="{6048799F-D8DB-1D91-A50C-6A599E029D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7790" y="1810181"/>
            <a:ext cx="318992" cy="318992"/>
          </a:xfrm>
          <a:prstGeom prst="rect">
            <a:avLst/>
          </a:prstGeom>
        </p:spPr>
      </p:pic>
      <p:pic>
        <p:nvPicPr>
          <p:cNvPr id="153" name="Picture 4" descr="See the source image">
            <a:extLst>
              <a:ext uri="{FF2B5EF4-FFF2-40B4-BE49-F238E27FC236}">
                <a16:creationId xmlns:a16="http://schemas.microsoft.com/office/drawing/2014/main" id="{D091F362-BE4D-D2FA-8819-0D75F1C44608}"/>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71275" y="1818250"/>
            <a:ext cx="318992" cy="35821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4" name="Graphic 153" descr="Customer review with solid fill">
            <a:extLst>
              <a:ext uri="{FF2B5EF4-FFF2-40B4-BE49-F238E27FC236}">
                <a16:creationId xmlns:a16="http://schemas.microsoft.com/office/drawing/2014/main" id="{40D6110F-01AF-34F3-0D0E-CCB6F060D8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8380" y="4550360"/>
            <a:ext cx="280256" cy="280256"/>
          </a:xfrm>
          <a:prstGeom prst="rect">
            <a:avLst/>
          </a:prstGeom>
        </p:spPr>
      </p:pic>
      <p:pic>
        <p:nvPicPr>
          <p:cNvPr id="2" name="Graphic 1" descr="Board Of Directors with solid fill">
            <a:extLst>
              <a:ext uri="{FF2B5EF4-FFF2-40B4-BE49-F238E27FC236}">
                <a16:creationId xmlns:a16="http://schemas.microsoft.com/office/drawing/2014/main" id="{E2FF7698-3D8B-DE45-DE88-0BAF8506889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841688" y="803383"/>
            <a:ext cx="318992" cy="318992"/>
          </a:xfrm>
          <a:prstGeom prst="rect">
            <a:avLst/>
          </a:prstGeom>
        </p:spPr>
      </p:pic>
      <p:sp>
        <p:nvSpPr>
          <p:cNvPr id="3" name="TextBox 2">
            <a:extLst>
              <a:ext uri="{FF2B5EF4-FFF2-40B4-BE49-F238E27FC236}">
                <a16:creationId xmlns:a16="http://schemas.microsoft.com/office/drawing/2014/main" id="{3B81F2C6-208F-E99C-63B0-F8E4B48B3FC7}"/>
              </a:ext>
            </a:extLst>
          </p:cNvPr>
          <p:cNvSpPr txBox="1"/>
          <p:nvPr/>
        </p:nvSpPr>
        <p:spPr>
          <a:xfrm>
            <a:off x="7119390" y="806229"/>
            <a:ext cx="1520006" cy="342530"/>
          </a:xfrm>
          <a:prstGeom prst="rect">
            <a:avLst/>
          </a:prstGeom>
          <a:noFill/>
        </p:spPr>
        <p:txBody>
          <a:bodyPr wrap="square" rtlCol="0">
            <a:spAutoFit/>
          </a:bodyPr>
          <a:lstStyle/>
          <a:p>
            <a:pPr defTabSz="742950">
              <a:defRPr/>
            </a:pPr>
            <a:r>
              <a:rPr lang="en-GB" sz="813">
                <a:solidFill>
                  <a:prstClr val="black"/>
                </a:solidFill>
                <a:latin typeface="Calibri"/>
              </a:rPr>
              <a:t>Sussex </a:t>
            </a:r>
          </a:p>
          <a:p>
            <a:pPr defTabSz="742950">
              <a:defRPr/>
            </a:pPr>
            <a:r>
              <a:rPr lang="en-GB" sz="813">
                <a:solidFill>
                  <a:prstClr val="black"/>
                </a:solidFill>
                <a:latin typeface="Calibri"/>
              </a:rPr>
              <a:t>Health and Care Assembly</a:t>
            </a:r>
          </a:p>
        </p:txBody>
      </p:sp>
      <p:cxnSp>
        <p:nvCxnSpPr>
          <p:cNvPr id="16" name="Straight Arrow Connector 15">
            <a:extLst>
              <a:ext uri="{FF2B5EF4-FFF2-40B4-BE49-F238E27FC236}">
                <a16:creationId xmlns:a16="http://schemas.microsoft.com/office/drawing/2014/main" id="{12DD7741-11AF-CDCA-5473-64B8EBB9AA58}"/>
              </a:ext>
            </a:extLst>
          </p:cNvPr>
          <p:cNvCxnSpPr/>
          <p:nvPr/>
        </p:nvCxnSpPr>
        <p:spPr>
          <a:xfrm flipH="1">
            <a:off x="319519" y="5241397"/>
            <a:ext cx="3907883" cy="0"/>
          </a:xfrm>
          <a:prstGeom prst="straightConnector1">
            <a:avLst/>
          </a:prstGeom>
          <a:ln w="38100">
            <a:solidFill>
              <a:srgbClr val="B3337C"/>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C48408B1-74FA-30D3-E2C7-1B7C12AB5F85}"/>
              </a:ext>
            </a:extLst>
          </p:cNvPr>
          <p:cNvCxnSpPr>
            <a:cxnSpLocks/>
          </p:cNvCxnSpPr>
          <p:nvPr/>
        </p:nvCxnSpPr>
        <p:spPr>
          <a:xfrm flipH="1" flipV="1">
            <a:off x="4639548" y="5237489"/>
            <a:ext cx="4905591" cy="3909"/>
          </a:xfrm>
          <a:prstGeom prst="straightConnector1">
            <a:avLst/>
          </a:prstGeom>
          <a:ln w="38100">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FBD185F-4AD8-ED8F-8773-277F05CBE77C}"/>
              </a:ext>
            </a:extLst>
          </p:cNvPr>
          <p:cNvSpPr txBox="1"/>
          <p:nvPr/>
        </p:nvSpPr>
        <p:spPr>
          <a:xfrm>
            <a:off x="1537996" y="5275650"/>
            <a:ext cx="1251437" cy="217432"/>
          </a:xfrm>
          <a:prstGeom prst="rect">
            <a:avLst/>
          </a:prstGeom>
          <a:noFill/>
        </p:spPr>
        <p:txBody>
          <a:bodyPr wrap="square" rtlCol="0">
            <a:spAutoFit/>
          </a:bodyPr>
          <a:lstStyle/>
          <a:p>
            <a:pPr defTabSz="742950">
              <a:defRPr/>
            </a:pPr>
            <a:r>
              <a:rPr lang="en-GB" sz="813">
                <a:solidFill>
                  <a:prstClr val="black"/>
                </a:solidFill>
                <a:latin typeface="Calibri"/>
              </a:rPr>
              <a:t>Phase 1: Initial Drafting</a:t>
            </a:r>
          </a:p>
        </p:txBody>
      </p:sp>
      <p:sp>
        <p:nvSpPr>
          <p:cNvPr id="45" name="TextBox 44">
            <a:extLst>
              <a:ext uri="{FF2B5EF4-FFF2-40B4-BE49-F238E27FC236}">
                <a16:creationId xmlns:a16="http://schemas.microsoft.com/office/drawing/2014/main" id="{2ED429CD-5DC6-A03B-9480-6F735DEE7D8B}"/>
              </a:ext>
            </a:extLst>
          </p:cNvPr>
          <p:cNvSpPr txBox="1"/>
          <p:nvPr/>
        </p:nvSpPr>
        <p:spPr>
          <a:xfrm>
            <a:off x="6230388" y="5265186"/>
            <a:ext cx="1740918" cy="217432"/>
          </a:xfrm>
          <a:prstGeom prst="rect">
            <a:avLst/>
          </a:prstGeom>
          <a:noFill/>
        </p:spPr>
        <p:txBody>
          <a:bodyPr wrap="square" rtlCol="0">
            <a:spAutoFit/>
          </a:bodyPr>
          <a:lstStyle/>
          <a:p>
            <a:pPr defTabSz="742950">
              <a:defRPr/>
            </a:pPr>
            <a:r>
              <a:rPr lang="en-GB" sz="813">
                <a:solidFill>
                  <a:prstClr val="black"/>
                </a:solidFill>
                <a:latin typeface="Calibri"/>
              </a:rPr>
              <a:t>Phase 2: Final Editing and Sign off </a:t>
            </a:r>
          </a:p>
        </p:txBody>
      </p:sp>
      <p:sp>
        <p:nvSpPr>
          <p:cNvPr id="46" name="Rectangle 45">
            <a:extLst>
              <a:ext uri="{FF2B5EF4-FFF2-40B4-BE49-F238E27FC236}">
                <a16:creationId xmlns:a16="http://schemas.microsoft.com/office/drawing/2014/main" id="{A4B97D9A-7903-E4B0-EAD2-E243226461DF}"/>
              </a:ext>
            </a:extLst>
          </p:cNvPr>
          <p:cNvSpPr/>
          <p:nvPr/>
        </p:nvSpPr>
        <p:spPr>
          <a:xfrm>
            <a:off x="63171" y="1272171"/>
            <a:ext cx="4366057" cy="3965318"/>
          </a:xfrm>
          <a:prstGeom prst="rect">
            <a:avLst/>
          </a:prstGeom>
          <a:noFill/>
          <a:ln>
            <a:solidFill>
              <a:srgbClr val="B3337C"/>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742950">
              <a:defRPr/>
            </a:pPr>
            <a:endParaRPr lang="en-GB" sz="1463">
              <a:solidFill>
                <a:prstClr val="white"/>
              </a:solidFill>
              <a:latin typeface="Calibri"/>
            </a:endParaRPr>
          </a:p>
        </p:txBody>
      </p:sp>
      <p:sp>
        <p:nvSpPr>
          <p:cNvPr id="59" name="Rectangle 58">
            <a:extLst>
              <a:ext uri="{FF2B5EF4-FFF2-40B4-BE49-F238E27FC236}">
                <a16:creationId xmlns:a16="http://schemas.microsoft.com/office/drawing/2014/main" id="{CAAE145B-F3CB-D6D8-8759-25286517F346}"/>
              </a:ext>
            </a:extLst>
          </p:cNvPr>
          <p:cNvSpPr/>
          <p:nvPr/>
        </p:nvSpPr>
        <p:spPr>
          <a:xfrm>
            <a:off x="4520400" y="1266657"/>
            <a:ext cx="5244096" cy="3965318"/>
          </a:xfrm>
          <a:prstGeom prst="rect">
            <a:avLst/>
          </a:prstGeom>
          <a:noFill/>
          <a:ln>
            <a:solidFill>
              <a:srgbClr val="B3337C"/>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742950">
              <a:defRPr/>
            </a:pPr>
            <a:endParaRPr lang="en-GB" sz="1463">
              <a:solidFill>
                <a:prstClr val="white"/>
              </a:solidFill>
              <a:latin typeface="Calibri"/>
            </a:endParaRPr>
          </a:p>
        </p:txBody>
      </p:sp>
      <p:cxnSp>
        <p:nvCxnSpPr>
          <p:cNvPr id="4" name="Straight Connector 3">
            <a:extLst>
              <a:ext uri="{FF2B5EF4-FFF2-40B4-BE49-F238E27FC236}">
                <a16:creationId xmlns:a16="http://schemas.microsoft.com/office/drawing/2014/main" id="{63ECB26F-E2AD-8D54-8145-E6275307067E}"/>
              </a:ext>
            </a:extLst>
          </p:cNvPr>
          <p:cNvCxnSpPr>
            <a:cxnSpLocks/>
          </p:cNvCxnSpPr>
          <p:nvPr/>
        </p:nvCxnSpPr>
        <p:spPr>
          <a:xfrm>
            <a:off x="2138694" y="3664552"/>
            <a:ext cx="2686" cy="766947"/>
          </a:xfrm>
          <a:prstGeom prst="line">
            <a:avLst/>
          </a:prstGeom>
          <a:solidFill>
            <a:srgbClr val="41B6E6"/>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Flowchart: Connector 42">
            <a:extLst>
              <a:ext uri="{FF2B5EF4-FFF2-40B4-BE49-F238E27FC236}">
                <a16:creationId xmlns:a16="http://schemas.microsoft.com/office/drawing/2014/main" id="{DBD1BEC3-AA16-33AF-6016-9ACF8FF52A72}"/>
              </a:ext>
            </a:extLst>
          </p:cNvPr>
          <p:cNvSpPr/>
          <p:nvPr/>
        </p:nvSpPr>
        <p:spPr>
          <a:xfrm rot="2024680">
            <a:off x="2110436" y="3594396"/>
            <a:ext cx="56518" cy="51580"/>
          </a:xfrm>
          <a:prstGeom prst="flowChartConnector">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47" name="Circle: Hollow 46">
            <a:extLst>
              <a:ext uri="{FF2B5EF4-FFF2-40B4-BE49-F238E27FC236}">
                <a16:creationId xmlns:a16="http://schemas.microsoft.com/office/drawing/2014/main" id="{2293C509-7C60-8974-7AB1-F43F753D03A8}"/>
              </a:ext>
            </a:extLst>
          </p:cNvPr>
          <p:cNvSpPr/>
          <p:nvPr/>
        </p:nvSpPr>
        <p:spPr>
          <a:xfrm rot="2024680">
            <a:off x="1882072" y="4414368"/>
            <a:ext cx="518473" cy="520148"/>
          </a:xfrm>
          <a:prstGeom prst="donut">
            <a:avLst>
              <a:gd name="adj" fmla="val 12717"/>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64" name="TextBox 63">
            <a:extLst>
              <a:ext uri="{FF2B5EF4-FFF2-40B4-BE49-F238E27FC236}">
                <a16:creationId xmlns:a16="http://schemas.microsoft.com/office/drawing/2014/main" id="{44506647-930F-14C0-CF22-C939984B42F0}"/>
              </a:ext>
            </a:extLst>
          </p:cNvPr>
          <p:cNvSpPr txBox="1"/>
          <p:nvPr/>
        </p:nvSpPr>
        <p:spPr>
          <a:xfrm>
            <a:off x="2101604" y="3758325"/>
            <a:ext cx="647927" cy="492443"/>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1 March 2023 NHS Sussex Board Meeting </a:t>
            </a:r>
          </a:p>
        </p:txBody>
      </p:sp>
      <p:pic>
        <p:nvPicPr>
          <p:cNvPr id="65" name="Graphic 64" descr="Board Of Directors with solid fill">
            <a:extLst>
              <a:ext uri="{FF2B5EF4-FFF2-40B4-BE49-F238E27FC236}">
                <a16:creationId xmlns:a16="http://schemas.microsoft.com/office/drawing/2014/main" id="{4E468F78-5005-0729-BAE3-B480D5FA82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9198" y="4504176"/>
            <a:ext cx="318992" cy="318992"/>
          </a:xfrm>
          <a:prstGeom prst="rect">
            <a:avLst/>
          </a:prstGeom>
        </p:spPr>
      </p:pic>
      <p:cxnSp>
        <p:nvCxnSpPr>
          <p:cNvPr id="66" name="Straight Connector 65">
            <a:extLst>
              <a:ext uri="{FF2B5EF4-FFF2-40B4-BE49-F238E27FC236}">
                <a16:creationId xmlns:a16="http://schemas.microsoft.com/office/drawing/2014/main" id="{5F7D6D49-1587-2088-4AD9-ED19045CF1E2}"/>
              </a:ext>
            </a:extLst>
          </p:cNvPr>
          <p:cNvCxnSpPr>
            <a:cxnSpLocks/>
          </p:cNvCxnSpPr>
          <p:nvPr/>
        </p:nvCxnSpPr>
        <p:spPr>
          <a:xfrm>
            <a:off x="3751717" y="2243102"/>
            <a:ext cx="2686" cy="766947"/>
          </a:xfrm>
          <a:prstGeom prst="line">
            <a:avLst/>
          </a:prstGeom>
          <a:solidFill>
            <a:srgbClr val="41B6E6"/>
          </a:solidFill>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7" name="Flowchart: Connector 66">
            <a:extLst>
              <a:ext uri="{FF2B5EF4-FFF2-40B4-BE49-F238E27FC236}">
                <a16:creationId xmlns:a16="http://schemas.microsoft.com/office/drawing/2014/main" id="{ABBA5230-9BBB-9FBC-ED40-06680524BB54}"/>
              </a:ext>
            </a:extLst>
          </p:cNvPr>
          <p:cNvSpPr/>
          <p:nvPr/>
        </p:nvSpPr>
        <p:spPr>
          <a:xfrm rot="2024680">
            <a:off x="3735856" y="3028510"/>
            <a:ext cx="56518" cy="51580"/>
          </a:xfrm>
          <a:prstGeom prst="flowChartConnector">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68" name="Circle: Hollow 67">
            <a:extLst>
              <a:ext uri="{FF2B5EF4-FFF2-40B4-BE49-F238E27FC236}">
                <a16:creationId xmlns:a16="http://schemas.microsoft.com/office/drawing/2014/main" id="{FB9E5404-3BAE-DE8D-DEB3-646417BEF80D}"/>
              </a:ext>
            </a:extLst>
          </p:cNvPr>
          <p:cNvSpPr/>
          <p:nvPr/>
        </p:nvSpPr>
        <p:spPr>
          <a:xfrm rot="2024680">
            <a:off x="3482879" y="1759065"/>
            <a:ext cx="518473" cy="520148"/>
          </a:xfrm>
          <a:prstGeom prst="donut">
            <a:avLst>
              <a:gd name="adj" fmla="val 12717"/>
            </a:avLst>
          </a:prstGeom>
          <a:solidFill>
            <a:schemeClr val="accent2"/>
          </a:solidFill>
          <a:ln>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sp>
        <p:nvSpPr>
          <p:cNvPr id="70" name="TextBox 69">
            <a:extLst>
              <a:ext uri="{FF2B5EF4-FFF2-40B4-BE49-F238E27FC236}">
                <a16:creationId xmlns:a16="http://schemas.microsoft.com/office/drawing/2014/main" id="{1B790A22-2DFB-F6A7-5BB0-810199744C11}"/>
              </a:ext>
            </a:extLst>
          </p:cNvPr>
          <p:cNvSpPr txBox="1"/>
          <p:nvPr/>
        </p:nvSpPr>
        <p:spPr>
          <a:xfrm>
            <a:off x="3737387" y="2273545"/>
            <a:ext cx="561432" cy="692497"/>
          </a:xfrm>
          <a:prstGeom prst="rect">
            <a:avLst/>
          </a:prstGeom>
          <a:noFill/>
        </p:spPr>
        <p:txBody>
          <a:bodyPr wrap="square">
            <a:spAutoFit/>
          </a:bodyPr>
          <a:lstStyle/>
          <a:p>
            <a:pPr defTabSz="371475">
              <a:defRPr/>
            </a:pPr>
            <a:r>
              <a:rPr lang="en-GB" sz="650" b="1">
                <a:solidFill>
                  <a:srgbClr val="E7E6E6">
                    <a:lumMod val="50000"/>
                  </a:srgbClr>
                </a:solidFill>
                <a:latin typeface="Calibri" panose="020F0502020204030204"/>
              </a:rPr>
              <a:t>29 March  2023 </a:t>
            </a:r>
          </a:p>
          <a:p>
            <a:pPr defTabSz="371475">
              <a:defRPr/>
            </a:pPr>
            <a:r>
              <a:rPr lang="en-GB" sz="650" b="1">
                <a:solidFill>
                  <a:srgbClr val="E7E6E6">
                    <a:lumMod val="50000"/>
                  </a:srgbClr>
                </a:solidFill>
                <a:latin typeface="Calibri" panose="020F0502020204030204"/>
              </a:rPr>
              <a:t>NHS Sussex Board Meeting </a:t>
            </a:r>
          </a:p>
        </p:txBody>
      </p:sp>
      <p:pic>
        <p:nvPicPr>
          <p:cNvPr id="71" name="Graphic 70" descr="Board Of Directors with solid fill">
            <a:extLst>
              <a:ext uri="{FF2B5EF4-FFF2-40B4-BE49-F238E27FC236}">
                <a16:creationId xmlns:a16="http://schemas.microsoft.com/office/drawing/2014/main" id="{8EAC42F7-FB62-7543-6341-D194D12BFE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74212" y="1843034"/>
            <a:ext cx="318992" cy="318992"/>
          </a:xfrm>
          <a:prstGeom prst="rect">
            <a:avLst/>
          </a:prstGeom>
        </p:spPr>
      </p:pic>
      <p:sp>
        <p:nvSpPr>
          <p:cNvPr id="72" name="TextBox 71">
            <a:extLst>
              <a:ext uri="{FF2B5EF4-FFF2-40B4-BE49-F238E27FC236}">
                <a16:creationId xmlns:a16="http://schemas.microsoft.com/office/drawing/2014/main" id="{29FF8B58-CF43-AB70-10AA-B5272A77525B}"/>
              </a:ext>
            </a:extLst>
          </p:cNvPr>
          <p:cNvSpPr txBox="1"/>
          <p:nvPr/>
        </p:nvSpPr>
        <p:spPr>
          <a:xfrm>
            <a:off x="3983576" y="6008491"/>
            <a:ext cx="5938000" cy="217432"/>
          </a:xfrm>
          <a:prstGeom prst="rect">
            <a:avLst/>
          </a:prstGeom>
          <a:noFill/>
        </p:spPr>
        <p:txBody>
          <a:bodyPr wrap="square" rtlCol="0">
            <a:spAutoFit/>
          </a:bodyPr>
          <a:lstStyle/>
          <a:p>
            <a:pPr defTabSz="742950">
              <a:defRPr/>
            </a:pPr>
            <a:r>
              <a:rPr lang="en-GB" sz="813" dirty="0">
                <a:solidFill>
                  <a:prstClr val="black"/>
                </a:solidFill>
                <a:latin typeface="Calibri"/>
              </a:rPr>
              <a:t>HOSC Meetings available in March and April as a potential opportunity for visibility scrutiny (Esx 02/03, WSx 08/03, B&amp;H 12/04)</a:t>
            </a:r>
          </a:p>
        </p:txBody>
      </p:sp>
      <p:cxnSp>
        <p:nvCxnSpPr>
          <p:cNvPr id="73" name="Straight Arrow Connector 72">
            <a:extLst>
              <a:ext uri="{FF2B5EF4-FFF2-40B4-BE49-F238E27FC236}">
                <a16:creationId xmlns:a16="http://schemas.microsoft.com/office/drawing/2014/main" id="{F0CA765A-E1D9-2CBB-CB60-1A7D62014A8D}"/>
              </a:ext>
            </a:extLst>
          </p:cNvPr>
          <p:cNvCxnSpPr>
            <a:cxnSpLocks/>
          </p:cNvCxnSpPr>
          <p:nvPr/>
        </p:nvCxnSpPr>
        <p:spPr>
          <a:xfrm flipH="1">
            <a:off x="85138" y="5547170"/>
            <a:ext cx="9679358" cy="0"/>
          </a:xfrm>
          <a:prstGeom prst="straightConnector1">
            <a:avLst/>
          </a:prstGeom>
          <a:ln w="38100">
            <a:solidFill>
              <a:srgbClr val="B3337C"/>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5212825C-D3A5-F133-9AC6-9E3809D1B580}"/>
              </a:ext>
            </a:extLst>
          </p:cNvPr>
          <p:cNvSpPr txBox="1"/>
          <p:nvPr/>
        </p:nvSpPr>
        <p:spPr>
          <a:xfrm>
            <a:off x="2740490" y="5593540"/>
            <a:ext cx="3844096" cy="217432"/>
          </a:xfrm>
          <a:prstGeom prst="rect">
            <a:avLst/>
          </a:prstGeom>
          <a:noFill/>
        </p:spPr>
        <p:txBody>
          <a:bodyPr wrap="square" rtlCol="0">
            <a:spAutoFit/>
          </a:bodyPr>
          <a:lstStyle/>
          <a:p>
            <a:pPr defTabSz="742950">
              <a:defRPr/>
            </a:pPr>
            <a:r>
              <a:rPr lang="en-GB" sz="813">
                <a:solidFill>
                  <a:prstClr val="black"/>
                </a:solidFill>
                <a:latin typeface="Calibri"/>
              </a:rPr>
              <a:t>PROPOSED: Weekly updates through the informal executive weekly meetings </a:t>
            </a:r>
          </a:p>
        </p:txBody>
      </p:sp>
      <p:grpSp>
        <p:nvGrpSpPr>
          <p:cNvPr id="74" name="Group 73">
            <a:extLst>
              <a:ext uri="{FF2B5EF4-FFF2-40B4-BE49-F238E27FC236}">
                <a16:creationId xmlns:a16="http://schemas.microsoft.com/office/drawing/2014/main" id="{E01A58D7-A382-B90C-31EC-07A7A8ADA7E7}"/>
              </a:ext>
            </a:extLst>
          </p:cNvPr>
          <p:cNvGrpSpPr/>
          <p:nvPr/>
        </p:nvGrpSpPr>
        <p:grpSpPr>
          <a:xfrm>
            <a:off x="8227730" y="3643856"/>
            <a:ext cx="518473" cy="1319105"/>
            <a:chOff x="6409094" y="3453463"/>
            <a:chExt cx="850828" cy="2164685"/>
          </a:xfrm>
          <a:solidFill>
            <a:schemeClr val="accent3"/>
          </a:solidFill>
        </p:grpSpPr>
        <p:cxnSp>
          <p:nvCxnSpPr>
            <p:cNvPr id="85" name="Straight Connector 84">
              <a:extLst>
                <a:ext uri="{FF2B5EF4-FFF2-40B4-BE49-F238E27FC236}">
                  <a16:creationId xmlns:a16="http://schemas.microsoft.com/office/drawing/2014/main" id="{47BFECB7-61D9-89A6-968F-4D73DDDE551C}"/>
                </a:ext>
              </a:extLst>
            </p:cNvPr>
            <p:cNvCxnSpPr>
              <a:cxnSpLocks/>
              <a:stCxn id="87" idx="0"/>
              <a:endCxn id="86" idx="4"/>
            </p:cNvCxnSpPr>
            <p:nvPr/>
          </p:nvCxnSpPr>
          <p:spPr>
            <a:xfrm flipH="1" flipV="1">
              <a:off x="6823858" y="3558635"/>
              <a:ext cx="10651" cy="1205937"/>
            </a:xfrm>
            <a:prstGeom prst="line">
              <a:avLst/>
            </a:prstGeom>
            <a:grpFill/>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6" name="Flowchart: Connector 85">
              <a:extLst>
                <a:ext uri="{FF2B5EF4-FFF2-40B4-BE49-F238E27FC236}">
                  <a16:creationId xmlns:a16="http://schemas.microsoft.com/office/drawing/2014/main" id="{DDF72AC1-C7B6-D917-15D8-FCFB9E202A52}"/>
                </a:ext>
              </a:extLst>
            </p:cNvPr>
            <p:cNvSpPr/>
            <p:nvPr/>
          </p:nvSpPr>
          <p:spPr>
            <a:xfrm>
              <a:off x="6764973" y="3453463"/>
              <a:ext cx="117769" cy="105172"/>
            </a:xfrm>
            <a:prstGeom prst="flowChartConnector">
              <a:avLst/>
            </a:prstGeom>
            <a:grp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srgbClr val="FFFFFF"/>
                </a:solidFill>
                <a:latin typeface="Arial" panose="020B0604020202020204"/>
              </a:endParaRPr>
            </a:p>
          </p:txBody>
        </p:sp>
        <p:sp>
          <p:nvSpPr>
            <p:cNvPr id="87" name="Circle: Hollow 86">
              <a:extLst>
                <a:ext uri="{FF2B5EF4-FFF2-40B4-BE49-F238E27FC236}">
                  <a16:creationId xmlns:a16="http://schemas.microsoft.com/office/drawing/2014/main" id="{F2E83155-9750-D470-48D3-CD8AD89079A3}"/>
                </a:ext>
              </a:extLst>
            </p:cNvPr>
            <p:cNvSpPr/>
            <p:nvPr/>
          </p:nvSpPr>
          <p:spPr>
            <a:xfrm>
              <a:off x="6409094" y="4764572"/>
              <a:ext cx="850828" cy="853576"/>
            </a:xfrm>
            <a:prstGeom prst="donut">
              <a:avLst>
                <a:gd name="adj" fmla="val 12717"/>
              </a:avLst>
            </a:prstGeom>
            <a:grp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371475">
                <a:defRPr/>
              </a:pPr>
              <a:endParaRPr lang="en-GB" sz="1097">
                <a:solidFill>
                  <a:prstClr val="black"/>
                </a:solidFill>
                <a:latin typeface="Arial" panose="020B0604020202020204"/>
              </a:endParaRPr>
            </a:p>
          </p:txBody>
        </p:sp>
      </p:grpSp>
      <p:sp>
        <p:nvSpPr>
          <p:cNvPr id="88" name="TextBox 87">
            <a:extLst>
              <a:ext uri="{FF2B5EF4-FFF2-40B4-BE49-F238E27FC236}">
                <a16:creationId xmlns:a16="http://schemas.microsoft.com/office/drawing/2014/main" id="{E9CE12B1-FFAC-FD4D-289E-50E4B07C2251}"/>
              </a:ext>
            </a:extLst>
          </p:cNvPr>
          <p:cNvSpPr txBox="1"/>
          <p:nvPr/>
        </p:nvSpPr>
        <p:spPr>
          <a:xfrm>
            <a:off x="8465579" y="3639654"/>
            <a:ext cx="585995" cy="592470"/>
          </a:xfrm>
          <a:prstGeom prst="rect">
            <a:avLst/>
          </a:prstGeom>
          <a:noFill/>
        </p:spPr>
        <p:txBody>
          <a:bodyPr wrap="square">
            <a:spAutoFit/>
          </a:bodyPr>
          <a:lstStyle/>
          <a:p>
            <a:pPr defTabSz="371475">
              <a:defRPr/>
            </a:pPr>
            <a:r>
              <a:rPr lang="en-GB" sz="650" b="1">
                <a:solidFill>
                  <a:srgbClr val="F3F3F3">
                    <a:lumMod val="50000"/>
                  </a:srgbClr>
                </a:solidFill>
                <a:latin typeface="Calibri" panose="020F0502020204030204" pitchFamily="34" charset="0"/>
              </a:rPr>
              <a:t>14 June 2023</a:t>
            </a:r>
          </a:p>
          <a:p>
            <a:pPr defTabSz="371475">
              <a:defRPr/>
            </a:pPr>
            <a:r>
              <a:rPr lang="en-GB" sz="650">
                <a:solidFill>
                  <a:srgbClr val="F3F3F3">
                    <a:lumMod val="50000"/>
                  </a:srgbClr>
                </a:solidFill>
                <a:latin typeface="Calibri" panose="020F0502020204030204" pitchFamily="34" charset="0"/>
              </a:rPr>
              <a:t>West Sussex HOSC</a:t>
            </a:r>
            <a:endParaRPr lang="en-GB" sz="609">
              <a:solidFill>
                <a:srgbClr val="F3F3F3">
                  <a:lumMod val="50000"/>
                </a:srgbClr>
              </a:solidFill>
              <a:latin typeface="Calibri" panose="020F0502020204030204"/>
            </a:endParaRPr>
          </a:p>
        </p:txBody>
      </p:sp>
      <p:pic>
        <p:nvPicPr>
          <p:cNvPr id="89" name="Graphic 88" descr="Customer review with solid fill">
            <a:extLst>
              <a:ext uri="{FF2B5EF4-FFF2-40B4-BE49-F238E27FC236}">
                <a16:creationId xmlns:a16="http://schemas.microsoft.com/office/drawing/2014/main" id="{FF7ED054-F528-389B-EFAA-539CBBBEED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62801" y="4569595"/>
            <a:ext cx="280256" cy="280256"/>
          </a:xfrm>
          <a:prstGeom prst="rect">
            <a:avLst/>
          </a:prstGeom>
        </p:spPr>
      </p:pic>
    </p:spTree>
    <p:extLst>
      <p:ext uri="{BB962C8B-B14F-4D97-AF65-F5344CB8AC3E}">
        <p14:creationId xmlns:p14="http://schemas.microsoft.com/office/powerpoint/2010/main" val="2783669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1F0A4F8-BCDA-EC2D-8FDF-8BE7B479CF72}"/>
              </a:ext>
            </a:extLst>
          </p:cNvPr>
          <p:cNvSpPr>
            <a:spLocks noGrp="1"/>
          </p:cNvSpPr>
          <p:nvPr>
            <p:ph type="body" sz="quarter" idx="10"/>
          </p:nvPr>
        </p:nvSpPr>
        <p:spPr>
          <a:xfrm>
            <a:off x="391886" y="437671"/>
            <a:ext cx="8455766" cy="324329"/>
          </a:xfrm>
        </p:spPr>
        <p:txBody>
          <a:bodyPr vert="horz" lIns="0" tIns="0" rIns="0" bIns="0" anchor="t"/>
          <a:lstStyle/>
          <a:p>
            <a:r>
              <a:rPr lang="en-GB" sz="1600" b="1" dirty="0">
                <a:solidFill>
                  <a:schemeClr val="accent1"/>
                </a:solidFill>
              </a:rPr>
              <a:t>Engagement in the development of the Shared Delivery Plan </a:t>
            </a:r>
            <a:endParaRPr lang="en-GB" sz="1600" b="1" dirty="0">
              <a:solidFill>
                <a:schemeClr val="accent1">
                  <a:lumMod val="75000"/>
                </a:schemeClr>
              </a:solidFill>
            </a:endParaRPr>
          </a:p>
          <a:p>
            <a:endParaRPr lang="en-GB" sz="1600" dirty="0"/>
          </a:p>
        </p:txBody>
      </p:sp>
      <p:sp>
        <p:nvSpPr>
          <p:cNvPr id="2" name="Text Placeholder 2">
            <a:extLst>
              <a:ext uri="{FF2B5EF4-FFF2-40B4-BE49-F238E27FC236}">
                <a16:creationId xmlns:a16="http://schemas.microsoft.com/office/drawing/2014/main" id="{04A4E66C-73DB-3D72-3A95-371DA4E224A2}"/>
              </a:ext>
            </a:extLst>
          </p:cNvPr>
          <p:cNvSpPr txBox="1">
            <a:spLocks/>
          </p:cNvSpPr>
          <p:nvPr/>
        </p:nvSpPr>
        <p:spPr>
          <a:xfrm>
            <a:off x="597598" y="1745290"/>
            <a:ext cx="8455766" cy="3993037"/>
          </a:xfrm>
          <a:prstGeom prst="rect">
            <a:avLst/>
          </a:prstGeom>
        </p:spPr>
        <p:txBody>
          <a:bodyPr vert="horz" lIns="0" tIns="0" rIns="0" bIns="0" numCol="1" anchor="t"/>
          <a:lstStyle>
            <a:lvl1pPr marL="0" indent="0" algn="l" defTabSz="371475" rtl="0" eaLnBrk="1" latinLnBrk="0" hangingPunct="1">
              <a:spcBef>
                <a:spcPts val="0"/>
              </a:spcBef>
              <a:buFont typeface="Arial"/>
              <a:buNone/>
              <a:defRPr sz="1100" kern="1200" baseline="0">
                <a:solidFill>
                  <a:schemeClr val="tx1"/>
                </a:solidFill>
                <a:latin typeface="Arial"/>
                <a:ea typeface="+mn-ea"/>
                <a:cs typeface="+mn-cs"/>
              </a:defRPr>
            </a:lvl1pPr>
            <a:lvl2pPr marL="603647" indent="-232172" algn="l" defTabSz="371475" rtl="0" eaLnBrk="1" latinLnBrk="0" hangingPunct="1">
              <a:spcBef>
                <a:spcPts val="0"/>
              </a:spcBef>
              <a:buFont typeface="Arial"/>
              <a:buChar char="–"/>
              <a:defRPr sz="975" kern="1200" baseline="0">
                <a:solidFill>
                  <a:srgbClr val="34434F"/>
                </a:solidFill>
                <a:latin typeface="Arial"/>
                <a:ea typeface="+mn-ea"/>
                <a:cs typeface="+mn-cs"/>
              </a:defRPr>
            </a:lvl2pPr>
            <a:lvl3pPr marL="92868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3pPr>
            <a:lvl4pPr marL="1300163"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4pPr>
            <a:lvl5pPr marL="167163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E8CCA487-5A90-F11B-1112-27171A405F49}"/>
              </a:ext>
            </a:extLst>
          </p:cNvPr>
          <p:cNvSpPr txBox="1"/>
          <p:nvPr/>
        </p:nvSpPr>
        <p:spPr>
          <a:xfrm>
            <a:off x="499627" y="1119673"/>
            <a:ext cx="7610487" cy="6186309"/>
          </a:xfrm>
          <a:prstGeom prst="rect">
            <a:avLst/>
          </a:prstGeom>
          <a:noFill/>
        </p:spPr>
        <p:txBody>
          <a:bodyPr wrap="square" rtlCol="0">
            <a:spAutoFit/>
          </a:bodyPr>
          <a:lstStyle/>
          <a:p>
            <a:r>
              <a:rPr lang="en-GB" b="1" dirty="0"/>
              <a:t>Requirements:</a:t>
            </a:r>
          </a:p>
          <a:p>
            <a:endParaRPr lang="en-GB" dirty="0"/>
          </a:p>
          <a:p>
            <a:r>
              <a:rPr lang="en-GB" sz="1800" dirty="0">
                <a:latin typeface="Arial"/>
                <a:cs typeface="Arial"/>
              </a:rPr>
              <a:t>Close engagement with partners will be essential to the </a:t>
            </a:r>
            <a:r>
              <a:rPr lang="en-GB" sz="1800" b="1" dirty="0">
                <a:solidFill>
                  <a:schemeClr val="accent1"/>
                </a:solidFill>
                <a:latin typeface="Arial"/>
                <a:cs typeface="Arial"/>
              </a:rPr>
              <a:t>development of Shared Delivery Plan</a:t>
            </a:r>
            <a:r>
              <a:rPr lang="en-GB" sz="1800" dirty="0">
                <a:latin typeface="Arial"/>
                <a:cs typeface="Arial"/>
              </a:rPr>
              <a:t>. This includes working with:</a:t>
            </a:r>
          </a:p>
          <a:p>
            <a:pPr marL="128270" indent="-128270">
              <a:buClr>
                <a:srgbClr val="AE2573"/>
              </a:buClr>
              <a:buFont typeface="Arial" panose="020B0604020202020204" pitchFamily="34" charset="0"/>
              <a:buChar char="►"/>
            </a:pPr>
            <a:r>
              <a:rPr lang="en-GB" sz="1800" dirty="0">
                <a:highlight>
                  <a:srgbClr val="FFFF00"/>
                </a:highlight>
                <a:latin typeface="Arial"/>
                <a:cs typeface="Arial"/>
              </a:rPr>
              <a:t>the voluntary, community and social enterprise sector</a:t>
            </a:r>
          </a:p>
          <a:p>
            <a:pPr marL="128270" indent="-128270">
              <a:buClr>
                <a:srgbClr val="AE2573"/>
              </a:buClr>
              <a:buFont typeface="Arial" panose="020B0604020202020204" pitchFamily="34" charset="0"/>
              <a:buChar char="►"/>
            </a:pPr>
            <a:r>
              <a:rPr lang="en-GB" sz="1800" dirty="0">
                <a:highlight>
                  <a:srgbClr val="FFFF00"/>
                </a:highlight>
                <a:latin typeface="Arial"/>
                <a:cs typeface="Arial"/>
              </a:rPr>
              <a:t>people and communities that will be affected by specific parts of the proposed plan, or who are likely to have a significant interest in any of its objectives, in accordance with the requirement to consult.</a:t>
            </a:r>
          </a:p>
          <a:p>
            <a:pPr marL="128270" indent="-128270">
              <a:buClr>
                <a:srgbClr val="AE2573"/>
              </a:buClr>
              <a:buFont typeface="Arial" panose="020B0604020202020204" pitchFamily="34" charset="0"/>
              <a:buChar char="►"/>
            </a:pPr>
            <a:endParaRPr lang="en-GB" dirty="0">
              <a:highlight>
                <a:srgbClr val="FFFF00"/>
              </a:highlight>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The Delivery plan should describe how: </a:t>
            </a:r>
          </a:p>
          <a:p>
            <a:pPr marL="631825" indent="-285750">
              <a:buClr>
                <a:srgbClr val="AE2573"/>
              </a:buClr>
              <a:buFont typeface="Arial" panose="020B0604020202020204" pitchFamily="34" charset="0"/>
              <a:buChar char="•"/>
            </a:pPr>
            <a:r>
              <a:rPr lang="en-GB" dirty="0">
                <a:latin typeface="Arial"/>
                <a:cs typeface="Arial"/>
              </a:rPr>
              <a:t>The public and communities were engaged in the development of the plan </a:t>
            </a:r>
          </a:p>
          <a:p>
            <a:pPr marL="631825" indent="-285750">
              <a:buClr>
                <a:srgbClr val="AE2573"/>
              </a:buClr>
              <a:buFont typeface="Arial" panose="020B0604020202020204" pitchFamily="34" charset="0"/>
              <a:buChar char="•"/>
            </a:pPr>
            <a:r>
              <a:rPr lang="en-GB" dirty="0">
                <a:latin typeface="Arial"/>
                <a:cs typeface="Arial"/>
              </a:rPr>
              <a:t>The ICB and partners will work together to build effective partnerships with people and communities, particularly those facing the greatest health inequalities</a:t>
            </a:r>
          </a:p>
          <a:p>
            <a:pPr marL="631825" indent="-285750">
              <a:buClr>
                <a:srgbClr val="AE2573"/>
              </a:buClr>
              <a:buFont typeface="Arial" panose="020B0604020202020204" pitchFamily="34" charset="0"/>
              <a:buChar char="•"/>
            </a:pPr>
            <a:r>
              <a:rPr lang="en-GB" dirty="0">
                <a:latin typeface="Arial"/>
                <a:cs typeface="Arial"/>
              </a:rPr>
              <a:t>Activity at place and neighbourhood level informs decisions by the system</a:t>
            </a:r>
          </a:p>
          <a:p>
            <a:pPr marL="631825" indent="-285750">
              <a:buClr>
                <a:srgbClr val="AE2573"/>
              </a:buClr>
              <a:buFont typeface="Arial" panose="020B0604020202020204" pitchFamily="34" charset="0"/>
              <a:buChar char="•"/>
            </a:pPr>
            <a:r>
              <a:rPr lang="en-GB" dirty="0">
                <a:latin typeface="Arial"/>
                <a:cs typeface="Arial"/>
              </a:rPr>
              <a:t>How public involvement duties are met and assured</a:t>
            </a:r>
          </a:p>
          <a:p>
            <a:pPr marL="128270" indent="-128270">
              <a:buClr>
                <a:srgbClr val="AE2573"/>
              </a:buClr>
              <a:buFont typeface="Arial" panose="020B0604020202020204" pitchFamily="34" charset="0"/>
              <a:buChar char="►"/>
            </a:pPr>
            <a:endParaRPr lang="en-GB" sz="1800" dirty="0">
              <a:highlight>
                <a:srgbClr val="FFFF00"/>
              </a:highlight>
              <a:latin typeface="Arial"/>
              <a:cs typeface="Arial"/>
            </a:endParaRPr>
          </a:p>
          <a:p>
            <a:pPr>
              <a:buClr>
                <a:srgbClr val="AE2573"/>
              </a:buClr>
            </a:pPr>
            <a:endParaRPr lang="en-GB" sz="1800" dirty="0">
              <a:highlight>
                <a:srgbClr val="FFFF00"/>
              </a:highlight>
              <a:latin typeface="Arial"/>
              <a:cs typeface="Arial"/>
            </a:endParaRPr>
          </a:p>
          <a:p>
            <a:pPr>
              <a:buClr>
                <a:srgbClr val="AE2573"/>
              </a:buClr>
            </a:pPr>
            <a:endParaRPr lang="en-GB" sz="1800" dirty="0">
              <a:latin typeface="Arial"/>
              <a:cs typeface="Arial"/>
            </a:endParaRPr>
          </a:p>
          <a:p>
            <a:r>
              <a:rPr lang="en-GB" dirty="0"/>
              <a:t> </a:t>
            </a:r>
          </a:p>
        </p:txBody>
      </p:sp>
    </p:spTree>
    <p:extLst>
      <p:ext uri="{BB962C8B-B14F-4D97-AF65-F5344CB8AC3E}">
        <p14:creationId xmlns:p14="http://schemas.microsoft.com/office/powerpoint/2010/main" val="3553935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1F0A4F8-BCDA-EC2D-8FDF-8BE7B479CF72}"/>
              </a:ext>
            </a:extLst>
          </p:cNvPr>
          <p:cNvSpPr>
            <a:spLocks noGrp="1"/>
          </p:cNvSpPr>
          <p:nvPr>
            <p:ph type="body" sz="quarter" idx="10"/>
          </p:nvPr>
        </p:nvSpPr>
        <p:spPr>
          <a:xfrm>
            <a:off x="391886" y="437671"/>
            <a:ext cx="8455766" cy="465843"/>
          </a:xfrm>
        </p:spPr>
        <p:txBody>
          <a:bodyPr vert="horz" lIns="0" tIns="0" rIns="0" bIns="0" anchor="t"/>
          <a:lstStyle/>
          <a:p>
            <a:r>
              <a:rPr lang="en-GB" sz="1600" b="1" dirty="0">
                <a:solidFill>
                  <a:schemeClr val="accent1"/>
                </a:solidFill>
              </a:rPr>
              <a:t>What is our public involvement approach? </a:t>
            </a:r>
          </a:p>
          <a:p>
            <a:endParaRPr lang="en-GB" sz="1600" b="1" dirty="0">
              <a:solidFill>
                <a:schemeClr val="accent1"/>
              </a:solidFill>
            </a:endParaRPr>
          </a:p>
          <a:p>
            <a:endParaRPr lang="en-GB" sz="1600" b="1" dirty="0">
              <a:solidFill>
                <a:schemeClr val="accent1">
                  <a:lumMod val="75000"/>
                </a:schemeClr>
              </a:solidFill>
            </a:endParaRPr>
          </a:p>
          <a:p>
            <a:endParaRPr lang="en-GB" sz="1600" dirty="0"/>
          </a:p>
        </p:txBody>
      </p:sp>
      <p:sp>
        <p:nvSpPr>
          <p:cNvPr id="2" name="Text Placeholder 2">
            <a:extLst>
              <a:ext uri="{FF2B5EF4-FFF2-40B4-BE49-F238E27FC236}">
                <a16:creationId xmlns:a16="http://schemas.microsoft.com/office/drawing/2014/main" id="{04A4E66C-73DB-3D72-3A95-371DA4E224A2}"/>
              </a:ext>
            </a:extLst>
          </p:cNvPr>
          <p:cNvSpPr txBox="1">
            <a:spLocks/>
          </p:cNvSpPr>
          <p:nvPr/>
        </p:nvSpPr>
        <p:spPr>
          <a:xfrm>
            <a:off x="597598" y="1745290"/>
            <a:ext cx="8455766" cy="3993037"/>
          </a:xfrm>
          <a:prstGeom prst="rect">
            <a:avLst/>
          </a:prstGeom>
        </p:spPr>
        <p:txBody>
          <a:bodyPr vert="horz" lIns="0" tIns="0" rIns="0" bIns="0" numCol="1" anchor="t"/>
          <a:lstStyle>
            <a:lvl1pPr marL="0" indent="0" algn="l" defTabSz="371475" rtl="0" eaLnBrk="1" latinLnBrk="0" hangingPunct="1">
              <a:spcBef>
                <a:spcPts val="0"/>
              </a:spcBef>
              <a:buFont typeface="Arial"/>
              <a:buNone/>
              <a:defRPr sz="1100" kern="1200" baseline="0">
                <a:solidFill>
                  <a:schemeClr val="tx1"/>
                </a:solidFill>
                <a:latin typeface="Arial"/>
                <a:ea typeface="+mn-ea"/>
                <a:cs typeface="+mn-cs"/>
              </a:defRPr>
            </a:lvl1pPr>
            <a:lvl2pPr marL="603647" indent="-232172" algn="l" defTabSz="371475" rtl="0" eaLnBrk="1" latinLnBrk="0" hangingPunct="1">
              <a:spcBef>
                <a:spcPts val="0"/>
              </a:spcBef>
              <a:buFont typeface="Arial"/>
              <a:buChar char="–"/>
              <a:defRPr sz="975" kern="1200" baseline="0">
                <a:solidFill>
                  <a:srgbClr val="34434F"/>
                </a:solidFill>
                <a:latin typeface="Arial"/>
                <a:ea typeface="+mn-ea"/>
                <a:cs typeface="+mn-cs"/>
              </a:defRPr>
            </a:lvl2pPr>
            <a:lvl3pPr marL="92868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3pPr>
            <a:lvl4pPr marL="1300163"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4pPr>
            <a:lvl5pPr marL="167163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BE8043C0-FF7F-6D36-F667-0CF98E40E2F8}"/>
              </a:ext>
            </a:extLst>
          </p:cNvPr>
          <p:cNvSpPr txBox="1"/>
          <p:nvPr/>
        </p:nvSpPr>
        <p:spPr>
          <a:xfrm>
            <a:off x="500743" y="879486"/>
            <a:ext cx="7124700" cy="2862322"/>
          </a:xfrm>
          <a:prstGeom prst="rect">
            <a:avLst/>
          </a:prstGeom>
          <a:noFill/>
        </p:spPr>
        <p:txBody>
          <a:bodyPr wrap="square">
            <a:spAutoFit/>
          </a:bodyPr>
          <a:lstStyle/>
          <a:p>
            <a:endParaRPr lang="en-GB" sz="1800"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Build on existing insight </a:t>
            </a:r>
          </a:p>
          <a:p>
            <a:pPr>
              <a:buClr>
                <a:srgbClr val="AE2573"/>
              </a:buCl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Proportionate</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Intelligent and targeted</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Collaborative</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Continuous  </a:t>
            </a:r>
          </a:p>
        </p:txBody>
      </p:sp>
      <p:pic>
        <p:nvPicPr>
          <p:cNvPr id="8" name="Picture 7">
            <a:extLst>
              <a:ext uri="{FF2B5EF4-FFF2-40B4-BE49-F238E27FC236}">
                <a16:creationId xmlns:a16="http://schemas.microsoft.com/office/drawing/2014/main" id="{190EAAF5-D6AA-449A-7A8A-E5E417F68D0D}"/>
              </a:ext>
            </a:extLst>
          </p:cNvPr>
          <p:cNvPicPr>
            <a:picLocks noChangeAspect="1"/>
          </p:cNvPicPr>
          <p:nvPr/>
        </p:nvPicPr>
        <p:blipFill>
          <a:blip r:embed="rId2"/>
          <a:stretch>
            <a:fillRect/>
          </a:stretch>
        </p:blipFill>
        <p:spPr>
          <a:xfrm>
            <a:off x="1240971" y="4110932"/>
            <a:ext cx="6998983" cy="2142348"/>
          </a:xfrm>
          <a:prstGeom prst="rect">
            <a:avLst/>
          </a:prstGeom>
        </p:spPr>
      </p:pic>
    </p:spTree>
    <p:extLst>
      <p:ext uri="{BB962C8B-B14F-4D97-AF65-F5344CB8AC3E}">
        <p14:creationId xmlns:p14="http://schemas.microsoft.com/office/powerpoint/2010/main" val="202690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1F0A4F8-BCDA-EC2D-8FDF-8BE7B479CF72}"/>
              </a:ext>
            </a:extLst>
          </p:cNvPr>
          <p:cNvSpPr>
            <a:spLocks noGrp="1"/>
          </p:cNvSpPr>
          <p:nvPr>
            <p:ph type="body" sz="quarter" idx="10"/>
          </p:nvPr>
        </p:nvSpPr>
        <p:spPr>
          <a:xfrm>
            <a:off x="391886" y="437671"/>
            <a:ext cx="8455766" cy="465843"/>
          </a:xfrm>
        </p:spPr>
        <p:txBody>
          <a:bodyPr vert="horz" lIns="0" tIns="0" rIns="0" bIns="0" anchor="t"/>
          <a:lstStyle/>
          <a:p>
            <a:r>
              <a:rPr lang="en-GB" sz="1600" b="1" dirty="0">
                <a:solidFill>
                  <a:schemeClr val="accent1"/>
                </a:solidFill>
              </a:rPr>
              <a:t>What is our public involvement approach? </a:t>
            </a:r>
          </a:p>
          <a:p>
            <a:endParaRPr lang="en-GB" sz="1600" b="1" dirty="0">
              <a:solidFill>
                <a:schemeClr val="accent1"/>
              </a:solidFill>
            </a:endParaRPr>
          </a:p>
          <a:p>
            <a:endParaRPr lang="en-GB" sz="1600" b="1" dirty="0">
              <a:solidFill>
                <a:schemeClr val="accent1">
                  <a:lumMod val="75000"/>
                </a:schemeClr>
              </a:solidFill>
            </a:endParaRPr>
          </a:p>
          <a:p>
            <a:endParaRPr lang="en-GB" sz="1600" dirty="0"/>
          </a:p>
        </p:txBody>
      </p:sp>
      <p:sp>
        <p:nvSpPr>
          <p:cNvPr id="2" name="Text Placeholder 2">
            <a:extLst>
              <a:ext uri="{FF2B5EF4-FFF2-40B4-BE49-F238E27FC236}">
                <a16:creationId xmlns:a16="http://schemas.microsoft.com/office/drawing/2014/main" id="{04A4E66C-73DB-3D72-3A95-371DA4E224A2}"/>
              </a:ext>
            </a:extLst>
          </p:cNvPr>
          <p:cNvSpPr txBox="1">
            <a:spLocks/>
          </p:cNvSpPr>
          <p:nvPr/>
        </p:nvSpPr>
        <p:spPr>
          <a:xfrm>
            <a:off x="597598" y="1745290"/>
            <a:ext cx="8455766" cy="3993037"/>
          </a:xfrm>
          <a:prstGeom prst="rect">
            <a:avLst/>
          </a:prstGeom>
        </p:spPr>
        <p:txBody>
          <a:bodyPr vert="horz" lIns="0" tIns="0" rIns="0" bIns="0" numCol="1" anchor="t"/>
          <a:lstStyle>
            <a:lvl1pPr marL="0" indent="0" algn="l" defTabSz="371475" rtl="0" eaLnBrk="1" latinLnBrk="0" hangingPunct="1">
              <a:spcBef>
                <a:spcPts val="0"/>
              </a:spcBef>
              <a:buFont typeface="Arial"/>
              <a:buNone/>
              <a:defRPr sz="1100" kern="1200" baseline="0">
                <a:solidFill>
                  <a:schemeClr val="tx1"/>
                </a:solidFill>
                <a:latin typeface="Arial"/>
                <a:ea typeface="+mn-ea"/>
                <a:cs typeface="+mn-cs"/>
              </a:defRPr>
            </a:lvl1pPr>
            <a:lvl2pPr marL="603647" indent="-232172" algn="l" defTabSz="371475" rtl="0" eaLnBrk="1" latinLnBrk="0" hangingPunct="1">
              <a:spcBef>
                <a:spcPts val="0"/>
              </a:spcBef>
              <a:buFont typeface="Arial"/>
              <a:buChar char="–"/>
              <a:defRPr sz="975" kern="1200" baseline="0">
                <a:solidFill>
                  <a:srgbClr val="34434F"/>
                </a:solidFill>
                <a:latin typeface="Arial"/>
                <a:ea typeface="+mn-ea"/>
                <a:cs typeface="+mn-cs"/>
              </a:defRPr>
            </a:lvl2pPr>
            <a:lvl3pPr marL="92868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3pPr>
            <a:lvl4pPr marL="1300163"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4pPr>
            <a:lvl5pPr marL="167163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endParaRPr lang="en-GB" dirty="0"/>
          </a:p>
        </p:txBody>
      </p:sp>
      <p:pic>
        <p:nvPicPr>
          <p:cNvPr id="5" name="Picture 4">
            <a:extLst>
              <a:ext uri="{FF2B5EF4-FFF2-40B4-BE49-F238E27FC236}">
                <a16:creationId xmlns:a16="http://schemas.microsoft.com/office/drawing/2014/main" id="{C0F073C3-F8D5-6E9C-5CEA-2BAE8285E458}"/>
              </a:ext>
            </a:extLst>
          </p:cNvPr>
          <p:cNvPicPr>
            <a:picLocks noChangeAspect="1"/>
          </p:cNvPicPr>
          <p:nvPr/>
        </p:nvPicPr>
        <p:blipFill>
          <a:blip r:embed="rId2"/>
          <a:stretch>
            <a:fillRect/>
          </a:stretch>
        </p:blipFill>
        <p:spPr>
          <a:xfrm>
            <a:off x="472970" y="-73453"/>
            <a:ext cx="8705021" cy="7004905"/>
          </a:xfrm>
          <a:prstGeom prst="rect">
            <a:avLst/>
          </a:prstGeom>
        </p:spPr>
      </p:pic>
    </p:spTree>
    <p:extLst>
      <p:ext uri="{BB962C8B-B14F-4D97-AF65-F5344CB8AC3E}">
        <p14:creationId xmlns:p14="http://schemas.microsoft.com/office/powerpoint/2010/main" val="1724376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1F0A4F8-BCDA-EC2D-8FDF-8BE7B479CF72}"/>
              </a:ext>
            </a:extLst>
          </p:cNvPr>
          <p:cNvSpPr>
            <a:spLocks noGrp="1"/>
          </p:cNvSpPr>
          <p:nvPr>
            <p:ph type="body" sz="quarter" idx="10"/>
          </p:nvPr>
        </p:nvSpPr>
        <p:spPr>
          <a:xfrm>
            <a:off x="597598" y="459444"/>
            <a:ext cx="8455766" cy="1139669"/>
          </a:xfrm>
        </p:spPr>
        <p:txBody>
          <a:bodyPr vert="horz" lIns="0" tIns="0" rIns="0" bIns="0" anchor="t"/>
          <a:lstStyle/>
          <a:p>
            <a:r>
              <a:rPr lang="en-GB" sz="1600" b="1" dirty="0">
                <a:solidFill>
                  <a:schemeClr val="accent1"/>
                </a:solidFill>
              </a:rPr>
              <a:t>Role of the Oversight Group </a:t>
            </a:r>
          </a:p>
          <a:p>
            <a:endParaRPr lang="en-GB" sz="1600" b="1" dirty="0">
              <a:solidFill>
                <a:schemeClr val="accent1">
                  <a:lumMod val="75000"/>
                </a:schemeClr>
              </a:solidFill>
            </a:endParaRPr>
          </a:p>
          <a:p>
            <a:endParaRPr lang="en-GB" sz="1600" dirty="0"/>
          </a:p>
        </p:txBody>
      </p:sp>
      <p:sp>
        <p:nvSpPr>
          <p:cNvPr id="2" name="Text Placeholder 2">
            <a:extLst>
              <a:ext uri="{FF2B5EF4-FFF2-40B4-BE49-F238E27FC236}">
                <a16:creationId xmlns:a16="http://schemas.microsoft.com/office/drawing/2014/main" id="{04A4E66C-73DB-3D72-3A95-371DA4E224A2}"/>
              </a:ext>
            </a:extLst>
          </p:cNvPr>
          <p:cNvSpPr txBox="1">
            <a:spLocks/>
          </p:cNvSpPr>
          <p:nvPr/>
        </p:nvSpPr>
        <p:spPr>
          <a:xfrm>
            <a:off x="597598" y="1745290"/>
            <a:ext cx="8455766" cy="3993037"/>
          </a:xfrm>
          <a:prstGeom prst="rect">
            <a:avLst/>
          </a:prstGeom>
        </p:spPr>
        <p:txBody>
          <a:bodyPr vert="horz" lIns="0" tIns="0" rIns="0" bIns="0" numCol="1" anchor="t"/>
          <a:lstStyle>
            <a:lvl1pPr marL="0" indent="0" algn="l" defTabSz="371475" rtl="0" eaLnBrk="1" latinLnBrk="0" hangingPunct="1">
              <a:spcBef>
                <a:spcPts val="0"/>
              </a:spcBef>
              <a:buFont typeface="Arial"/>
              <a:buNone/>
              <a:defRPr sz="1100" kern="1200" baseline="0">
                <a:solidFill>
                  <a:schemeClr val="tx1"/>
                </a:solidFill>
                <a:latin typeface="Arial"/>
                <a:ea typeface="+mn-ea"/>
                <a:cs typeface="+mn-cs"/>
              </a:defRPr>
            </a:lvl1pPr>
            <a:lvl2pPr marL="603647" indent="-232172" algn="l" defTabSz="371475" rtl="0" eaLnBrk="1" latinLnBrk="0" hangingPunct="1">
              <a:spcBef>
                <a:spcPts val="0"/>
              </a:spcBef>
              <a:buFont typeface="Arial"/>
              <a:buChar char="–"/>
              <a:defRPr sz="975" kern="1200" baseline="0">
                <a:solidFill>
                  <a:srgbClr val="34434F"/>
                </a:solidFill>
                <a:latin typeface="Arial"/>
                <a:ea typeface="+mn-ea"/>
                <a:cs typeface="+mn-cs"/>
              </a:defRPr>
            </a:lvl2pPr>
            <a:lvl3pPr marL="92868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3pPr>
            <a:lvl4pPr marL="1300163"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4pPr>
            <a:lvl5pPr marL="1671638" indent="-185738" algn="l" defTabSz="371475" rtl="0" eaLnBrk="1" latinLnBrk="0" hangingPunct="1">
              <a:spcBef>
                <a:spcPts val="0"/>
              </a:spcBef>
              <a:buFont typeface="Arial"/>
              <a:buChar char="»"/>
              <a:defRPr sz="975" kern="1200" baseline="0">
                <a:solidFill>
                  <a:srgbClr val="34434F"/>
                </a:solidFill>
                <a:latin typeface="Arial"/>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endParaRPr lang="en-GB" dirty="0"/>
          </a:p>
        </p:txBody>
      </p:sp>
      <p:sp>
        <p:nvSpPr>
          <p:cNvPr id="5" name="TextBox 4">
            <a:extLst>
              <a:ext uri="{FF2B5EF4-FFF2-40B4-BE49-F238E27FC236}">
                <a16:creationId xmlns:a16="http://schemas.microsoft.com/office/drawing/2014/main" id="{DE8694AB-8928-0945-2DE4-B8E3C150B884}"/>
              </a:ext>
            </a:extLst>
          </p:cNvPr>
          <p:cNvSpPr txBox="1"/>
          <p:nvPr/>
        </p:nvSpPr>
        <p:spPr>
          <a:xfrm>
            <a:off x="500743" y="879486"/>
            <a:ext cx="7124700" cy="5355312"/>
          </a:xfrm>
          <a:prstGeom prst="rect">
            <a:avLst/>
          </a:prstGeom>
          <a:noFill/>
        </p:spPr>
        <p:txBody>
          <a:bodyPr wrap="square">
            <a:spAutoFit/>
          </a:bodyPr>
          <a:lstStyle/>
          <a:p>
            <a:endParaRPr lang="en-GB" sz="1800"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Advise on the public involvement approach</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Support on shaping insight capture and advise on collaborative approaches </a:t>
            </a:r>
          </a:p>
          <a:p>
            <a:pPr>
              <a:buClr>
                <a:srgbClr val="AE2573"/>
              </a:buCl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Review communications products and advise on format and targeting</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Review and advise on programme based insight capture, including fit with existing insight </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Support as required final narrative in the SDP</a:t>
            </a:r>
          </a:p>
          <a:p>
            <a:pPr marL="128270" indent="-128270">
              <a:buClr>
                <a:srgbClr val="AE2573"/>
              </a:buClr>
              <a:buFont typeface="Arial" panose="020B0604020202020204" pitchFamily="34" charset="0"/>
              <a:buChar char="►"/>
            </a:pPr>
            <a:endParaRPr lang="en-GB" dirty="0">
              <a:latin typeface="Arial"/>
              <a:cs typeface="Arial"/>
            </a:endParaRPr>
          </a:p>
          <a:p>
            <a:pPr marL="128270" indent="-128270">
              <a:buClr>
                <a:srgbClr val="AE2573"/>
              </a:buClr>
              <a:buFont typeface="Arial" panose="020B0604020202020204" pitchFamily="34" charset="0"/>
              <a:buChar char="►"/>
            </a:pPr>
            <a:r>
              <a:rPr lang="en-GB" dirty="0">
                <a:latin typeface="Arial"/>
                <a:cs typeface="Arial"/>
              </a:rPr>
              <a:t>Advise on next steps </a:t>
            </a:r>
          </a:p>
          <a:p>
            <a:pPr>
              <a:buClr>
                <a:srgbClr val="AE2573"/>
              </a:buClr>
            </a:pPr>
            <a:endParaRPr lang="en-GB" b="1" dirty="0">
              <a:latin typeface="Arial"/>
              <a:cs typeface="Arial"/>
            </a:endParaRPr>
          </a:p>
          <a:p>
            <a:pPr>
              <a:buClr>
                <a:srgbClr val="AE2573"/>
              </a:buClr>
            </a:pPr>
            <a:r>
              <a:rPr lang="en-GB" b="1" dirty="0">
                <a:latin typeface="Arial"/>
                <a:cs typeface="Arial"/>
              </a:rPr>
              <a:t>To Agree:</a:t>
            </a:r>
          </a:p>
          <a:p>
            <a:pPr>
              <a:buClr>
                <a:srgbClr val="AE2573"/>
              </a:buClr>
            </a:pPr>
            <a:r>
              <a:rPr lang="en-GB" dirty="0">
                <a:latin typeface="Arial"/>
                <a:cs typeface="Arial"/>
              </a:rPr>
              <a:t>Frequency, duration, membership</a:t>
            </a:r>
          </a:p>
          <a:p>
            <a:pPr>
              <a:buClr>
                <a:srgbClr val="AE2573"/>
              </a:buClr>
            </a:pPr>
            <a:r>
              <a:rPr lang="en-GB" dirty="0">
                <a:latin typeface="Arial"/>
                <a:cs typeface="Arial"/>
              </a:rPr>
              <a:t>Scope in terms of workforce engagement </a:t>
            </a:r>
          </a:p>
        </p:txBody>
      </p:sp>
    </p:spTree>
    <p:extLst>
      <p:ext uri="{BB962C8B-B14F-4D97-AF65-F5344CB8AC3E}">
        <p14:creationId xmlns:p14="http://schemas.microsoft.com/office/powerpoint/2010/main" val="3057234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A8F7DAD-75E1-1C07-1EA0-3B62D45EBF04}"/>
              </a:ext>
            </a:extLst>
          </p:cNvPr>
          <p:cNvSpPr>
            <a:spLocks noGrp="1"/>
          </p:cNvSpPr>
          <p:nvPr>
            <p:ph type="ctrTitle"/>
          </p:nvPr>
        </p:nvSpPr>
        <p:spPr>
          <a:xfrm>
            <a:off x="699557" y="195815"/>
            <a:ext cx="6480725" cy="431467"/>
          </a:xfrm>
        </p:spPr>
        <p:txBody>
          <a:bodyPr/>
          <a:lstStyle/>
          <a:p>
            <a:r>
              <a:rPr lang="en-GB" sz="1600">
                <a:solidFill>
                  <a:schemeClr val="accent1">
                    <a:lumMod val="75000"/>
                  </a:schemeClr>
                </a:solidFill>
              </a:rPr>
              <a:t>Sussex Strategy Development Principles</a:t>
            </a:r>
          </a:p>
        </p:txBody>
      </p:sp>
      <p:sp>
        <p:nvSpPr>
          <p:cNvPr id="6" name="Text Placeholder 2">
            <a:extLst>
              <a:ext uri="{FF2B5EF4-FFF2-40B4-BE49-F238E27FC236}">
                <a16:creationId xmlns:a16="http://schemas.microsoft.com/office/drawing/2014/main" id="{1E81FED5-9ACD-B9C6-D3D5-525A22648ACE}"/>
              </a:ext>
            </a:extLst>
          </p:cNvPr>
          <p:cNvSpPr>
            <a:spLocks noGrp="1"/>
          </p:cNvSpPr>
          <p:nvPr>
            <p:ph type="body" sz="quarter" idx="10"/>
          </p:nvPr>
        </p:nvSpPr>
        <p:spPr>
          <a:xfrm>
            <a:off x="699557" y="529810"/>
            <a:ext cx="7643415" cy="7298345"/>
          </a:xfrm>
        </p:spPr>
        <p:txBody>
          <a:bodyPr vert="horz" lIns="0" tIns="0" rIns="0" bIns="0" anchor="t"/>
          <a:lstStyle/>
          <a:p>
            <a:r>
              <a:rPr lang="en-GB" sz="1400" dirty="0"/>
              <a:t>The Sussex Health and Care Assembly agreed the following key principles to guide the strategy development process:</a:t>
            </a:r>
          </a:p>
          <a:p>
            <a:endParaRPr lang="en-GB" sz="1400" dirty="0"/>
          </a:p>
          <a:p>
            <a:pPr marL="342900" indent="-342900">
              <a:lnSpc>
                <a:spcPct val="107000"/>
              </a:lnSpc>
              <a:buFont typeface="+mj-lt"/>
              <a:buAutoNum type="alphaLcParenR"/>
            </a:pPr>
            <a:r>
              <a:rPr lang="en-GB" sz="1400" b="1" dirty="0">
                <a:latin typeface="Arial" panose="020B0604020202020204" pitchFamily="34" charset="0"/>
                <a:ea typeface="MS PGothic" panose="020B0600070205080204" pitchFamily="34" charset="-128"/>
              </a:rPr>
              <a:t>Place and population first</a:t>
            </a:r>
            <a:r>
              <a:rPr lang="en-GB" sz="1400" dirty="0">
                <a:latin typeface="Arial" panose="020B0604020202020204" pitchFamily="34" charset="0"/>
                <a:ea typeface="MS PGothic" panose="020B0600070205080204" pitchFamily="34" charset="-128"/>
              </a:rPr>
              <a:t>: We took an approach that considers the principles of place-based working that have been agreed across the system.</a:t>
            </a:r>
          </a:p>
          <a:p>
            <a:pPr marL="342900" indent="-342900">
              <a:lnSpc>
                <a:spcPct val="107000"/>
              </a:lnSpc>
              <a:buFont typeface="+mj-lt"/>
              <a:buAutoNum type="alphaLcParenR"/>
            </a:pPr>
            <a:r>
              <a:rPr lang="en-GB" sz="1400" b="1" dirty="0">
                <a:latin typeface="Arial" panose="020B0604020202020204" pitchFamily="34" charset="0"/>
                <a:ea typeface="MS PGothic" panose="020B0600070205080204" pitchFamily="34" charset="-128"/>
                <a:cs typeface="Arial" panose="020B0604020202020204" pitchFamily="34" charset="0"/>
              </a:rPr>
              <a:t>Data and evidence</a:t>
            </a:r>
            <a:r>
              <a:rPr lang="en-GB" sz="1400" dirty="0">
                <a:latin typeface="Arial" panose="020B0604020202020204" pitchFamily="34" charset="0"/>
                <a:ea typeface="MS PGothic" panose="020B0600070205080204" pitchFamily="34" charset="-128"/>
                <a:cs typeface="Arial" panose="020B0604020202020204" pitchFamily="34" charset="0"/>
              </a:rPr>
              <a:t>: We ensured that our approach was based on evidence, comparative data and responded to population need in line with the above principles.</a:t>
            </a:r>
            <a:endParaRPr lang="en-GB" sz="1400" dirty="0">
              <a:latin typeface="Arial" panose="020B0604020202020204" pitchFamily="34" charset="0"/>
              <a:ea typeface="MS PGothic" panose="020B0600070205080204" pitchFamily="34" charset="-128"/>
              <a:cs typeface="Times New Roman" panose="02020603050405020304" pitchFamily="18" charset="0"/>
            </a:endParaRPr>
          </a:p>
          <a:p>
            <a:pPr marL="342900" indent="-342900">
              <a:lnSpc>
                <a:spcPct val="107000"/>
              </a:lnSpc>
              <a:buFont typeface="+mj-lt"/>
              <a:buAutoNum type="alphaLcParenR"/>
            </a:pPr>
            <a:r>
              <a:rPr lang="en-GB" sz="1400" b="1" dirty="0">
                <a:latin typeface="Arial" panose="020B0604020202020204" pitchFamily="34" charset="0"/>
                <a:ea typeface="MS PGothic" panose="020B0600070205080204" pitchFamily="34" charset="-128"/>
                <a:cs typeface="Arial" panose="020B0604020202020204" pitchFamily="34" charset="0"/>
              </a:rPr>
              <a:t>Co-production</a:t>
            </a:r>
            <a:r>
              <a:rPr lang="en-GB" sz="1400" dirty="0">
                <a:latin typeface="Arial" panose="020B0604020202020204" pitchFamily="34" charset="0"/>
                <a:ea typeface="MS PGothic" panose="020B0600070205080204" pitchFamily="34" charset="-128"/>
                <a:cs typeface="Arial" panose="020B0604020202020204" pitchFamily="34" charset="0"/>
              </a:rPr>
              <a:t>: Our communities were central to the creation of the plan. To achieve this, we ensured that every organisation was actively involved and led in the engagement with our communities.</a:t>
            </a:r>
          </a:p>
          <a:p>
            <a:pPr marL="342900" indent="-342900">
              <a:lnSpc>
                <a:spcPct val="107000"/>
              </a:lnSpc>
              <a:buFont typeface="+mj-lt"/>
              <a:buAutoNum type="alphaLcParenR"/>
            </a:pPr>
            <a:r>
              <a:rPr lang="en-GB" sz="1400" b="1" dirty="0">
                <a:latin typeface="Arial" panose="020B0604020202020204" pitchFamily="34" charset="0"/>
                <a:ea typeface="MS PGothic" panose="020B0600070205080204" pitchFamily="34" charset="-128"/>
                <a:cs typeface="Arial" panose="020B0604020202020204" pitchFamily="34" charset="0"/>
              </a:rPr>
              <a:t>NHS plan</a:t>
            </a:r>
            <a:r>
              <a:rPr lang="en-GB" sz="1400" dirty="0">
                <a:latin typeface="Arial" panose="020B0604020202020204" pitchFamily="34" charset="0"/>
                <a:ea typeface="MS PGothic" panose="020B0600070205080204" pitchFamily="34" charset="-128"/>
                <a:cs typeface="Arial" panose="020B0604020202020204" pitchFamily="34" charset="0"/>
              </a:rPr>
              <a:t>: The NHS National Mandate was included within the strategy but did not drive its framing. Health and Wellbeing Strategies underpinned the strategy development process.</a:t>
            </a:r>
          </a:p>
          <a:p>
            <a:pPr marL="342900" indent="-342900">
              <a:lnSpc>
                <a:spcPct val="107000"/>
              </a:lnSpc>
              <a:buFont typeface="+mj-lt"/>
              <a:buAutoNum type="alphaLcParenR"/>
            </a:pPr>
            <a:endParaRPr lang="en-GB" sz="1400" dirty="0">
              <a:latin typeface="Arial" panose="020B0604020202020204" pitchFamily="34" charset="0"/>
              <a:ea typeface="MS PGothic" panose="020B0600070205080204" pitchFamily="34" charset="-128"/>
              <a:cs typeface="Arial" panose="020B0604020202020204" pitchFamily="34" charset="0"/>
            </a:endParaRPr>
          </a:p>
          <a:p>
            <a:pPr>
              <a:lnSpc>
                <a:spcPct val="114000"/>
              </a:lnSpc>
            </a:pPr>
            <a:r>
              <a:rPr lang="en-GB" sz="1400" dirty="0"/>
              <a:t>Ensuring the most appropriate geography was considered in framing strategic priorities: </a:t>
            </a:r>
          </a:p>
          <a:p>
            <a:pPr>
              <a:lnSpc>
                <a:spcPct val="114000"/>
              </a:lnSpc>
            </a:pPr>
            <a:endParaRPr lang="en-GB" sz="1400" dirty="0"/>
          </a:p>
          <a:p>
            <a:pPr marL="541020" lvl="1" indent="-182245">
              <a:lnSpc>
                <a:spcPct val="114000"/>
              </a:lnSpc>
              <a:buFont typeface="Arial" panose="020B0604020202020204" pitchFamily="34" charset="0"/>
              <a:buChar char="•"/>
              <a:tabLst>
                <a:tab pos="715963" algn="l"/>
              </a:tabLst>
            </a:pPr>
            <a:r>
              <a:rPr lang="en-GB" sz="1400" b="1" dirty="0"/>
              <a:t>Neighbourhood</a:t>
            </a:r>
            <a:r>
              <a:rPr lang="en-GB" sz="1400" dirty="0"/>
              <a:t> (i.e. town or local community)</a:t>
            </a:r>
            <a:endParaRPr lang="en-GB" sz="1400" dirty="0">
              <a:cs typeface="Arial"/>
            </a:endParaRPr>
          </a:p>
          <a:p>
            <a:pPr marL="541020" lvl="1" indent="-182245">
              <a:lnSpc>
                <a:spcPct val="114000"/>
              </a:lnSpc>
              <a:buFont typeface="Arial" panose="020B0604020202020204" pitchFamily="34" charset="0"/>
              <a:buChar char="•"/>
              <a:tabLst>
                <a:tab pos="715963" algn="l"/>
              </a:tabLst>
            </a:pPr>
            <a:r>
              <a:rPr lang="en-GB" sz="1400" b="1" dirty="0"/>
              <a:t>Place </a:t>
            </a:r>
            <a:r>
              <a:rPr lang="en-GB" sz="1400" dirty="0"/>
              <a:t>(i.e. local authority footprints of Brighton &amp; Hove, East Sussex or West Sussex)</a:t>
            </a:r>
            <a:endParaRPr lang="en-GB" sz="1400" dirty="0">
              <a:cs typeface="Arial"/>
            </a:endParaRPr>
          </a:p>
          <a:p>
            <a:pPr marL="541020" lvl="1" indent="-182245">
              <a:lnSpc>
                <a:spcPct val="114000"/>
              </a:lnSpc>
              <a:buFont typeface="Arial" panose="020B0604020202020204" pitchFamily="34" charset="0"/>
              <a:buChar char="•"/>
              <a:tabLst>
                <a:tab pos="715963" algn="l"/>
              </a:tabLst>
            </a:pPr>
            <a:r>
              <a:rPr lang="en-GB" sz="1400" b="1" dirty="0"/>
              <a:t>Sussex Wide</a:t>
            </a:r>
            <a:r>
              <a:rPr lang="en-GB" sz="1400" dirty="0"/>
              <a:t> (i.e. overall footprint of NHS Sussex)</a:t>
            </a:r>
            <a:endParaRPr lang="en-GB" sz="1400" dirty="0">
              <a:cs typeface="Arial"/>
            </a:endParaRPr>
          </a:p>
          <a:p>
            <a:pPr marL="358775" lvl="1" indent="0">
              <a:lnSpc>
                <a:spcPct val="114000"/>
              </a:lnSpc>
              <a:buNone/>
              <a:tabLst>
                <a:tab pos="715963" algn="l"/>
              </a:tabLst>
            </a:pPr>
            <a:endParaRPr lang="en-GB" sz="1400" dirty="0"/>
          </a:p>
          <a:p>
            <a:pPr>
              <a:lnSpc>
                <a:spcPct val="114000"/>
              </a:lnSpc>
            </a:pPr>
            <a:r>
              <a:rPr lang="en-GB" sz="1400" dirty="0"/>
              <a:t>The Sussex Health and Care Assembly was responsible for signing off the strategy, with full support and engagement from system partners. This was achieved at the Health and Care Assembly’s Meeting in public 14 December 2022. The Strategy was formally published alongside a week of media campaigns on 30 January 2023.</a:t>
            </a:r>
            <a:endParaRPr lang="en-GB" sz="1400" dirty="0">
              <a:cs typeface="Arial"/>
            </a:endParaRPr>
          </a:p>
          <a:p>
            <a:pPr lvl="0">
              <a:lnSpc>
                <a:spcPct val="107000"/>
              </a:lnSpc>
            </a:pPr>
            <a:endParaRPr lang="en-GB" sz="1400" dirty="0">
              <a:latin typeface="Arial" panose="020B0604020202020204" pitchFamily="34" charset="0"/>
              <a:ea typeface="MS PGothic" panose="020B0600070205080204" pitchFamily="34" charset="-128"/>
              <a:cs typeface="Times New Roman" panose="02020603050405020304" pitchFamily="18" charset="0"/>
            </a:endParaRPr>
          </a:p>
          <a:p>
            <a:endParaRPr lang="en-GB" sz="1400" dirty="0"/>
          </a:p>
        </p:txBody>
      </p:sp>
    </p:spTree>
    <p:extLst>
      <p:ext uri="{BB962C8B-B14F-4D97-AF65-F5344CB8AC3E}">
        <p14:creationId xmlns:p14="http://schemas.microsoft.com/office/powerpoint/2010/main" val="1610048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BE1BD-3019-925F-1DC6-BBFC3B8FD8DC}"/>
              </a:ext>
            </a:extLst>
          </p:cNvPr>
          <p:cNvSpPr>
            <a:spLocks noGrp="1"/>
          </p:cNvSpPr>
          <p:nvPr>
            <p:ph type="ctrTitle"/>
          </p:nvPr>
        </p:nvSpPr>
        <p:spPr>
          <a:xfrm>
            <a:off x="893079" y="225319"/>
            <a:ext cx="7703999" cy="395557"/>
          </a:xfrm>
        </p:spPr>
        <p:txBody>
          <a:bodyPr/>
          <a:lstStyle/>
          <a:p>
            <a:r>
              <a:rPr lang="en-GB" sz="1600">
                <a:solidFill>
                  <a:schemeClr val="accent1">
                    <a:lumMod val="75000"/>
                  </a:schemeClr>
                </a:solidFill>
              </a:rPr>
              <a:t>Simplified governance structure for development and sign off of the Integrated Care Strategy</a:t>
            </a:r>
          </a:p>
        </p:txBody>
      </p:sp>
      <p:sp>
        <p:nvSpPr>
          <p:cNvPr id="6" name="Rectangle 5">
            <a:extLst>
              <a:ext uri="{FF2B5EF4-FFF2-40B4-BE49-F238E27FC236}">
                <a16:creationId xmlns:a16="http://schemas.microsoft.com/office/drawing/2014/main" id="{CC4E5FC4-D811-FACE-4D2D-F6B177223D31}"/>
              </a:ext>
            </a:extLst>
          </p:cNvPr>
          <p:cNvSpPr/>
          <p:nvPr/>
        </p:nvSpPr>
        <p:spPr>
          <a:xfrm>
            <a:off x="4158600" y="1731997"/>
            <a:ext cx="1512713" cy="250255"/>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Programme Board</a:t>
            </a:r>
          </a:p>
        </p:txBody>
      </p:sp>
      <p:sp>
        <p:nvSpPr>
          <p:cNvPr id="7" name="Rectangle: Rounded Corners 6">
            <a:extLst>
              <a:ext uri="{FF2B5EF4-FFF2-40B4-BE49-F238E27FC236}">
                <a16:creationId xmlns:a16="http://schemas.microsoft.com/office/drawing/2014/main" id="{ADE5C199-08FD-64C3-11DF-D2FC23DA8C5E}"/>
              </a:ext>
            </a:extLst>
          </p:cNvPr>
          <p:cNvSpPr/>
          <p:nvPr/>
        </p:nvSpPr>
        <p:spPr>
          <a:xfrm>
            <a:off x="4064441" y="5809765"/>
            <a:ext cx="1745666" cy="2027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mn-cs"/>
              </a:rPr>
              <a:t>Provider Governance</a:t>
            </a:r>
          </a:p>
        </p:txBody>
      </p:sp>
      <p:sp>
        <p:nvSpPr>
          <p:cNvPr id="8" name="Rectangle: Rounded Corners 7">
            <a:extLst>
              <a:ext uri="{FF2B5EF4-FFF2-40B4-BE49-F238E27FC236}">
                <a16:creationId xmlns:a16="http://schemas.microsoft.com/office/drawing/2014/main" id="{233FB81F-53B9-7A42-B04E-B91548106C5B}"/>
              </a:ext>
            </a:extLst>
          </p:cNvPr>
          <p:cNvSpPr/>
          <p:nvPr/>
        </p:nvSpPr>
        <p:spPr>
          <a:xfrm>
            <a:off x="6978590" y="3001101"/>
            <a:ext cx="2317810" cy="2089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Local Authority Governance</a:t>
            </a:r>
          </a:p>
        </p:txBody>
      </p:sp>
      <p:sp>
        <p:nvSpPr>
          <p:cNvPr id="9" name="Rectangle 8">
            <a:extLst>
              <a:ext uri="{FF2B5EF4-FFF2-40B4-BE49-F238E27FC236}">
                <a16:creationId xmlns:a16="http://schemas.microsoft.com/office/drawing/2014/main" id="{2BF2B0F7-1D9F-C7CC-1FC7-52840C611058}"/>
              </a:ext>
            </a:extLst>
          </p:cNvPr>
          <p:cNvSpPr/>
          <p:nvPr/>
        </p:nvSpPr>
        <p:spPr>
          <a:xfrm>
            <a:off x="6997080" y="3353543"/>
            <a:ext cx="1012387" cy="876600"/>
          </a:xfrm>
          <a:prstGeom prst="rect">
            <a:avLst/>
          </a:prstGeom>
          <a:solidFill>
            <a:srgbClr val="009F96"/>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Council, Cabinet and Committees</a:t>
            </a:r>
          </a:p>
        </p:txBody>
      </p:sp>
      <p:sp>
        <p:nvSpPr>
          <p:cNvPr id="10" name="Rectangle 9">
            <a:extLst>
              <a:ext uri="{FF2B5EF4-FFF2-40B4-BE49-F238E27FC236}">
                <a16:creationId xmlns:a16="http://schemas.microsoft.com/office/drawing/2014/main" id="{FFBEDFD3-E24B-8733-7371-414CC8114EF3}"/>
              </a:ext>
            </a:extLst>
          </p:cNvPr>
          <p:cNvSpPr/>
          <p:nvPr/>
        </p:nvSpPr>
        <p:spPr>
          <a:xfrm>
            <a:off x="3706679" y="3001101"/>
            <a:ext cx="2501109" cy="481077"/>
          </a:xfrm>
          <a:prstGeom prst="rect">
            <a:avLst/>
          </a:prstGeom>
          <a:solidFill>
            <a:srgbClr val="7C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Sussex Health and Care Assembly</a:t>
            </a:r>
          </a:p>
        </p:txBody>
      </p:sp>
      <p:sp>
        <p:nvSpPr>
          <p:cNvPr id="11" name="Rectangle: Rounded Corners 10">
            <a:extLst>
              <a:ext uri="{FF2B5EF4-FFF2-40B4-BE49-F238E27FC236}">
                <a16:creationId xmlns:a16="http://schemas.microsoft.com/office/drawing/2014/main" id="{E957F697-F4D6-B7E1-BABE-32663FF436FF}"/>
              </a:ext>
            </a:extLst>
          </p:cNvPr>
          <p:cNvSpPr/>
          <p:nvPr/>
        </p:nvSpPr>
        <p:spPr>
          <a:xfrm>
            <a:off x="893078" y="3001101"/>
            <a:ext cx="2148978" cy="2120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NHS Sussex Governance</a:t>
            </a:r>
          </a:p>
        </p:txBody>
      </p:sp>
      <p:sp>
        <p:nvSpPr>
          <p:cNvPr id="12" name="Rectangle 11">
            <a:extLst>
              <a:ext uri="{FF2B5EF4-FFF2-40B4-BE49-F238E27FC236}">
                <a16:creationId xmlns:a16="http://schemas.microsoft.com/office/drawing/2014/main" id="{9666ED35-86C3-8364-EA0D-68C25A93EE4A}"/>
              </a:ext>
            </a:extLst>
          </p:cNvPr>
          <p:cNvSpPr/>
          <p:nvPr/>
        </p:nvSpPr>
        <p:spPr>
          <a:xfrm>
            <a:off x="1015995" y="3459065"/>
            <a:ext cx="1904140" cy="323311"/>
          </a:xfrm>
          <a:prstGeom prst="rect">
            <a:avLst/>
          </a:prstGeom>
          <a:solidFill>
            <a:srgbClr val="0070C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NHS Sussex Board</a:t>
            </a:r>
          </a:p>
        </p:txBody>
      </p:sp>
      <p:sp>
        <p:nvSpPr>
          <p:cNvPr id="13" name="Rectangle 12">
            <a:extLst>
              <a:ext uri="{FF2B5EF4-FFF2-40B4-BE49-F238E27FC236}">
                <a16:creationId xmlns:a16="http://schemas.microsoft.com/office/drawing/2014/main" id="{E0501908-0804-776D-807A-A28C88CA2A1B}"/>
              </a:ext>
            </a:extLst>
          </p:cNvPr>
          <p:cNvSpPr/>
          <p:nvPr/>
        </p:nvSpPr>
        <p:spPr>
          <a:xfrm>
            <a:off x="8347630" y="3809667"/>
            <a:ext cx="874022" cy="559133"/>
          </a:xfrm>
          <a:prstGeom prst="rect">
            <a:avLst/>
          </a:prstGeom>
          <a:solidFill>
            <a:srgbClr val="009F96"/>
          </a:solidFill>
          <a:ln w="127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Health Oversight Scrutiny Committees</a:t>
            </a:r>
          </a:p>
        </p:txBody>
      </p:sp>
      <p:sp>
        <p:nvSpPr>
          <p:cNvPr id="14" name="Rectangle 13">
            <a:extLst>
              <a:ext uri="{FF2B5EF4-FFF2-40B4-BE49-F238E27FC236}">
                <a16:creationId xmlns:a16="http://schemas.microsoft.com/office/drawing/2014/main" id="{7AB5D1FD-30DB-7D4D-1761-DD3453E14071}"/>
              </a:ext>
            </a:extLst>
          </p:cNvPr>
          <p:cNvSpPr/>
          <p:nvPr/>
        </p:nvSpPr>
        <p:spPr>
          <a:xfrm>
            <a:off x="8347630" y="3285099"/>
            <a:ext cx="874022" cy="454996"/>
          </a:xfrm>
          <a:prstGeom prst="rect">
            <a:avLst/>
          </a:prstGeom>
          <a:solidFill>
            <a:srgbClr val="009F96"/>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Arial" panose="020B0604020202020204"/>
                <a:ea typeface="+mn-ea"/>
                <a:cs typeface="+mn-cs"/>
              </a:rPr>
              <a:t>Health and Wellbeing Boards</a:t>
            </a:r>
          </a:p>
        </p:txBody>
      </p:sp>
      <p:cxnSp>
        <p:nvCxnSpPr>
          <p:cNvPr id="15" name="Connector: Elbow 14">
            <a:extLst>
              <a:ext uri="{FF2B5EF4-FFF2-40B4-BE49-F238E27FC236}">
                <a16:creationId xmlns:a16="http://schemas.microsoft.com/office/drawing/2014/main" id="{561B1348-493F-4F42-3A57-CD2AC6C4A9EA}"/>
              </a:ext>
            </a:extLst>
          </p:cNvPr>
          <p:cNvCxnSpPr>
            <a:cxnSpLocks/>
            <a:endCxn id="19" idx="3"/>
          </p:cNvCxnSpPr>
          <p:nvPr/>
        </p:nvCxnSpPr>
        <p:spPr>
          <a:xfrm rot="10800000" flipV="1">
            <a:off x="5810106" y="4213431"/>
            <a:ext cx="1648624" cy="914384"/>
          </a:xfrm>
          <a:prstGeom prst="bentConnector3">
            <a:avLst>
              <a:gd name="adj1" fmla="val -32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6EBFABEE-7177-9E6D-B433-C6E57ECEA164}"/>
              </a:ext>
            </a:extLst>
          </p:cNvPr>
          <p:cNvCxnSpPr>
            <a:cxnSpLocks/>
            <a:stCxn id="9" idx="3"/>
            <a:endCxn id="14" idx="1"/>
          </p:cNvCxnSpPr>
          <p:nvPr/>
        </p:nvCxnSpPr>
        <p:spPr>
          <a:xfrm flipV="1">
            <a:off x="8009466" y="3512597"/>
            <a:ext cx="338164" cy="279246"/>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03A02504-CD60-988A-C4D4-F2CA15143066}"/>
              </a:ext>
            </a:extLst>
          </p:cNvPr>
          <p:cNvCxnSpPr>
            <a:cxnSpLocks/>
            <a:stCxn id="9" idx="3"/>
            <a:endCxn id="13" idx="1"/>
          </p:cNvCxnSpPr>
          <p:nvPr/>
        </p:nvCxnSpPr>
        <p:spPr>
          <a:xfrm>
            <a:off x="8009466" y="3791843"/>
            <a:ext cx="338164" cy="297390"/>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E3988F3-8704-2773-4BAF-1D727B591568}"/>
              </a:ext>
            </a:extLst>
          </p:cNvPr>
          <p:cNvCxnSpPr>
            <a:cxnSpLocks/>
            <a:stCxn id="26" idx="1"/>
          </p:cNvCxnSpPr>
          <p:nvPr/>
        </p:nvCxnSpPr>
        <p:spPr>
          <a:xfrm rot="10800000" flipV="1">
            <a:off x="1931580" y="2504511"/>
            <a:ext cx="2217847" cy="496589"/>
          </a:xfrm>
          <a:prstGeom prst="bentConnector3">
            <a:avLst>
              <a:gd name="adj1" fmla="val 100009"/>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E1BCA4-9D18-FA31-BEEA-1BE680703483}"/>
              </a:ext>
            </a:extLst>
          </p:cNvPr>
          <p:cNvSpPr/>
          <p:nvPr/>
        </p:nvSpPr>
        <p:spPr>
          <a:xfrm>
            <a:off x="4064442" y="5023706"/>
            <a:ext cx="1745665" cy="20821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panose="020B0604020202020204"/>
                <a:ea typeface="+mn-ea"/>
                <a:cs typeface="+mn-cs"/>
              </a:rPr>
              <a:t>Place Governance</a:t>
            </a:r>
          </a:p>
        </p:txBody>
      </p:sp>
      <p:cxnSp>
        <p:nvCxnSpPr>
          <p:cNvPr id="20" name="Connector: Elbow 19">
            <a:extLst>
              <a:ext uri="{FF2B5EF4-FFF2-40B4-BE49-F238E27FC236}">
                <a16:creationId xmlns:a16="http://schemas.microsoft.com/office/drawing/2014/main" id="{40A12A1C-2B8C-AD28-63EE-3A35A139F5E1}"/>
              </a:ext>
            </a:extLst>
          </p:cNvPr>
          <p:cNvCxnSpPr>
            <a:cxnSpLocks/>
            <a:endCxn id="7" idx="3"/>
          </p:cNvCxnSpPr>
          <p:nvPr/>
        </p:nvCxnSpPr>
        <p:spPr>
          <a:xfrm rot="10800000" flipV="1">
            <a:off x="5810107" y="5149096"/>
            <a:ext cx="1632626" cy="762025"/>
          </a:xfrm>
          <a:prstGeom prst="bentConnector3">
            <a:avLst>
              <a:gd name="adj1" fmla="val -134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Document 20">
            <a:extLst>
              <a:ext uri="{FF2B5EF4-FFF2-40B4-BE49-F238E27FC236}">
                <a16:creationId xmlns:a16="http://schemas.microsoft.com/office/drawing/2014/main" id="{7DA2A7CA-DC34-E761-B0EA-076D8E5D19AF}"/>
              </a:ext>
            </a:extLst>
          </p:cNvPr>
          <p:cNvSpPr/>
          <p:nvPr/>
        </p:nvSpPr>
        <p:spPr>
          <a:xfrm>
            <a:off x="3996268" y="3897863"/>
            <a:ext cx="1921933" cy="632468"/>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E2573"/>
                </a:solidFill>
                <a:effectLst/>
                <a:uLnTx/>
                <a:uFillTx/>
                <a:latin typeface="Arial" panose="020B0604020202020204"/>
                <a:ea typeface="+mn-ea"/>
                <a:cs typeface="+mn-cs"/>
              </a:rPr>
              <a:t>Integrated Care Strategy</a:t>
            </a:r>
          </a:p>
        </p:txBody>
      </p:sp>
      <p:cxnSp>
        <p:nvCxnSpPr>
          <p:cNvPr id="22" name="Straight Arrow Connector 21">
            <a:extLst>
              <a:ext uri="{FF2B5EF4-FFF2-40B4-BE49-F238E27FC236}">
                <a16:creationId xmlns:a16="http://schemas.microsoft.com/office/drawing/2014/main" id="{E77E7BC5-A868-0660-FB4F-9BF1C0F08330}"/>
              </a:ext>
            </a:extLst>
          </p:cNvPr>
          <p:cNvCxnSpPr>
            <a:cxnSpLocks/>
          </p:cNvCxnSpPr>
          <p:nvPr/>
        </p:nvCxnSpPr>
        <p:spPr>
          <a:xfrm>
            <a:off x="2563253" y="5142465"/>
            <a:ext cx="1449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Document 22">
            <a:extLst>
              <a:ext uri="{FF2B5EF4-FFF2-40B4-BE49-F238E27FC236}">
                <a16:creationId xmlns:a16="http://schemas.microsoft.com/office/drawing/2014/main" id="{EA8576F6-858E-50FD-5176-196DA8E4CF52}"/>
              </a:ext>
            </a:extLst>
          </p:cNvPr>
          <p:cNvSpPr/>
          <p:nvPr/>
        </p:nvSpPr>
        <p:spPr>
          <a:xfrm>
            <a:off x="1316499" y="4885710"/>
            <a:ext cx="1229821" cy="581247"/>
          </a:xfrm>
          <a:prstGeom prst="flowChartDocumen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AE2573"/>
                </a:solidFill>
                <a:effectLst/>
                <a:uLnTx/>
                <a:uFillTx/>
                <a:latin typeface="Arial" panose="020B0604020202020204"/>
                <a:ea typeface="+mn-ea"/>
                <a:cs typeface="+mn-cs"/>
              </a:rPr>
              <a:t>NHS Delivery Plan</a:t>
            </a:r>
          </a:p>
        </p:txBody>
      </p:sp>
      <p:sp>
        <p:nvSpPr>
          <p:cNvPr id="24" name="Arrow: Up 23">
            <a:extLst>
              <a:ext uri="{FF2B5EF4-FFF2-40B4-BE49-F238E27FC236}">
                <a16:creationId xmlns:a16="http://schemas.microsoft.com/office/drawing/2014/main" id="{380AEA78-9865-E060-F5BE-CE628B263F1D}"/>
              </a:ext>
            </a:extLst>
          </p:cNvPr>
          <p:cNvSpPr/>
          <p:nvPr/>
        </p:nvSpPr>
        <p:spPr>
          <a:xfrm rot="10800000">
            <a:off x="3183469" y="939811"/>
            <a:ext cx="3454400" cy="668856"/>
          </a:xfrm>
          <a:prstGeom prst="upArrow">
            <a:avLst>
              <a:gd name="adj1" fmla="val 50000"/>
              <a:gd name="adj2" fmla="val 41551"/>
            </a:avLst>
          </a:prstGeom>
          <a:solidFill>
            <a:srgbClr val="BEE2FF"/>
          </a:solidFill>
          <a:ln>
            <a:noFill/>
          </a:ln>
        </p:spPr>
        <p:style>
          <a:lnRef idx="3">
            <a:schemeClr val="lt1"/>
          </a:lnRef>
          <a:fillRef idx="1">
            <a:schemeClr val="accent1"/>
          </a:fillRef>
          <a:effectRef idx="1">
            <a:schemeClr val="accent1"/>
          </a:effectRef>
          <a:fontRef idx="minor">
            <a:schemeClr val="lt1"/>
          </a:fontRef>
        </p:style>
        <p:txBody>
          <a:bodyPr vert="horz" rtlCol="0" anchor="ctr">
            <a:scene3d>
              <a:camera prst="orthographicFront">
                <a:rot lat="0" lon="0" rev="10800000"/>
              </a:camera>
              <a:lightRig rig="threePt" dir="t"/>
            </a:scene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AE2573"/>
                </a:solidFill>
                <a:effectLst/>
                <a:uLnTx/>
                <a:uFillTx/>
                <a:latin typeface="Arial" panose="020B0604020202020204"/>
                <a:ea typeface="+mn-ea"/>
                <a:cs typeface="+mn-cs"/>
              </a:rPr>
              <a:t>Input from citizens, workforce and partners</a:t>
            </a:r>
          </a:p>
        </p:txBody>
      </p:sp>
      <p:cxnSp>
        <p:nvCxnSpPr>
          <p:cNvPr id="25" name="Straight Arrow Connector 24">
            <a:extLst>
              <a:ext uri="{FF2B5EF4-FFF2-40B4-BE49-F238E27FC236}">
                <a16:creationId xmlns:a16="http://schemas.microsoft.com/office/drawing/2014/main" id="{B9955F30-D5BD-9A91-F32A-AD93B4818588}"/>
              </a:ext>
            </a:extLst>
          </p:cNvPr>
          <p:cNvCxnSpPr>
            <a:cxnSpLocks/>
          </p:cNvCxnSpPr>
          <p:nvPr/>
        </p:nvCxnSpPr>
        <p:spPr>
          <a:xfrm>
            <a:off x="4910779" y="1999525"/>
            <a:ext cx="2359" cy="2356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9568D97-3B03-CD1E-94E8-50F569C694CD}"/>
              </a:ext>
            </a:extLst>
          </p:cNvPr>
          <p:cNvSpPr/>
          <p:nvPr/>
        </p:nvSpPr>
        <p:spPr>
          <a:xfrm>
            <a:off x="4149425" y="2314049"/>
            <a:ext cx="1535780" cy="38092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System Leadership Forum</a:t>
            </a:r>
          </a:p>
        </p:txBody>
      </p:sp>
      <p:cxnSp>
        <p:nvCxnSpPr>
          <p:cNvPr id="27" name="Connector: Elbow 52">
            <a:extLst>
              <a:ext uri="{FF2B5EF4-FFF2-40B4-BE49-F238E27FC236}">
                <a16:creationId xmlns:a16="http://schemas.microsoft.com/office/drawing/2014/main" id="{A13D171E-0FFE-A255-EF69-01BA8A7D5ABA}"/>
              </a:ext>
            </a:extLst>
          </p:cNvPr>
          <p:cNvCxnSpPr>
            <a:cxnSpLocks/>
            <a:stCxn id="26" idx="3"/>
          </p:cNvCxnSpPr>
          <p:nvPr/>
        </p:nvCxnSpPr>
        <p:spPr>
          <a:xfrm>
            <a:off x="5685205" y="2504511"/>
            <a:ext cx="2425402" cy="496590"/>
          </a:xfrm>
          <a:prstGeom prst="bentConnector3">
            <a:avLst>
              <a:gd name="adj1" fmla="val 10026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2E0A7AA-085B-D768-E9CB-9CA16D449B02}"/>
              </a:ext>
            </a:extLst>
          </p:cNvPr>
          <p:cNvSpPr/>
          <p:nvPr/>
        </p:nvSpPr>
        <p:spPr>
          <a:xfrm>
            <a:off x="1015995" y="4081235"/>
            <a:ext cx="1904140" cy="357588"/>
          </a:xfrm>
          <a:prstGeom prst="rect">
            <a:avLst/>
          </a:prstGeom>
          <a:solidFill>
            <a:srgbClr val="0070C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NHS Sussex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a:ea typeface="+mn-ea"/>
                <a:cs typeface="+mn-cs"/>
              </a:rPr>
              <a:t>Executive Committee</a:t>
            </a:r>
          </a:p>
        </p:txBody>
      </p:sp>
      <p:cxnSp>
        <p:nvCxnSpPr>
          <p:cNvPr id="29" name="Straight Arrow Connector 28">
            <a:extLst>
              <a:ext uri="{FF2B5EF4-FFF2-40B4-BE49-F238E27FC236}">
                <a16:creationId xmlns:a16="http://schemas.microsoft.com/office/drawing/2014/main" id="{4FE0D2BC-5C3D-684B-6DE3-22E36F005B5C}"/>
              </a:ext>
            </a:extLst>
          </p:cNvPr>
          <p:cNvCxnSpPr>
            <a:cxnSpLocks/>
            <a:endCxn id="23" idx="0"/>
          </p:cNvCxnSpPr>
          <p:nvPr/>
        </p:nvCxnSpPr>
        <p:spPr>
          <a:xfrm>
            <a:off x="1929591" y="4437209"/>
            <a:ext cx="1819" cy="4485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9C13C6-2139-F904-3220-052EB1598D9A}"/>
              </a:ext>
            </a:extLst>
          </p:cNvPr>
          <p:cNvCxnSpPr>
            <a:cxnSpLocks/>
          </p:cNvCxnSpPr>
          <p:nvPr/>
        </p:nvCxnSpPr>
        <p:spPr>
          <a:xfrm>
            <a:off x="4910779" y="2737459"/>
            <a:ext cx="2359" cy="2356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EC0F425-6657-96ED-1B77-879AA11762DE}"/>
              </a:ext>
            </a:extLst>
          </p:cNvPr>
          <p:cNvCxnSpPr>
            <a:cxnSpLocks/>
          </p:cNvCxnSpPr>
          <p:nvPr/>
        </p:nvCxnSpPr>
        <p:spPr>
          <a:xfrm>
            <a:off x="4910669" y="3512598"/>
            <a:ext cx="2468" cy="341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52">
            <a:extLst>
              <a:ext uri="{FF2B5EF4-FFF2-40B4-BE49-F238E27FC236}">
                <a16:creationId xmlns:a16="http://schemas.microsoft.com/office/drawing/2014/main" id="{1D651BBD-147B-A537-A422-299B1576392C}"/>
              </a:ext>
            </a:extLst>
          </p:cNvPr>
          <p:cNvCxnSpPr>
            <a:cxnSpLocks/>
            <a:stCxn id="21" idx="1"/>
            <a:endCxn id="11" idx="3"/>
          </p:cNvCxnSpPr>
          <p:nvPr/>
        </p:nvCxnSpPr>
        <p:spPr>
          <a:xfrm rot="10800000">
            <a:off x="3042058" y="3107132"/>
            <a:ext cx="954211" cy="110696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52">
            <a:extLst>
              <a:ext uri="{FF2B5EF4-FFF2-40B4-BE49-F238E27FC236}">
                <a16:creationId xmlns:a16="http://schemas.microsoft.com/office/drawing/2014/main" id="{32557715-CEF2-B83F-18D5-EF7B19CF80E6}"/>
              </a:ext>
            </a:extLst>
          </p:cNvPr>
          <p:cNvCxnSpPr>
            <a:cxnSpLocks/>
            <a:stCxn id="21" idx="3"/>
            <a:endCxn id="8" idx="1"/>
          </p:cNvCxnSpPr>
          <p:nvPr/>
        </p:nvCxnSpPr>
        <p:spPr>
          <a:xfrm flipV="1">
            <a:off x="5918200" y="3105601"/>
            <a:ext cx="1060390" cy="1108497"/>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818AE90-8E3E-8759-8673-9DDD8E8581E9}"/>
              </a:ext>
            </a:extLst>
          </p:cNvPr>
          <p:cNvCxnSpPr>
            <a:cxnSpLocks/>
          </p:cNvCxnSpPr>
          <p:nvPr/>
        </p:nvCxnSpPr>
        <p:spPr>
          <a:xfrm>
            <a:off x="1929590" y="3771558"/>
            <a:ext cx="0" cy="3107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159">
            <a:extLst>
              <a:ext uri="{FF2B5EF4-FFF2-40B4-BE49-F238E27FC236}">
                <a16:creationId xmlns:a16="http://schemas.microsoft.com/office/drawing/2014/main" id="{335B0A50-0278-F4D7-6001-E31A10C3C378}"/>
              </a:ext>
            </a:extLst>
          </p:cNvPr>
          <p:cNvCxnSpPr>
            <a:cxnSpLocks/>
            <a:endCxn id="7" idx="1"/>
          </p:cNvCxnSpPr>
          <p:nvPr/>
        </p:nvCxnSpPr>
        <p:spPr>
          <a:xfrm>
            <a:off x="2015235" y="5420519"/>
            <a:ext cx="2049206" cy="490603"/>
          </a:xfrm>
          <a:prstGeom prst="bentConnector3">
            <a:avLst>
              <a:gd name="adj1" fmla="val -40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38B579-0273-4F5E-BAF5-830C41449603}"/>
              </a:ext>
            </a:extLst>
          </p:cNvPr>
          <p:cNvCxnSpPr>
            <a:cxnSpLocks/>
          </p:cNvCxnSpPr>
          <p:nvPr/>
        </p:nvCxnSpPr>
        <p:spPr>
          <a:xfrm>
            <a:off x="4910669" y="4544643"/>
            <a:ext cx="2468" cy="341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A6C782F-3FDA-5838-0625-05499B02C7EE}"/>
              </a:ext>
            </a:extLst>
          </p:cNvPr>
          <p:cNvCxnSpPr>
            <a:cxnSpLocks/>
          </p:cNvCxnSpPr>
          <p:nvPr/>
        </p:nvCxnSpPr>
        <p:spPr>
          <a:xfrm>
            <a:off x="4910669" y="5359575"/>
            <a:ext cx="2468" cy="341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1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66597-791D-8D88-E4A4-FEEB5422B62D}"/>
              </a:ext>
            </a:extLst>
          </p:cNvPr>
          <p:cNvSpPr>
            <a:spLocks noGrp="1"/>
          </p:cNvSpPr>
          <p:nvPr>
            <p:ph type="ctrTitle"/>
          </p:nvPr>
        </p:nvSpPr>
        <p:spPr>
          <a:xfrm>
            <a:off x="565813" y="321668"/>
            <a:ext cx="7705277" cy="620708"/>
          </a:xfrm>
        </p:spPr>
        <p:txBody>
          <a:bodyPr/>
          <a:lstStyle/>
          <a:p>
            <a:r>
              <a:rPr lang="en-GB" sz="1600">
                <a:solidFill>
                  <a:schemeClr val="accent1">
                    <a:lumMod val="75000"/>
                  </a:schemeClr>
                </a:solidFill>
              </a:rPr>
              <a:t>Our engagement approach – endorsed by the Programme Board made up of Directors of Adult and Children's’ Services and Directors of Public Health</a:t>
            </a:r>
          </a:p>
        </p:txBody>
      </p:sp>
      <p:sp>
        <p:nvSpPr>
          <p:cNvPr id="19" name="Text Placeholder 2">
            <a:extLst>
              <a:ext uri="{FF2B5EF4-FFF2-40B4-BE49-F238E27FC236}">
                <a16:creationId xmlns:a16="http://schemas.microsoft.com/office/drawing/2014/main" id="{D34FB258-6CBD-A3AD-0BEE-1AB2AEE79B41}"/>
              </a:ext>
            </a:extLst>
          </p:cNvPr>
          <p:cNvSpPr>
            <a:spLocks noGrp="1"/>
          </p:cNvSpPr>
          <p:nvPr>
            <p:ph type="body" sz="quarter" idx="10"/>
          </p:nvPr>
        </p:nvSpPr>
        <p:spPr>
          <a:xfrm>
            <a:off x="579506" y="942376"/>
            <a:ext cx="3383440" cy="4392468"/>
          </a:xfrm>
        </p:spPr>
        <p:txBody>
          <a:bodyPr/>
          <a:lstStyle/>
          <a:p>
            <a:pPr marL="171450" indent="-171450">
              <a:buFont typeface="Arial" panose="020B0604020202020204" pitchFamily="34" charset="0"/>
              <a:buChar char="•"/>
            </a:pPr>
            <a:endParaRPr lang="en-GB" sz="1400"/>
          </a:p>
          <a:p>
            <a:pPr marL="171450" indent="-171450">
              <a:buFont typeface="Arial" panose="020B0604020202020204" pitchFamily="34" charset="0"/>
              <a:buChar char="•"/>
            </a:pPr>
            <a:r>
              <a:rPr lang="en-GB" sz="1400" b="1"/>
              <a:t>Built on </a:t>
            </a:r>
            <a:r>
              <a:rPr lang="en-GB" sz="1400"/>
              <a:t>existing insight  - not re-engage</a:t>
            </a:r>
          </a:p>
          <a:p>
            <a:pPr marL="171450" indent="-171450">
              <a:buFont typeface="Arial" panose="020B0604020202020204" pitchFamily="34" charset="0"/>
              <a:buChar char="•"/>
            </a:pPr>
            <a:endParaRPr lang="en-GB" sz="1400" b="1"/>
          </a:p>
          <a:p>
            <a:pPr marL="171450" indent="-171450">
              <a:buFont typeface="Arial" panose="020B0604020202020204" pitchFamily="34" charset="0"/>
              <a:buChar char="•"/>
            </a:pPr>
            <a:r>
              <a:rPr lang="en-GB" sz="1400" b="1"/>
              <a:t>Sense checked </a:t>
            </a:r>
            <a:r>
              <a:rPr lang="en-GB" sz="1400"/>
              <a:t>themes and priorities </a:t>
            </a:r>
          </a:p>
          <a:p>
            <a:pPr marL="171450" indent="-171450">
              <a:buFont typeface="Arial" panose="020B0604020202020204" pitchFamily="34" charset="0"/>
              <a:buChar char="•"/>
            </a:pPr>
            <a:endParaRPr lang="en-GB" sz="1400"/>
          </a:p>
          <a:p>
            <a:pPr marL="171450" indent="-171450">
              <a:buFont typeface="Arial" panose="020B0604020202020204" pitchFamily="34" charset="0"/>
              <a:buChar char="•"/>
            </a:pPr>
            <a:r>
              <a:rPr lang="en-GB" sz="1400"/>
              <a:t>Underpinned by </a:t>
            </a:r>
            <a:r>
              <a:rPr lang="en-GB" sz="1400" b="1"/>
              <a:t>collaboration and partnership </a:t>
            </a:r>
            <a:r>
              <a:rPr lang="en-GB" sz="1400"/>
              <a:t>across the health and care system </a:t>
            </a:r>
          </a:p>
          <a:p>
            <a:pPr marL="171450" indent="-171450">
              <a:buFont typeface="Arial" panose="020B0604020202020204" pitchFamily="34" charset="0"/>
              <a:buChar char="•"/>
            </a:pPr>
            <a:endParaRPr lang="en-GB" sz="1400"/>
          </a:p>
          <a:p>
            <a:pPr marL="171450" indent="-171450">
              <a:buFont typeface="Arial" panose="020B0604020202020204" pitchFamily="34" charset="0"/>
              <a:buChar char="•"/>
            </a:pPr>
            <a:r>
              <a:rPr lang="en-GB" sz="1400" b="1"/>
              <a:t>Independent and peer review</a:t>
            </a:r>
            <a:r>
              <a:rPr lang="en-GB" sz="1400"/>
              <a:t> ensured process was systematic &amp; meaningful</a:t>
            </a:r>
          </a:p>
          <a:p>
            <a:pPr marL="171450" indent="-171450">
              <a:buFont typeface="Arial" panose="020B0604020202020204" pitchFamily="34" charset="0"/>
              <a:buChar char="•"/>
            </a:pPr>
            <a:endParaRPr lang="en-GB" sz="1400"/>
          </a:p>
          <a:p>
            <a:pPr marL="171450" indent="-171450">
              <a:buFont typeface="Arial" panose="020B0604020202020204" pitchFamily="34" charset="0"/>
              <a:buChar char="•"/>
            </a:pPr>
            <a:r>
              <a:rPr lang="en-GB" sz="1400" b="1"/>
              <a:t>Clarity on “what’s next</a:t>
            </a:r>
            <a:r>
              <a:rPr lang="en-GB" sz="1400"/>
              <a:t>” for ongoing engagement and review after Strategy publication </a:t>
            </a:r>
          </a:p>
          <a:p>
            <a:pPr marL="171450" indent="-171450">
              <a:buFont typeface="Arial" panose="020B0604020202020204" pitchFamily="34" charset="0"/>
              <a:buChar char="•"/>
            </a:pPr>
            <a:endParaRPr lang="en-GB" sz="1400"/>
          </a:p>
          <a:p>
            <a:pPr marL="171450" indent="-171450">
              <a:buFont typeface="Arial" panose="020B0604020202020204" pitchFamily="34" charset="0"/>
              <a:buChar char="•"/>
            </a:pPr>
            <a:r>
              <a:rPr lang="en-GB" sz="1400"/>
              <a:t>Strategy underpinned by a comprehensive Equality and Health Inequalities Impact Assessment (EHIA) and Quality Impact Assessment (QIA)</a:t>
            </a:r>
          </a:p>
          <a:p>
            <a:pPr marL="171450" indent="-171450">
              <a:buFont typeface="Arial" panose="020B0604020202020204" pitchFamily="34" charset="0"/>
              <a:buChar char="•"/>
            </a:pPr>
            <a:endParaRPr lang="en-GB" sz="1400"/>
          </a:p>
          <a:p>
            <a:pPr marL="171450" indent="-171450">
              <a:buFont typeface="Arial" panose="020B0604020202020204" pitchFamily="34" charset="0"/>
              <a:buChar char="•"/>
            </a:pPr>
            <a:endParaRPr lang="en-GB" sz="1400" b="1"/>
          </a:p>
        </p:txBody>
      </p:sp>
      <p:graphicFrame>
        <p:nvGraphicFramePr>
          <p:cNvPr id="6" name="Diagram 5">
            <a:extLst>
              <a:ext uri="{FF2B5EF4-FFF2-40B4-BE49-F238E27FC236}">
                <a16:creationId xmlns:a16="http://schemas.microsoft.com/office/drawing/2014/main" id="{37196B4E-8981-C2B4-DEC0-32C52A581FAA}"/>
              </a:ext>
            </a:extLst>
          </p:cNvPr>
          <p:cNvGraphicFramePr/>
          <p:nvPr/>
        </p:nvGraphicFramePr>
        <p:xfrm>
          <a:off x="3175631" y="1423013"/>
          <a:ext cx="5297902" cy="3431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Down 6">
            <a:extLst>
              <a:ext uri="{FF2B5EF4-FFF2-40B4-BE49-F238E27FC236}">
                <a16:creationId xmlns:a16="http://schemas.microsoft.com/office/drawing/2014/main" id="{4B4CD70A-61E7-7700-261B-7387B57294AC}"/>
              </a:ext>
            </a:extLst>
          </p:cNvPr>
          <p:cNvSpPr/>
          <p:nvPr/>
        </p:nvSpPr>
        <p:spPr>
          <a:xfrm>
            <a:off x="5538945" y="4441839"/>
            <a:ext cx="489557" cy="516757"/>
          </a:xfrm>
          <a:prstGeom prst="downArrow">
            <a:avLst/>
          </a:prstGeom>
          <a:solidFill>
            <a:srgbClr val="0070C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E2EA2528-4FCB-5208-7C11-58C222F8BDF8}"/>
              </a:ext>
            </a:extLst>
          </p:cNvPr>
          <p:cNvSpPr txBox="1"/>
          <p:nvPr/>
        </p:nvSpPr>
        <p:spPr>
          <a:xfrm>
            <a:off x="6596614" y="4495776"/>
            <a:ext cx="1642290" cy="646331"/>
          </a:xfrm>
          <a:prstGeom prst="rect">
            <a:avLst/>
          </a:prstGeom>
          <a:noFill/>
          <a:ln w="22225">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mn-cs"/>
              </a:rPr>
              <a:t>Sense check: key public stakeholders @ system/place  </a:t>
            </a:r>
          </a:p>
        </p:txBody>
      </p:sp>
      <p:sp>
        <p:nvSpPr>
          <p:cNvPr id="9" name="TextBox 8">
            <a:extLst>
              <a:ext uri="{FF2B5EF4-FFF2-40B4-BE49-F238E27FC236}">
                <a16:creationId xmlns:a16="http://schemas.microsoft.com/office/drawing/2014/main" id="{4A97C53D-FA5C-0906-6317-0B38E45FC0CE}"/>
              </a:ext>
            </a:extLst>
          </p:cNvPr>
          <p:cNvSpPr txBox="1"/>
          <p:nvPr/>
        </p:nvSpPr>
        <p:spPr>
          <a:xfrm>
            <a:off x="4117299" y="4491136"/>
            <a:ext cx="996318" cy="646331"/>
          </a:xfrm>
          <a:prstGeom prst="rect">
            <a:avLst/>
          </a:prstGeom>
          <a:noFill/>
          <a:ln w="22225">
            <a:solidFill>
              <a:srgbClr val="0070C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mn-cs"/>
              </a:rPr>
              <a:t>Reference group oversight </a:t>
            </a:r>
          </a:p>
        </p:txBody>
      </p:sp>
      <p:sp>
        <p:nvSpPr>
          <p:cNvPr id="10" name="TextBox 9">
            <a:extLst>
              <a:ext uri="{FF2B5EF4-FFF2-40B4-BE49-F238E27FC236}">
                <a16:creationId xmlns:a16="http://schemas.microsoft.com/office/drawing/2014/main" id="{7A0B8373-0C09-6E5C-77FE-C3CC049A426B}"/>
              </a:ext>
            </a:extLst>
          </p:cNvPr>
          <p:cNvSpPr txBox="1"/>
          <p:nvPr/>
        </p:nvSpPr>
        <p:spPr>
          <a:xfrm>
            <a:off x="5112008" y="5071365"/>
            <a:ext cx="246950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    </a:t>
            </a:r>
            <a:r>
              <a:rPr kumimoji="0" lang="en-GB" sz="1200" b="1" i="0" u="none" strike="noStrike" kern="1200" cap="none" spc="0" normalizeH="0" baseline="0" noProof="0">
                <a:ln>
                  <a:noFill/>
                </a:ln>
                <a:solidFill>
                  <a:prstClr val="black"/>
                </a:solidFill>
                <a:effectLst/>
                <a:uLnTx/>
                <a:uFillTx/>
                <a:latin typeface="Calibri"/>
                <a:ea typeface="+mn-ea"/>
                <a:cs typeface="+mn-cs"/>
              </a:rPr>
              <a:t>Final strategy </a:t>
            </a:r>
          </a:p>
        </p:txBody>
      </p:sp>
      <p:sp>
        <p:nvSpPr>
          <p:cNvPr id="11" name="TextBox 10">
            <a:extLst>
              <a:ext uri="{FF2B5EF4-FFF2-40B4-BE49-F238E27FC236}">
                <a16:creationId xmlns:a16="http://schemas.microsoft.com/office/drawing/2014/main" id="{2C75104E-6896-3B89-AE88-965A72B47B34}"/>
              </a:ext>
            </a:extLst>
          </p:cNvPr>
          <p:cNvSpPr txBox="1"/>
          <p:nvPr/>
        </p:nvSpPr>
        <p:spPr>
          <a:xfrm>
            <a:off x="4591026" y="5880782"/>
            <a:ext cx="346927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mn-cs"/>
              </a:rPr>
              <a:t>Ongoing insight capture and review  </a:t>
            </a:r>
          </a:p>
        </p:txBody>
      </p:sp>
      <p:sp>
        <p:nvSpPr>
          <p:cNvPr id="12" name="Arrow: Down 11">
            <a:extLst>
              <a:ext uri="{FF2B5EF4-FFF2-40B4-BE49-F238E27FC236}">
                <a16:creationId xmlns:a16="http://schemas.microsoft.com/office/drawing/2014/main" id="{E132E174-5028-522C-E759-11A37E23653C}"/>
              </a:ext>
            </a:extLst>
          </p:cNvPr>
          <p:cNvSpPr/>
          <p:nvPr/>
        </p:nvSpPr>
        <p:spPr>
          <a:xfrm>
            <a:off x="5514977" y="5499262"/>
            <a:ext cx="549372" cy="329738"/>
          </a:xfrm>
          <a:prstGeom prst="downArrow">
            <a:avLst/>
          </a:prstGeom>
          <a:solidFill>
            <a:srgbClr val="0070C0"/>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id="{8C26C8B1-4FFD-3E64-565C-BB0821E3AFE4}"/>
              </a:ext>
            </a:extLst>
          </p:cNvPr>
          <p:cNvSpPr txBox="1"/>
          <p:nvPr/>
        </p:nvSpPr>
        <p:spPr>
          <a:xfrm rot="5400000">
            <a:off x="7739934" y="3000112"/>
            <a:ext cx="195569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mn-cs"/>
              </a:rPr>
              <a:t>July – mid August </a:t>
            </a:r>
          </a:p>
        </p:txBody>
      </p:sp>
      <p:sp>
        <p:nvSpPr>
          <p:cNvPr id="14" name="TextBox 13">
            <a:extLst>
              <a:ext uri="{FF2B5EF4-FFF2-40B4-BE49-F238E27FC236}">
                <a16:creationId xmlns:a16="http://schemas.microsoft.com/office/drawing/2014/main" id="{722F0252-70C7-B0F5-070D-1AD52ED9EA34}"/>
              </a:ext>
            </a:extLst>
          </p:cNvPr>
          <p:cNvSpPr txBox="1"/>
          <p:nvPr/>
        </p:nvSpPr>
        <p:spPr>
          <a:xfrm rot="5400000" flipH="1">
            <a:off x="8139701" y="4675801"/>
            <a:ext cx="11466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a:ea typeface="+mn-ea"/>
                <a:cs typeface="+mn-cs"/>
              </a:rPr>
              <a:t>Sep-Nov</a:t>
            </a:r>
            <a:r>
              <a:rPr kumimoji="0" lang="en-GB" sz="1200" b="0" i="0" u="none" strike="noStrike" kern="1200" cap="none" spc="0" normalizeH="0" baseline="0" noProof="0">
                <a:ln>
                  <a:noFill/>
                </a:ln>
                <a:solidFill>
                  <a:prstClr val="black"/>
                </a:solidFill>
                <a:effectLst/>
                <a:uLnTx/>
                <a:uFillTx/>
                <a:latin typeface="Calibri"/>
                <a:ea typeface="+mn-ea"/>
                <a:cs typeface="+mn-cs"/>
              </a:rPr>
              <a:t> </a:t>
            </a:r>
          </a:p>
        </p:txBody>
      </p:sp>
      <p:sp>
        <p:nvSpPr>
          <p:cNvPr id="15" name="Isosceles Triangle 14">
            <a:extLst>
              <a:ext uri="{FF2B5EF4-FFF2-40B4-BE49-F238E27FC236}">
                <a16:creationId xmlns:a16="http://schemas.microsoft.com/office/drawing/2014/main" id="{CBE7096C-ECED-BAF4-FD48-FF6915DCDF60}"/>
              </a:ext>
            </a:extLst>
          </p:cNvPr>
          <p:cNvSpPr/>
          <p:nvPr/>
        </p:nvSpPr>
        <p:spPr>
          <a:xfrm>
            <a:off x="8535305" y="5066217"/>
            <a:ext cx="320978" cy="338688"/>
          </a:xfrm>
          <a:prstGeom prst="triangle">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ECB143A1-B78A-3482-15F0-5BB533418F91}"/>
              </a:ext>
            </a:extLst>
          </p:cNvPr>
          <p:cNvSpPr txBox="1"/>
          <p:nvPr/>
        </p:nvSpPr>
        <p:spPr>
          <a:xfrm>
            <a:off x="8238905" y="5844005"/>
            <a:ext cx="164064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a:ea typeface="+mn-ea"/>
                <a:cs typeface="+mn-cs"/>
              </a:rPr>
              <a:t>Spring 2023 </a:t>
            </a:r>
          </a:p>
        </p:txBody>
      </p:sp>
      <p:sp>
        <p:nvSpPr>
          <p:cNvPr id="17" name="Arrow: Right 16">
            <a:extLst>
              <a:ext uri="{FF2B5EF4-FFF2-40B4-BE49-F238E27FC236}">
                <a16:creationId xmlns:a16="http://schemas.microsoft.com/office/drawing/2014/main" id="{D042F49A-B392-4A6A-1415-323CF1DA0773}"/>
              </a:ext>
            </a:extLst>
          </p:cNvPr>
          <p:cNvSpPr/>
          <p:nvPr/>
        </p:nvSpPr>
        <p:spPr>
          <a:xfrm>
            <a:off x="8441349" y="6141570"/>
            <a:ext cx="436193" cy="149422"/>
          </a:xfrm>
          <a:prstGeom prst="rightArrow">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F81BD"/>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8475365D-09A6-6FF7-67C4-8FB4F8ED17E8}"/>
              </a:ext>
            </a:extLst>
          </p:cNvPr>
          <p:cNvSpPr/>
          <p:nvPr/>
        </p:nvSpPr>
        <p:spPr>
          <a:xfrm>
            <a:off x="8556563" y="3839438"/>
            <a:ext cx="320978" cy="338688"/>
          </a:xfrm>
          <a:prstGeom prst="triangl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675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2D25E2-EDE8-6C2D-9403-36F250EB5DEE}"/>
              </a:ext>
            </a:extLst>
          </p:cNvPr>
          <p:cNvPicPr>
            <a:picLocks noChangeAspect="1"/>
          </p:cNvPicPr>
          <p:nvPr/>
        </p:nvPicPr>
        <p:blipFill rotWithShape="1">
          <a:blip r:embed="rId2"/>
          <a:srcRect b="4071"/>
          <a:stretch/>
        </p:blipFill>
        <p:spPr>
          <a:xfrm>
            <a:off x="628650" y="828676"/>
            <a:ext cx="8343900" cy="4924425"/>
          </a:xfrm>
          <a:prstGeom prst="rect">
            <a:avLst/>
          </a:prstGeom>
        </p:spPr>
      </p:pic>
    </p:spTree>
    <p:extLst>
      <p:ext uri="{BB962C8B-B14F-4D97-AF65-F5344CB8AC3E}">
        <p14:creationId xmlns:p14="http://schemas.microsoft.com/office/powerpoint/2010/main" val="312255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DCF872-F864-5D31-CC6A-0FF9CDE30D23}"/>
              </a:ext>
            </a:extLst>
          </p:cNvPr>
          <p:cNvSpPr txBox="1"/>
          <p:nvPr/>
        </p:nvSpPr>
        <p:spPr>
          <a:xfrm>
            <a:off x="900069" y="1351508"/>
            <a:ext cx="3751830" cy="4524315"/>
          </a:xfrm>
          <a:prstGeom prst="rect">
            <a:avLst/>
          </a:prstGeom>
          <a:noFill/>
        </p:spPr>
        <p:txBody>
          <a:bodyPr wrap="square" lIns="91440" tIns="45720" rIns="91440" bIns="45720" rtlCol="0" anchor="t">
            <a:spAutoFit/>
          </a:bodyPr>
          <a:lstStyle/>
          <a:p>
            <a:r>
              <a:rPr lang="en-GB" sz="1200" dirty="0">
                <a:effectLst/>
                <a:latin typeface="Arial"/>
                <a:ea typeface="Times New Roman" panose="02020603050405020304" pitchFamily="18" charset="0"/>
                <a:cs typeface="Arial"/>
              </a:rPr>
              <a:t>We are </a:t>
            </a:r>
            <a:r>
              <a:rPr lang="en-GB" sz="1200" dirty="0">
                <a:latin typeface="Arial"/>
                <a:ea typeface="Times New Roman" panose="02020603050405020304" pitchFamily="18" charset="0"/>
                <a:cs typeface="Arial"/>
              </a:rPr>
              <a:t>developing an ambition </a:t>
            </a:r>
            <a:r>
              <a:rPr lang="en-GB" sz="1200" dirty="0">
                <a:effectLst/>
                <a:latin typeface="Arial"/>
                <a:ea typeface="Times New Roman" panose="02020603050405020304" pitchFamily="18" charset="0"/>
                <a:cs typeface="Arial"/>
              </a:rPr>
              <a:t>for health and care that aims to improve the lives of people living across Sussex now and in the future.</a:t>
            </a:r>
            <a:r>
              <a:rPr lang="en-GB" sz="1200" dirty="0">
                <a:latin typeface="Arial"/>
                <a:ea typeface="Times New Roman" panose="02020603050405020304" pitchFamily="18" charset="0"/>
                <a:cs typeface="Arial"/>
              </a:rPr>
              <a:t> </a:t>
            </a:r>
            <a:endParaRPr lang="en-GB" sz="1200">
              <a:effectLst/>
              <a:latin typeface="Arial" panose="020B0604020202020204" pitchFamily="34" charset="0"/>
              <a:ea typeface="Calibri" panose="020F0502020204030204" pitchFamily="34" charset="0"/>
            </a:endParaRPr>
          </a:p>
          <a:p>
            <a:endParaRPr lang="en-GB" sz="1200">
              <a:latin typeface="Arial" panose="020B0604020202020204" pitchFamily="34" charset="0"/>
              <a:ea typeface="Times New Roman" panose="02020603050405020304" pitchFamily="18" charset="0"/>
            </a:endParaRPr>
          </a:p>
          <a:p>
            <a:r>
              <a:rPr lang="en-GB" sz="1200" dirty="0">
                <a:effectLst/>
                <a:latin typeface="Arial"/>
                <a:ea typeface="Times New Roman" panose="02020603050405020304" pitchFamily="18" charset="0"/>
                <a:cs typeface="Arial"/>
              </a:rPr>
              <a:t>It</a:t>
            </a:r>
            <a:r>
              <a:rPr lang="en-GB" sz="1200" dirty="0">
                <a:latin typeface="Arial"/>
                <a:ea typeface="Times New Roman" panose="02020603050405020304" pitchFamily="18" charset="0"/>
                <a:cs typeface="Arial"/>
              </a:rPr>
              <a:t> sets</a:t>
            </a:r>
            <a:r>
              <a:rPr lang="en-GB" sz="1200" dirty="0">
                <a:effectLst/>
                <a:latin typeface="Arial"/>
                <a:ea typeface="Times New Roman" panose="02020603050405020304" pitchFamily="18" charset="0"/>
                <a:cs typeface="Arial"/>
              </a:rPr>
              <a:t> out what we want to achieve over the next five years.</a:t>
            </a:r>
            <a:r>
              <a:rPr lang="en-GB" sz="1200" dirty="0">
                <a:latin typeface="Arial"/>
                <a:ea typeface="Times New Roman" panose="02020603050405020304" pitchFamily="18" charset="0"/>
                <a:cs typeface="Arial"/>
              </a:rPr>
              <a:t> </a:t>
            </a:r>
            <a:endParaRPr lang="en-GB" sz="1200">
              <a:effectLst/>
              <a:latin typeface="Arial" panose="020B0604020202020204" pitchFamily="34" charset="0"/>
              <a:ea typeface="Calibri" panose="020F0502020204030204" pitchFamily="34" charset="0"/>
            </a:endParaRPr>
          </a:p>
          <a:p>
            <a:endParaRPr lang="en-GB" sz="1200">
              <a:effectLst/>
              <a:latin typeface="Arial" panose="020B0604020202020204" pitchFamily="34" charset="0"/>
              <a:ea typeface="Calibri" panose="020F0502020204030204" pitchFamily="34" charset="0"/>
            </a:endParaRPr>
          </a:p>
          <a:p>
            <a:r>
              <a:rPr lang="en-GB" sz="1200" dirty="0">
                <a:effectLst/>
                <a:latin typeface="Arial"/>
                <a:ea typeface="Calibri" panose="020F0502020204030204" pitchFamily="34" charset="0"/>
                <a:cs typeface="Arial"/>
              </a:rPr>
              <a:t>Its purpose is to </a:t>
            </a:r>
            <a:r>
              <a:rPr lang="en-GB" sz="1200" dirty="0">
                <a:latin typeface="Arial"/>
                <a:ea typeface="Calibri" panose="020F0502020204030204" pitchFamily="34" charset="0"/>
                <a:cs typeface="Arial"/>
              </a:rPr>
              <a:t>set out the areas of work that we want to achieve across</a:t>
            </a:r>
            <a:r>
              <a:rPr lang="en-GB" sz="1200" dirty="0">
                <a:effectLst/>
                <a:latin typeface="Arial"/>
                <a:ea typeface="Calibri" panose="020F0502020204030204" pitchFamily="34" charset="0"/>
                <a:cs typeface="Arial"/>
              </a:rPr>
              <a:t> the health and care system that will make the biggest difference to local people.</a:t>
            </a:r>
            <a:r>
              <a:rPr lang="en-GB" sz="1200" dirty="0">
                <a:latin typeface="Arial"/>
                <a:ea typeface="Calibri" panose="020F0502020204030204" pitchFamily="34" charset="0"/>
                <a:cs typeface="Arial"/>
              </a:rPr>
              <a:t> </a:t>
            </a:r>
            <a:endParaRPr lang="en-GB" sz="1200" dirty="0">
              <a:effectLst/>
              <a:latin typeface="Arial" panose="020B0604020202020204" pitchFamily="34" charset="0"/>
              <a:ea typeface="Calibri" panose="020F0502020204030204" pitchFamily="34" charset="0"/>
              <a:cs typeface="Arial"/>
            </a:endParaRPr>
          </a:p>
          <a:p>
            <a:endParaRPr lang="en-GB" sz="1200">
              <a:effectLst/>
              <a:latin typeface="Arial" panose="020B0604020202020204" pitchFamily="34" charset="0"/>
              <a:ea typeface="Calibri" panose="020F0502020204030204" pitchFamily="34" charset="0"/>
            </a:endParaRPr>
          </a:p>
          <a:p>
            <a:r>
              <a:rPr lang="en-GB" sz="1200" dirty="0">
                <a:effectLst/>
                <a:latin typeface="Arial"/>
                <a:ea typeface="Calibri" panose="020F0502020204030204" pitchFamily="34" charset="0"/>
                <a:cs typeface="Arial"/>
              </a:rPr>
              <a:t>By working together across all partners, and with local people and communities, we will be able to combine our collective energy, resource and expertise to bring bigger benefits for our population.</a:t>
            </a:r>
            <a:r>
              <a:rPr lang="en-GB" sz="1200" dirty="0">
                <a:latin typeface="Arial"/>
                <a:ea typeface="Calibri" panose="020F0502020204030204" pitchFamily="34" charset="0"/>
                <a:cs typeface="Arial"/>
              </a:rPr>
              <a:t> </a:t>
            </a:r>
            <a:endParaRPr lang="en-GB" sz="1200" dirty="0">
              <a:effectLst/>
              <a:latin typeface="Arial" panose="020B0604020202020204" pitchFamily="34" charset="0"/>
              <a:ea typeface="Calibri" panose="020F0502020204030204" pitchFamily="34" charset="0"/>
              <a:cs typeface="Arial"/>
            </a:endParaRPr>
          </a:p>
          <a:p>
            <a:endParaRPr lang="en-GB" sz="1200">
              <a:effectLst/>
              <a:latin typeface="Arial" panose="020B0604020202020204" pitchFamily="34" charset="0"/>
              <a:ea typeface="Calibri" panose="020F0502020204030204" pitchFamily="34" charset="0"/>
            </a:endParaRPr>
          </a:p>
          <a:p>
            <a:pPr lvl="0"/>
            <a:r>
              <a:rPr lang="en-GB" sz="1200" dirty="0">
                <a:latin typeface="Arial"/>
                <a:ea typeface="Calibri" panose="020F0502020204030204" pitchFamily="34" charset="0"/>
                <a:cs typeface="Arial"/>
              </a:rPr>
              <a:t>It </a:t>
            </a:r>
            <a:r>
              <a:rPr lang="en-GB" sz="1200" dirty="0">
                <a:effectLst/>
                <a:latin typeface="Arial"/>
                <a:ea typeface="Calibri" panose="020F0502020204030204" pitchFamily="34" charset="0"/>
                <a:cs typeface="Arial"/>
              </a:rPr>
              <a:t>will be built on the Health and Wellbeing Strategies that are already in place across Brighton and Hove, East Sussex and West Sussex, is influenced by supporting information and evidence, has been shaped by feedback and insight from partners and the public engagement, and responds to a number of national strategies, plans and guidelines that need to be met.</a:t>
            </a:r>
            <a:endParaRPr lang="en-GB" sz="1000" dirty="0">
              <a:latin typeface="Arial"/>
              <a:cs typeface="Arial"/>
            </a:endParaRPr>
          </a:p>
        </p:txBody>
      </p:sp>
      <p:sp>
        <p:nvSpPr>
          <p:cNvPr id="10" name="TextBox 12">
            <a:extLst>
              <a:ext uri="{FF2B5EF4-FFF2-40B4-BE49-F238E27FC236}">
                <a16:creationId xmlns:a16="http://schemas.microsoft.com/office/drawing/2014/main" id="{0A1914A1-45A6-17E7-E4C1-A67122CB166D}"/>
              </a:ext>
            </a:extLst>
          </p:cNvPr>
          <p:cNvSpPr txBox="1"/>
          <p:nvPr/>
        </p:nvSpPr>
        <p:spPr>
          <a:xfrm>
            <a:off x="900069" y="630012"/>
            <a:ext cx="7919761" cy="430887"/>
          </a:xfrm>
          <a:prstGeom prst="rect">
            <a:avLst/>
          </a:prstGeom>
        </p:spPr>
        <p:txBody>
          <a:bodyPr wrap="square" lIns="0" tIns="0" rIns="0" bIns="0" rtlCol="0" anchor="t">
            <a:spAutoFit/>
          </a:bodyPr>
          <a:lstStyle/>
          <a:p>
            <a:r>
              <a:rPr lang="en-GB" sz="2800" b="1" spc="46">
                <a:solidFill>
                  <a:schemeClr val="accent3"/>
                </a:solidFill>
                <a:latin typeface="+mj-lt"/>
              </a:rPr>
              <a:t>What we are trying to do</a:t>
            </a:r>
          </a:p>
        </p:txBody>
      </p:sp>
      <p:sp>
        <p:nvSpPr>
          <p:cNvPr id="2" name="TextBox 1">
            <a:extLst>
              <a:ext uri="{FF2B5EF4-FFF2-40B4-BE49-F238E27FC236}">
                <a16:creationId xmlns:a16="http://schemas.microsoft.com/office/drawing/2014/main" id="{A9AFC8DB-A007-32CA-A060-12A2DBDBDD4D}"/>
              </a:ext>
            </a:extLst>
          </p:cNvPr>
          <p:cNvSpPr txBox="1"/>
          <p:nvPr/>
        </p:nvSpPr>
        <p:spPr>
          <a:xfrm>
            <a:off x="5254101" y="3286841"/>
            <a:ext cx="3751830" cy="3046988"/>
          </a:xfrm>
          <a:prstGeom prst="rect">
            <a:avLst/>
          </a:prstGeom>
          <a:noFill/>
        </p:spPr>
        <p:txBody>
          <a:bodyPr wrap="square" lIns="91440" tIns="45720" rIns="91440" bIns="45720" rtlCol="0" anchor="t">
            <a:spAutoFit/>
          </a:bodyPr>
          <a:lstStyle/>
          <a:p>
            <a:r>
              <a:rPr lang="en-GB" sz="1200" dirty="0">
                <a:effectLst/>
                <a:latin typeface="Arial"/>
                <a:ea typeface="Calibri" panose="020F0502020204030204" pitchFamily="34" charset="0"/>
                <a:cs typeface="Arial"/>
              </a:rPr>
              <a:t>The Sussex Health and Care Assembly </a:t>
            </a:r>
            <a:r>
              <a:rPr lang="en-GB" sz="1200" dirty="0">
                <a:latin typeface="Arial"/>
                <a:ea typeface="Calibri" panose="020F0502020204030204" pitchFamily="34" charset="0"/>
                <a:cs typeface="Arial"/>
              </a:rPr>
              <a:t>oversaw</a:t>
            </a:r>
            <a:r>
              <a:rPr lang="en-GB" sz="1200" dirty="0">
                <a:effectLst/>
                <a:latin typeface="Arial"/>
                <a:ea typeface="Calibri" panose="020F0502020204030204" pitchFamily="34" charset="0"/>
                <a:cs typeface="Arial"/>
              </a:rPr>
              <a:t> </a:t>
            </a:r>
            <a:r>
              <a:rPr lang="en-GB" sz="1200" dirty="0">
                <a:latin typeface="Arial"/>
                <a:ea typeface="Calibri" panose="020F0502020204030204" pitchFamily="34" charset="0"/>
                <a:cs typeface="Arial"/>
              </a:rPr>
              <a:t>its </a:t>
            </a:r>
            <a:r>
              <a:rPr lang="en-GB" sz="1200" dirty="0">
                <a:effectLst/>
                <a:latin typeface="Arial"/>
                <a:ea typeface="Calibri" panose="020F0502020204030204" pitchFamily="34" charset="0"/>
                <a:cs typeface="Arial"/>
              </a:rPr>
              <a:t>development and</a:t>
            </a:r>
            <a:r>
              <a:rPr lang="en-GB" sz="1200" dirty="0">
                <a:latin typeface="Arial"/>
                <a:ea typeface="Calibri" panose="020F0502020204030204" pitchFamily="34" charset="0"/>
                <a:cs typeface="Arial"/>
              </a:rPr>
              <a:t> will</a:t>
            </a:r>
            <a:r>
              <a:rPr lang="en-GB" sz="1200" dirty="0">
                <a:effectLst/>
                <a:latin typeface="Arial"/>
                <a:ea typeface="Calibri" panose="020F0502020204030204" pitchFamily="34" charset="0"/>
                <a:cs typeface="Arial"/>
              </a:rPr>
              <a:t> </a:t>
            </a:r>
            <a:r>
              <a:rPr lang="en-GB" sz="1200" dirty="0">
                <a:latin typeface="Arial"/>
                <a:ea typeface="Calibri" panose="020F0502020204030204" pitchFamily="34" charset="0"/>
                <a:cs typeface="Arial"/>
              </a:rPr>
              <a:t>oversee </a:t>
            </a:r>
            <a:r>
              <a:rPr lang="en-GB" sz="1200" dirty="0">
                <a:effectLst/>
                <a:latin typeface="Arial"/>
                <a:ea typeface="Calibri" panose="020F0502020204030204" pitchFamily="34" charset="0"/>
                <a:cs typeface="Arial"/>
              </a:rPr>
              <a:t>its impact. The Assembly is a new statutory joint committee between the NHS Sussex, Brighton &amp; Hove City Council, East Sussex County Council and West Sussex County Council, </a:t>
            </a:r>
            <a:r>
              <a:rPr lang="en-GB" sz="1200" dirty="0">
                <a:latin typeface="Arial"/>
                <a:ea typeface="Calibri" panose="020F0502020204030204" pitchFamily="34" charset="0"/>
                <a:cs typeface="Arial"/>
              </a:rPr>
              <a:t>and includes membership</a:t>
            </a:r>
            <a:r>
              <a:rPr lang="en-GB" sz="1200" dirty="0">
                <a:effectLst/>
                <a:latin typeface="Arial"/>
                <a:ea typeface="Calibri" panose="020F0502020204030204" pitchFamily="34" charset="0"/>
                <a:cs typeface="Arial"/>
              </a:rPr>
              <a:t> from a wide range of leaders from the NHS, local authorities, universities, voluntary and community organisations, Healthwatch and other specialist members with expertise in further education, housing and local enterprise.</a:t>
            </a:r>
          </a:p>
          <a:p>
            <a:endParaRPr lang="en-GB" sz="1200">
              <a:effectLst/>
              <a:latin typeface="Arial" panose="020B0604020202020204" pitchFamily="34" charset="0"/>
              <a:ea typeface="Calibri" panose="020F0502020204030204" pitchFamily="34" charset="0"/>
            </a:endParaRPr>
          </a:p>
          <a:p>
            <a:r>
              <a:rPr lang="en-GB" sz="1200" dirty="0">
                <a:effectLst/>
                <a:latin typeface="Arial"/>
                <a:ea typeface="Calibri" panose="020F0502020204030204" pitchFamily="34" charset="0"/>
                <a:cs typeface="Arial"/>
              </a:rPr>
              <a:t>We </a:t>
            </a:r>
            <a:r>
              <a:rPr lang="en-GB" sz="1200" dirty="0">
                <a:latin typeface="Arial"/>
                <a:ea typeface="Calibri" panose="020F0502020204030204" pitchFamily="34" charset="0"/>
                <a:cs typeface="Arial"/>
              </a:rPr>
              <a:t>are now </a:t>
            </a:r>
            <a:r>
              <a:rPr lang="en-GB" sz="1200" dirty="0">
                <a:effectLst/>
                <a:latin typeface="Arial"/>
                <a:ea typeface="Calibri" panose="020F0502020204030204" pitchFamily="34" charset="0"/>
                <a:cs typeface="Arial"/>
              </a:rPr>
              <a:t>discussing across organisations, staff, and our communities</a:t>
            </a:r>
            <a:r>
              <a:rPr lang="en-GB" sz="1200" dirty="0">
                <a:latin typeface="Arial"/>
                <a:ea typeface="Calibri" panose="020F0502020204030204" pitchFamily="34" charset="0"/>
                <a:cs typeface="Arial"/>
              </a:rPr>
              <a:t>,</a:t>
            </a:r>
            <a:r>
              <a:rPr lang="en-GB" sz="1200" dirty="0">
                <a:effectLst/>
                <a:latin typeface="Arial"/>
                <a:ea typeface="Calibri" panose="020F0502020204030204" pitchFamily="34" charset="0"/>
                <a:cs typeface="Arial"/>
              </a:rPr>
              <a:t> </a:t>
            </a:r>
            <a:r>
              <a:rPr lang="en-GB" sz="1200" dirty="0">
                <a:latin typeface="Arial"/>
                <a:ea typeface="Calibri" panose="020F0502020204030204" pitchFamily="34" charset="0"/>
                <a:cs typeface="Arial"/>
              </a:rPr>
              <a:t>what</a:t>
            </a:r>
            <a:r>
              <a:rPr lang="en-GB" sz="1200" dirty="0">
                <a:effectLst/>
                <a:latin typeface="Arial"/>
                <a:ea typeface="Calibri" panose="020F0502020204030204" pitchFamily="34" charset="0"/>
                <a:cs typeface="Arial"/>
              </a:rPr>
              <a:t> we need to do to make our ambition a reality</a:t>
            </a:r>
            <a:r>
              <a:rPr lang="en-GB" sz="1200" dirty="0">
                <a:latin typeface="Arial"/>
                <a:ea typeface="Calibri" panose="020F0502020204030204" pitchFamily="34" charset="0"/>
                <a:cs typeface="Arial"/>
              </a:rPr>
              <a:t> and put that into a Shared Delivery Plan</a:t>
            </a:r>
            <a:r>
              <a:rPr lang="en-GB" sz="1200" dirty="0">
                <a:effectLst/>
                <a:latin typeface="Arial"/>
                <a:ea typeface="Calibri" panose="020F0502020204030204" pitchFamily="34" charset="0"/>
                <a:cs typeface="Arial"/>
              </a:rPr>
              <a:t>.</a:t>
            </a:r>
          </a:p>
        </p:txBody>
      </p:sp>
      <p:pic>
        <p:nvPicPr>
          <p:cNvPr id="1026" name="Picture 2" descr="Healthy Communities | LGOV">
            <a:extLst>
              <a:ext uri="{FF2B5EF4-FFF2-40B4-BE49-F238E27FC236}">
                <a16:creationId xmlns:a16="http://schemas.microsoft.com/office/drawing/2014/main" id="{2FEAEEA3-AB80-3EDC-2124-24931C6A3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763" y="1244560"/>
            <a:ext cx="3551067" cy="185861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226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DCF872-F864-5D31-CC6A-0FF9CDE30D23}"/>
              </a:ext>
            </a:extLst>
          </p:cNvPr>
          <p:cNvSpPr txBox="1"/>
          <p:nvPr/>
        </p:nvSpPr>
        <p:spPr>
          <a:xfrm>
            <a:off x="900068" y="1280487"/>
            <a:ext cx="3751830" cy="5139869"/>
          </a:xfrm>
          <a:prstGeom prst="rect">
            <a:avLst/>
          </a:prstGeom>
          <a:noFill/>
        </p:spPr>
        <p:txBody>
          <a:bodyPr wrap="square" rtlCol="0">
            <a:spAutoFit/>
          </a:bodyPr>
          <a:lstStyle/>
          <a:p>
            <a:pPr lvl="0"/>
            <a:r>
              <a:rPr lang="en-GB" sz="1200">
                <a:effectLst/>
                <a:latin typeface="Arial" panose="020B0604020202020204" pitchFamily="34" charset="0"/>
                <a:ea typeface="Times New Roman" panose="02020603050405020304" pitchFamily="18" charset="0"/>
              </a:rPr>
              <a:t>A lot of work has already taken place across health and care over recent years to improve the support, care and treatment available, and the timeliness of how people access services, and progress has been made that has brought real benefits to local people. </a:t>
            </a:r>
            <a:endParaRPr lang="en-GB" sz="1100">
              <a:effectLst/>
              <a:latin typeface="Arial" panose="020B0604020202020204" pitchFamily="34" charset="0"/>
              <a:ea typeface="Calibri" panose="020F0502020204030204" pitchFamily="34" charset="0"/>
            </a:endParaRPr>
          </a:p>
          <a:p>
            <a:r>
              <a:rPr lang="en-GB" sz="1200">
                <a:effectLst/>
                <a:latin typeface="Arial" panose="020B0604020202020204" pitchFamily="34" charset="0"/>
                <a:ea typeface="Times New Roman" panose="02020603050405020304" pitchFamily="18" charset="0"/>
              </a:rPr>
              <a:t> </a:t>
            </a:r>
            <a:endParaRPr lang="en-GB" sz="1100">
              <a:effectLst/>
              <a:latin typeface="Arial" panose="020B0604020202020204" pitchFamily="34" charset="0"/>
              <a:ea typeface="Calibri" panose="020F0502020204030204" pitchFamily="34" charset="0"/>
            </a:endParaRPr>
          </a:p>
          <a:p>
            <a:pPr lvl="0"/>
            <a:r>
              <a:rPr lang="en-GB" sz="1200">
                <a:effectLst/>
                <a:latin typeface="Arial" panose="020B0604020202020204" pitchFamily="34" charset="0"/>
                <a:ea typeface="Times New Roman" panose="02020603050405020304" pitchFamily="18" charset="0"/>
              </a:rPr>
              <a:t>However, we recognise this has still not gone far or fast enough in many areas and a lot of the issues we face can only be resolved with bigger, longer-term and more ambitious change. </a:t>
            </a:r>
            <a:endParaRPr lang="en-GB" sz="1100">
              <a:effectLst/>
              <a:latin typeface="Arial" panose="020B0604020202020204" pitchFamily="34" charset="0"/>
              <a:ea typeface="Calibri" panose="020F0502020204030204" pitchFamily="34" charset="0"/>
            </a:endParaRPr>
          </a:p>
          <a:p>
            <a:r>
              <a:rPr lang="en-GB" sz="1200">
                <a:effectLst/>
                <a:latin typeface="Arial" panose="020B0604020202020204" pitchFamily="34" charset="0"/>
                <a:ea typeface="Times New Roman" panose="02020603050405020304" pitchFamily="18" charset="0"/>
              </a:rPr>
              <a:t> </a:t>
            </a:r>
            <a:endParaRPr lang="en-GB" sz="1100">
              <a:effectLst/>
              <a:latin typeface="Arial" panose="020B0604020202020204" pitchFamily="34" charset="0"/>
              <a:ea typeface="Calibri" panose="020F0502020204030204" pitchFamily="34" charset="0"/>
            </a:endParaRPr>
          </a:p>
          <a:p>
            <a:pPr lvl="0"/>
            <a:r>
              <a:rPr lang="en-GB" sz="1200">
                <a:solidFill>
                  <a:srgbClr val="000000"/>
                </a:solidFill>
                <a:effectLst/>
                <a:latin typeface="Arial" panose="020B0604020202020204" pitchFamily="34" charset="0"/>
                <a:ea typeface="Calibri" panose="020F0502020204030204" pitchFamily="34" charset="0"/>
              </a:rPr>
              <a:t>There are many issues and challenges that are currently impacting on the health and care of our population, and the services that are available to support them, that means some people are not always getting the experience we all want. </a:t>
            </a:r>
          </a:p>
          <a:p>
            <a:endParaRPr lang="en-GB" sz="1200">
              <a:solidFill>
                <a:srgbClr val="000000"/>
              </a:solidFill>
              <a:latin typeface="Arial" panose="020B0604020202020204" pitchFamily="34" charset="0"/>
              <a:ea typeface="Calibri" panose="020F0502020204030204" pitchFamily="34" charset="0"/>
            </a:endParaRPr>
          </a:p>
          <a:p>
            <a:r>
              <a:rPr lang="en-GB" sz="1200">
                <a:solidFill>
                  <a:srgbClr val="000000"/>
                </a:solidFill>
                <a:effectLst/>
                <a:latin typeface="Arial" panose="020B0604020202020204" pitchFamily="34" charset="0"/>
                <a:ea typeface="Calibri" panose="020F0502020204030204" pitchFamily="34" charset="0"/>
              </a:rPr>
              <a:t>These include: </a:t>
            </a:r>
          </a:p>
          <a:p>
            <a:r>
              <a:rPr lang="en-GB" sz="1200">
                <a:solidFill>
                  <a:srgbClr val="000000"/>
                </a:solidFill>
                <a:effectLst/>
                <a:latin typeface="Arial" panose="020B0604020202020204" pitchFamily="34" charset="0"/>
                <a:ea typeface="Calibri" panose="020F0502020204030204" pitchFamily="34" charset="0"/>
              </a:rPr>
              <a:t> </a:t>
            </a:r>
          </a:p>
          <a:p>
            <a:pPr lvl="0"/>
            <a:r>
              <a:rPr lang="en-GB" sz="1200" b="1">
                <a:solidFill>
                  <a:srgbClr val="000000"/>
                </a:solidFill>
                <a:effectLst/>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Greater need for services</a:t>
            </a:r>
          </a:p>
          <a:p>
            <a:pPr lvl="0"/>
            <a:endParaRPr lang="en-GB" sz="1400" b="1">
              <a:solidFill>
                <a:srgbClr val="0070C0"/>
              </a:solidFill>
              <a:latin typeface="Arial" panose="020B0604020202020204" pitchFamily="34" charset="0"/>
              <a:ea typeface="Calibri" panose="020F0502020204030204" pitchFamily="34" charset="0"/>
            </a:endParaRPr>
          </a:p>
          <a:p>
            <a:pPr lvl="0"/>
            <a:r>
              <a:rPr lang="en-GB" sz="1200">
                <a:effectLst/>
                <a:latin typeface="Arial" panose="020B0604020202020204" pitchFamily="34" charset="0"/>
                <a:ea typeface="Calibri" panose="020F0502020204030204" pitchFamily="34" charset="0"/>
              </a:rPr>
              <a:t>We are seeing an increasing need for care and support, which is putting pressure on services and staff, meaning some people are waiting longer </a:t>
            </a:r>
            <a:r>
              <a:rPr lang="en-GB" sz="1200">
                <a:latin typeface="Arial" panose="020B0604020202020204" pitchFamily="34" charset="0"/>
                <a:ea typeface="Calibri" panose="020F0502020204030204" pitchFamily="34" charset="0"/>
              </a:rPr>
              <a:t>than they should for the</a:t>
            </a:r>
            <a:r>
              <a:rPr lang="en-GB" sz="1200">
                <a:effectLst/>
                <a:latin typeface="Arial" panose="020B0604020202020204" pitchFamily="34" charset="0"/>
                <a:ea typeface="Calibri" panose="020F0502020204030204" pitchFamily="34" charset="0"/>
              </a:rPr>
              <a:t> care, support and treatment. This is due to a number of factors:</a:t>
            </a:r>
            <a:r>
              <a:rPr lang="en-GB" sz="1200">
                <a:solidFill>
                  <a:srgbClr val="000000"/>
                </a:solidFill>
                <a:effectLst/>
                <a:latin typeface="Arial" panose="020B0604020202020204" pitchFamily="34" charset="0"/>
                <a:ea typeface="Calibri" panose="020F0502020204030204" pitchFamily="34" charset="0"/>
              </a:rPr>
              <a:t> </a:t>
            </a:r>
          </a:p>
          <a:p>
            <a:pPr marL="742950" lvl="1" indent="-285750">
              <a:buFont typeface="Courier New" panose="02070309020205020404" pitchFamily="49" charset="0"/>
              <a:buChar char="o"/>
            </a:pPr>
            <a:endParaRPr lang="en-GB" sz="1200">
              <a:solidFill>
                <a:srgbClr val="000000"/>
              </a:solidFill>
              <a:effectLst/>
              <a:latin typeface="Arial" panose="020B0604020202020204" pitchFamily="34" charset="0"/>
              <a:ea typeface="Calibri" panose="020F0502020204030204" pitchFamily="34" charset="0"/>
            </a:endParaRPr>
          </a:p>
        </p:txBody>
      </p:sp>
      <p:sp>
        <p:nvSpPr>
          <p:cNvPr id="10" name="TextBox 12">
            <a:extLst>
              <a:ext uri="{FF2B5EF4-FFF2-40B4-BE49-F238E27FC236}">
                <a16:creationId xmlns:a16="http://schemas.microsoft.com/office/drawing/2014/main" id="{0A1914A1-45A6-17E7-E4C1-A67122CB166D}"/>
              </a:ext>
            </a:extLst>
          </p:cNvPr>
          <p:cNvSpPr txBox="1"/>
          <p:nvPr/>
        </p:nvSpPr>
        <p:spPr>
          <a:xfrm>
            <a:off x="993119" y="612733"/>
            <a:ext cx="7919761" cy="430887"/>
          </a:xfrm>
          <a:prstGeom prst="rect">
            <a:avLst/>
          </a:prstGeom>
        </p:spPr>
        <p:txBody>
          <a:bodyPr wrap="square" lIns="0" tIns="0" rIns="0" bIns="0" rtlCol="0" anchor="t">
            <a:spAutoFit/>
          </a:bodyPr>
          <a:lstStyle/>
          <a:p>
            <a:r>
              <a:rPr lang="en-GB" sz="2800" b="1" spc="46">
                <a:solidFill>
                  <a:schemeClr val="accent3"/>
                </a:solidFill>
                <a:latin typeface="+mj-lt"/>
              </a:rPr>
              <a:t>Why we need to change</a:t>
            </a:r>
          </a:p>
        </p:txBody>
      </p:sp>
      <p:sp>
        <p:nvSpPr>
          <p:cNvPr id="2" name="TextBox 1">
            <a:extLst>
              <a:ext uri="{FF2B5EF4-FFF2-40B4-BE49-F238E27FC236}">
                <a16:creationId xmlns:a16="http://schemas.microsoft.com/office/drawing/2014/main" id="{A9AFC8DB-A007-32CA-A060-12A2DBDBDD4D}"/>
              </a:ext>
            </a:extLst>
          </p:cNvPr>
          <p:cNvSpPr txBox="1"/>
          <p:nvPr/>
        </p:nvSpPr>
        <p:spPr>
          <a:xfrm>
            <a:off x="5254104" y="1255957"/>
            <a:ext cx="3751830" cy="4924425"/>
          </a:xfrm>
          <a:prstGeom prst="rect">
            <a:avLst/>
          </a:prstGeom>
          <a:noFill/>
        </p:spPr>
        <p:txBody>
          <a:bodyPr wrap="square" rtlCol="0">
            <a:spAutoFit/>
          </a:bodyPr>
          <a:lstStyle/>
          <a:p>
            <a:pPr marL="742950" lvl="1" indent="-285750">
              <a:buFont typeface="Courier New" panose="02070309020205020404" pitchFamily="49" charset="0"/>
              <a:buChar char="o"/>
            </a:pPr>
            <a:r>
              <a:rPr lang="en-GB" sz="1200">
                <a:solidFill>
                  <a:srgbClr val="000000"/>
                </a:solidFill>
                <a:latin typeface="Arial" panose="020B0604020202020204" pitchFamily="34" charset="0"/>
                <a:ea typeface="Calibri" panose="020F0502020204030204" pitchFamily="34" charset="0"/>
              </a:rPr>
              <a:t>Someone’s life circumstances that are leading to poor health;</a:t>
            </a:r>
            <a:endParaRPr lang="en-GB" sz="1200">
              <a:solidFill>
                <a:srgbClr val="000000"/>
              </a:solidFill>
              <a:effectLst/>
              <a:latin typeface="Arial" panose="020B0604020202020204" pitchFamily="34" charset="0"/>
              <a:ea typeface="Calibri" panose="020F0502020204030204" pitchFamily="34" charset="0"/>
            </a:endParaRPr>
          </a:p>
          <a:p>
            <a:pPr marL="742950" lvl="1" indent="-285750">
              <a:buFont typeface="Courier New" panose="02070309020205020404" pitchFamily="49" charset="0"/>
              <a:buChar char="o"/>
            </a:pPr>
            <a:endParaRPr lang="en-GB" sz="1200">
              <a:solidFill>
                <a:srgbClr val="000000"/>
              </a:solidFill>
              <a:effectLst/>
              <a:latin typeface="Arial" panose="020B0604020202020204" pitchFamily="34" charset="0"/>
              <a:ea typeface="Calibri" panose="020F0502020204030204" pitchFamily="34" charset="0"/>
            </a:endParaRPr>
          </a:p>
          <a:p>
            <a:pPr marL="742950" lvl="1" indent="-2857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Society and economic environment and conditions our local communities are living within; </a:t>
            </a:r>
          </a:p>
          <a:p>
            <a:pPr marL="742950" lvl="1" indent="-285750">
              <a:buFont typeface="Courier New" panose="02070309020205020404" pitchFamily="49" charset="0"/>
              <a:buChar char="o"/>
            </a:pPr>
            <a:endParaRPr lang="en-GB" sz="1200">
              <a:solidFill>
                <a:srgbClr val="000000"/>
              </a:solidFill>
              <a:latin typeface="Arial" panose="020B0604020202020204" pitchFamily="34" charset="0"/>
              <a:ea typeface="Calibri" panose="020F0502020204030204" pitchFamily="34" charset="0"/>
            </a:endParaRPr>
          </a:p>
          <a:p>
            <a:pPr marL="742950" lvl="1" indent="-2857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Our growing and ageing population that means more people need more care more often; </a:t>
            </a:r>
          </a:p>
          <a:p>
            <a:pPr marL="742950" lvl="1" indent="-285750">
              <a:buFont typeface="Courier New" panose="02070309020205020404" pitchFamily="49" charset="0"/>
              <a:buChar char="o"/>
            </a:pPr>
            <a:endParaRPr lang="en-GB" sz="1200">
              <a:solidFill>
                <a:srgbClr val="000000"/>
              </a:solidFill>
              <a:effectLst/>
              <a:latin typeface="Arial" panose="020B0604020202020204" pitchFamily="34" charset="0"/>
              <a:ea typeface="Calibri" panose="020F0502020204030204" pitchFamily="34" charset="0"/>
            </a:endParaRPr>
          </a:p>
          <a:p>
            <a:pPr marL="742950" lvl="1" indent="-2857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Impact of the pandemic and the current cost of living on people’s health and wellbeing. </a:t>
            </a:r>
          </a:p>
          <a:p>
            <a:r>
              <a:rPr lang="en-GB" sz="1200">
                <a:solidFill>
                  <a:srgbClr val="000000"/>
                </a:solidFill>
                <a:effectLst/>
                <a:latin typeface="Arial" panose="020B0604020202020204" pitchFamily="34" charset="0"/>
                <a:ea typeface="Calibri" panose="020F0502020204030204" pitchFamily="34" charset="0"/>
              </a:rPr>
              <a:t> </a:t>
            </a:r>
          </a:p>
          <a:p>
            <a:pPr lvl="0"/>
            <a:r>
              <a:rPr lang="en-GB" sz="1200" b="1">
                <a:solidFill>
                  <a:srgbClr val="000000"/>
                </a:solidFill>
                <a:effectLst/>
                <a:latin typeface="Arial" panose="020B0604020202020204" pitchFamily="34" charset="0"/>
                <a:ea typeface="Calibri" panose="020F0502020204030204" pitchFamily="34" charset="0"/>
              </a:rPr>
              <a:t>	</a:t>
            </a:r>
          </a:p>
          <a:p>
            <a:pPr lvl="0"/>
            <a:r>
              <a:rPr lang="en-GB" sz="1200" b="1">
                <a:solidFill>
                  <a:srgbClr val="000000"/>
                </a:solidFill>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Health inequalities</a:t>
            </a:r>
            <a:endParaRPr lang="en-GB" sz="1200" b="1">
              <a:solidFill>
                <a:srgbClr val="0070C0"/>
              </a:solidFill>
              <a:latin typeface="Arial" panose="020B0604020202020204" pitchFamily="34" charset="0"/>
              <a:ea typeface="Calibri" panose="020F0502020204030204" pitchFamily="34" charset="0"/>
            </a:endParaRPr>
          </a:p>
          <a:p>
            <a:pPr lvl="0"/>
            <a:endParaRPr lang="en-GB" sz="1200" b="1">
              <a:solidFill>
                <a:srgbClr val="000000"/>
              </a:solidFill>
              <a:effectLst/>
              <a:latin typeface="Arial" panose="020B0604020202020204" pitchFamily="34" charset="0"/>
              <a:ea typeface="Calibri" panose="020F0502020204030204" pitchFamily="34" charset="0"/>
            </a:endParaRPr>
          </a:p>
          <a:p>
            <a:pPr lvl="0"/>
            <a:r>
              <a:rPr lang="en-GB" sz="1200">
                <a:solidFill>
                  <a:srgbClr val="000000"/>
                </a:solidFill>
                <a:effectLst/>
                <a:latin typeface="Arial" panose="020B0604020202020204" pitchFamily="34" charset="0"/>
                <a:ea typeface="Calibri" panose="020F0502020204030204" pitchFamily="34" charset="0"/>
              </a:rPr>
              <a:t>We currently have communities and groups of people who have worse health, outcomes and access to services than other people because of who they are or where they live, particularly for those living in our most deprived areas. </a:t>
            </a:r>
          </a:p>
          <a:p>
            <a:r>
              <a:rPr lang="en-GB" sz="1200">
                <a:solidFill>
                  <a:srgbClr val="000000"/>
                </a:solidFill>
                <a:effectLst/>
                <a:latin typeface="Arial" panose="020B0604020202020204" pitchFamily="34" charset="0"/>
                <a:ea typeface="Calibri" panose="020F0502020204030204" pitchFamily="34" charset="0"/>
              </a:rPr>
              <a:t> </a:t>
            </a:r>
          </a:p>
          <a:p>
            <a:pPr lvl="0"/>
            <a:endParaRPr lang="en-GB" sz="1200" b="1">
              <a:solidFill>
                <a:srgbClr val="000000"/>
              </a:solidFill>
              <a:effectLst/>
              <a:latin typeface="Arial" panose="020B0604020202020204" pitchFamily="34" charset="0"/>
              <a:ea typeface="Calibri" panose="020F0502020204030204" pitchFamily="34" charset="0"/>
            </a:endParaRPr>
          </a:p>
          <a:p>
            <a:pPr lvl="0"/>
            <a:r>
              <a:rPr lang="en-GB" sz="1200" b="1">
                <a:solidFill>
                  <a:srgbClr val="000000"/>
                </a:solidFill>
                <a:effectLst/>
                <a:latin typeface="Arial" panose="020B0604020202020204" pitchFamily="34" charset="0"/>
                <a:ea typeface="Calibri" panose="020F0502020204030204" pitchFamily="34" charset="0"/>
              </a:rPr>
              <a:t>	</a:t>
            </a:r>
            <a:r>
              <a:rPr lang="en-GB" sz="1200">
                <a:solidFill>
                  <a:srgbClr val="000000"/>
                </a:solidFill>
                <a:effectLst/>
                <a:latin typeface="Arial" panose="020B0604020202020204" pitchFamily="34" charset="0"/>
                <a:ea typeface="Calibri" panose="020F0502020204030204" pitchFamily="34" charset="0"/>
              </a:rPr>
              <a:t> </a:t>
            </a:r>
          </a:p>
        </p:txBody>
      </p:sp>
      <p:sp>
        <p:nvSpPr>
          <p:cNvPr id="3" name="Oval 2">
            <a:extLst>
              <a:ext uri="{FF2B5EF4-FFF2-40B4-BE49-F238E27FC236}">
                <a16:creationId xmlns:a16="http://schemas.microsoft.com/office/drawing/2014/main" id="{8D4AC707-96E4-3D3C-BBDB-4ED839DCFE03}"/>
              </a:ext>
            </a:extLst>
          </p:cNvPr>
          <p:cNvSpPr/>
          <p:nvPr/>
        </p:nvSpPr>
        <p:spPr>
          <a:xfrm>
            <a:off x="967226" y="4751763"/>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Blue Arrow Stock Illustrations – 189,658 Blue Arrow Stock Illustrations,  Vectors &amp; Clipart - Dreamstime">
            <a:extLst>
              <a:ext uri="{FF2B5EF4-FFF2-40B4-BE49-F238E27FC236}">
                <a16:creationId xmlns:a16="http://schemas.microsoft.com/office/drawing/2014/main" id="{9BC7ED42-D399-F0BB-ACF1-11DE6CDE40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82" t="20532" r="7433" b="33251"/>
          <a:stretch/>
        </p:blipFill>
        <p:spPr bwMode="auto">
          <a:xfrm rot="19550210">
            <a:off x="1008625" y="4859184"/>
            <a:ext cx="280588" cy="16468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E8AEE942-906F-78E7-895C-BC3838260E46}"/>
              </a:ext>
            </a:extLst>
          </p:cNvPr>
          <p:cNvPicPr>
            <a:picLocks noChangeAspect="1"/>
          </p:cNvPicPr>
          <p:nvPr/>
        </p:nvPicPr>
        <p:blipFill rotWithShape="1">
          <a:blip r:embed="rId3"/>
          <a:srcRect l="1491"/>
          <a:stretch/>
        </p:blipFill>
        <p:spPr>
          <a:xfrm>
            <a:off x="5374498" y="4192092"/>
            <a:ext cx="222259" cy="217549"/>
          </a:xfrm>
          <a:prstGeom prst="rect">
            <a:avLst/>
          </a:prstGeom>
        </p:spPr>
      </p:pic>
      <p:sp>
        <p:nvSpPr>
          <p:cNvPr id="9" name="Oval 8">
            <a:extLst>
              <a:ext uri="{FF2B5EF4-FFF2-40B4-BE49-F238E27FC236}">
                <a16:creationId xmlns:a16="http://schemas.microsoft.com/office/drawing/2014/main" id="{75FFE3B6-5356-7DDB-0352-D1AD580DD31E}"/>
              </a:ext>
            </a:extLst>
          </p:cNvPr>
          <p:cNvSpPr/>
          <p:nvPr/>
        </p:nvSpPr>
        <p:spPr>
          <a:xfrm>
            <a:off x="5309763" y="4128442"/>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0409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DCF872-F864-5D31-CC6A-0FF9CDE30D23}"/>
              </a:ext>
            </a:extLst>
          </p:cNvPr>
          <p:cNvSpPr txBox="1"/>
          <p:nvPr/>
        </p:nvSpPr>
        <p:spPr>
          <a:xfrm>
            <a:off x="811291" y="969769"/>
            <a:ext cx="4021965" cy="5755422"/>
          </a:xfrm>
          <a:prstGeom prst="rect">
            <a:avLst/>
          </a:prstGeom>
          <a:noFill/>
        </p:spPr>
        <p:txBody>
          <a:bodyPr wrap="square" rtlCol="0">
            <a:spAutoFit/>
          </a:bodyPr>
          <a:lstStyle/>
          <a:p>
            <a:pPr lvl="0"/>
            <a:r>
              <a:rPr lang="en-GB" sz="1200" b="1">
                <a:solidFill>
                  <a:srgbClr val="000000"/>
                </a:solidFill>
                <a:effectLst/>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Disjointed care</a:t>
            </a:r>
          </a:p>
          <a:p>
            <a:pPr lvl="0"/>
            <a:endParaRPr lang="en-GB" sz="1200" b="1">
              <a:solidFill>
                <a:srgbClr val="000000"/>
              </a:solidFill>
              <a:latin typeface="Arial" panose="020B0604020202020204" pitchFamily="34" charset="0"/>
              <a:ea typeface="Calibri" panose="020F0502020204030204" pitchFamily="34" charset="0"/>
            </a:endParaRPr>
          </a:p>
          <a:p>
            <a:pPr lvl="0"/>
            <a:r>
              <a:rPr lang="en-GB" sz="1200">
                <a:effectLst/>
                <a:latin typeface="Arial" panose="020B0604020202020204" pitchFamily="34" charset="0"/>
                <a:ea typeface="Calibri" panose="020F0502020204030204" pitchFamily="34" charset="0"/>
              </a:rPr>
              <a:t>Local people have told us that services and organisations do not always work in a joined-up way which can cause delays in care and treatment, resulting in poor experiences and outcomes. They have also said that the large number of health and care organisations providing care are variable in quality and can be confusing, making it difficult to know where to go for help when they need it.</a:t>
            </a:r>
            <a:endParaRPr lang="en-GB" sz="1200">
              <a:solidFill>
                <a:srgbClr val="000000"/>
              </a:solidFill>
              <a:effectLst/>
              <a:latin typeface="Arial" panose="020B0604020202020204" pitchFamily="34" charset="0"/>
              <a:ea typeface="Calibri" panose="020F0502020204030204" pitchFamily="34" charset="0"/>
            </a:endParaRPr>
          </a:p>
          <a:p>
            <a:pPr lvl="0"/>
            <a:endParaRPr lang="en-GB" sz="1200" b="1">
              <a:solidFill>
                <a:srgbClr val="000000"/>
              </a:solidFill>
              <a:effectLst/>
              <a:latin typeface="Arial" panose="020B0604020202020204" pitchFamily="34" charset="0"/>
              <a:ea typeface="Calibri" panose="020F0502020204030204" pitchFamily="34" charset="0"/>
            </a:endParaRPr>
          </a:p>
          <a:p>
            <a:pPr lvl="0"/>
            <a:endParaRPr lang="en-GB" sz="1200" b="1">
              <a:solidFill>
                <a:srgbClr val="000000"/>
              </a:solidFill>
              <a:latin typeface="Arial" panose="020B0604020202020204" pitchFamily="34" charset="0"/>
              <a:ea typeface="Calibri" panose="020F0502020204030204" pitchFamily="34" charset="0"/>
            </a:endParaRPr>
          </a:p>
          <a:p>
            <a:pPr lvl="0"/>
            <a:r>
              <a:rPr lang="en-GB" sz="1200" b="1">
                <a:solidFill>
                  <a:srgbClr val="000000"/>
                </a:solidFill>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Use of digital technology and resources</a:t>
            </a:r>
            <a:endParaRPr lang="en-GB" sz="1400" b="1">
              <a:solidFill>
                <a:srgbClr val="0070C0"/>
              </a:solidFill>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endParaRPr lang="en-GB" sz="1200" b="1">
              <a:solidFill>
                <a:srgbClr val="000000"/>
              </a:solidFill>
              <a:effectLst/>
              <a:latin typeface="Arial" panose="020B0604020202020204" pitchFamily="34" charset="0"/>
              <a:ea typeface="Calibri" panose="020F0502020204030204" pitchFamily="34" charset="0"/>
            </a:endParaRPr>
          </a:p>
          <a:p>
            <a:pPr lvl="0"/>
            <a:r>
              <a:rPr lang="en-GB" sz="1200">
                <a:solidFill>
                  <a:srgbClr val="000000"/>
                </a:solidFill>
                <a:effectLst/>
                <a:latin typeface="Arial" panose="020B0604020202020204" pitchFamily="34" charset="0"/>
                <a:ea typeface="Calibri" panose="020F0502020204030204" pitchFamily="34" charset="0"/>
              </a:rPr>
              <a:t>We need to do more to harness the potential of digital technology to improve access and join-up of services</a:t>
            </a:r>
            <a:r>
              <a:rPr lang="en-GB" sz="1200">
                <a:solidFill>
                  <a:srgbClr val="000000"/>
                </a:solidFill>
                <a:latin typeface="Arial" panose="020B0604020202020204" pitchFamily="34" charset="0"/>
                <a:ea typeface="Calibri" panose="020F0502020204030204" pitchFamily="34" charset="0"/>
              </a:rPr>
              <a:t>. We also</a:t>
            </a:r>
            <a:r>
              <a:rPr lang="en-GB" sz="1200">
                <a:solidFill>
                  <a:srgbClr val="000000"/>
                </a:solidFill>
                <a:effectLst/>
                <a:latin typeface="Arial" panose="020B0604020202020204" pitchFamily="34" charset="0"/>
                <a:ea typeface="Calibri" panose="020F0502020204030204" pitchFamily="34" charset="0"/>
              </a:rPr>
              <a:t> need to get more out of the resources we have available in terms of the buildings we use and the public funding we have to spend. </a:t>
            </a:r>
          </a:p>
          <a:p>
            <a:r>
              <a:rPr lang="en-GB" sz="1200">
                <a:solidFill>
                  <a:srgbClr val="000000"/>
                </a:solidFill>
                <a:effectLst/>
                <a:latin typeface="Arial" panose="020B0604020202020204" pitchFamily="34" charset="0"/>
                <a:ea typeface="Calibri" panose="020F0502020204030204" pitchFamily="34" charset="0"/>
              </a:rPr>
              <a:t> </a:t>
            </a:r>
          </a:p>
          <a:p>
            <a:pPr lvl="0"/>
            <a:r>
              <a:rPr lang="en-GB" sz="1200" b="1">
                <a:solidFill>
                  <a:srgbClr val="000000"/>
                </a:solidFill>
                <a:effectLst/>
                <a:latin typeface="Arial" panose="020B0604020202020204" pitchFamily="34" charset="0"/>
                <a:ea typeface="Calibri" panose="020F0502020204030204" pitchFamily="34" charset="0"/>
              </a:rPr>
              <a:t>	</a:t>
            </a:r>
          </a:p>
          <a:p>
            <a:pPr lvl="0"/>
            <a:r>
              <a:rPr lang="en-GB" sz="1200" b="1">
                <a:solidFill>
                  <a:srgbClr val="000000"/>
                </a:solidFill>
                <a:latin typeface="Arial" panose="020B0604020202020204" pitchFamily="34" charset="0"/>
                <a:ea typeface="Calibri" panose="020F0502020204030204" pitchFamily="34" charset="0"/>
              </a:rPr>
              <a:t>	</a:t>
            </a:r>
            <a:r>
              <a:rPr lang="en-GB" sz="1400" b="1">
                <a:solidFill>
                  <a:srgbClr val="0070C0"/>
                </a:solidFill>
                <a:effectLst/>
                <a:latin typeface="Arial" panose="020B0604020202020204" pitchFamily="34" charset="0"/>
                <a:ea typeface="Calibri" panose="020F0502020204030204" pitchFamily="34" charset="0"/>
              </a:rPr>
              <a:t>Development and support for our 	workforce</a:t>
            </a:r>
          </a:p>
          <a:p>
            <a:pPr lvl="0"/>
            <a:endParaRPr lang="en-GB" sz="1200" b="1">
              <a:solidFill>
                <a:srgbClr val="0070C0"/>
              </a:solidFill>
              <a:latin typeface="Arial" panose="020B0604020202020204" pitchFamily="34" charset="0"/>
              <a:ea typeface="Calibri" panose="020F0502020204030204" pitchFamily="34" charset="0"/>
            </a:endParaRPr>
          </a:p>
          <a:p>
            <a:pPr lvl="0"/>
            <a:r>
              <a:rPr lang="en-GB" sz="1200">
                <a:solidFill>
                  <a:srgbClr val="000000"/>
                </a:solidFill>
                <a:effectLst/>
                <a:latin typeface="Arial" panose="020B0604020202020204" pitchFamily="34" charset="0"/>
                <a:ea typeface="Calibri" panose="020F0502020204030204" pitchFamily="34" charset="0"/>
              </a:rPr>
              <a:t>There are three key issues that we need to address to better develop and support our workforce:</a:t>
            </a:r>
          </a:p>
          <a:p>
            <a:pPr lvl="0"/>
            <a:endParaRPr lang="en-GB" sz="1200">
              <a:solidFill>
                <a:srgbClr val="000000"/>
              </a:solidFill>
              <a:latin typeface="Arial" panose="020B0604020202020204" pitchFamily="34" charset="0"/>
              <a:ea typeface="Calibri" panose="020F0502020204030204" pitchFamily="34" charset="0"/>
            </a:endParaRPr>
          </a:p>
          <a:p>
            <a:pPr marL="742950" lvl="1" indent="-285750">
              <a:buFont typeface="Courier New" panose="02070309020205020404" pitchFamily="49" charset="0"/>
              <a:buChar char="o"/>
            </a:pPr>
            <a:endParaRPr lang="en-GB" sz="1200">
              <a:solidFill>
                <a:srgbClr val="000000"/>
              </a:solidFill>
              <a:effectLst/>
              <a:latin typeface="Arial" panose="020B0604020202020204" pitchFamily="34" charset="0"/>
              <a:ea typeface="Calibri" panose="020F0502020204030204" pitchFamily="34" charset="0"/>
            </a:endParaRPr>
          </a:p>
          <a:p>
            <a:r>
              <a:rPr lang="en-GB" sz="1200">
                <a:solidFill>
                  <a:srgbClr val="000000"/>
                </a:solidFill>
                <a:effectLst/>
                <a:latin typeface="Arial" panose="020B0604020202020204" pitchFamily="34" charset="0"/>
                <a:ea typeface="Calibri" panose="020F0502020204030204" pitchFamily="34" charset="0"/>
              </a:rPr>
              <a:t> </a:t>
            </a:r>
          </a:p>
          <a:p>
            <a:pPr lvl="0"/>
            <a:endParaRPr lang="en-GB" sz="1200">
              <a:solidFill>
                <a:srgbClr val="000000"/>
              </a:solidFill>
              <a:effectLst/>
              <a:latin typeface="Arial" panose="020B0604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A9AFC8DB-A007-32CA-A060-12A2DBDBDD4D}"/>
              </a:ext>
            </a:extLst>
          </p:cNvPr>
          <p:cNvSpPr txBox="1"/>
          <p:nvPr/>
        </p:nvSpPr>
        <p:spPr>
          <a:xfrm>
            <a:off x="5183588" y="5072535"/>
            <a:ext cx="4021965" cy="923330"/>
          </a:xfrm>
          <a:prstGeom prst="rect">
            <a:avLst/>
          </a:prstGeom>
          <a:noFill/>
        </p:spPr>
        <p:txBody>
          <a:bodyPr wrap="square" rtlCol="0">
            <a:spAutoFit/>
          </a:bodyPr>
          <a:lstStyle/>
          <a:p>
            <a:pPr lvl="0"/>
            <a:r>
              <a:rPr lang="en-GB" sz="1400" b="1" i="1">
                <a:solidFill>
                  <a:srgbClr val="BA0E82"/>
                </a:solidFill>
                <a:effectLst/>
                <a:latin typeface="Arial" panose="020B0604020202020204" pitchFamily="34" charset="0"/>
                <a:ea typeface="Calibri" panose="020F0502020204030204" pitchFamily="34" charset="0"/>
              </a:rPr>
              <a:t>We now have an opportunity to respond and tackle to the issues we face across the Sussex health and care system.</a:t>
            </a:r>
          </a:p>
          <a:p>
            <a:r>
              <a:rPr lang="en-GB" sz="1200">
                <a:solidFill>
                  <a:srgbClr val="000000"/>
                </a:solidFill>
                <a:effectLst/>
                <a:latin typeface="Arial" panose="020B0604020202020204" pitchFamily="34" charset="0"/>
                <a:ea typeface="Calibri" panose="020F0502020204030204" pitchFamily="34" charset="0"/>
              </a:rPr>
              <a:t> </a:t>
            </a:r>
          </a:p>
        </p:txBody>
      </p:sp>
      <p:sp>
        <p:nvSpPr>
          <p:cNvPr id="6" name="Oval 5">
            <a:extLst>
              <a:ext uri="{FF2B5EF4-FFF2-40B4-BE49-F238E27FC236}">
                <a16:creationId xmlns:a16="http://schemas.microsoft.com/office/drawing/2014/main" id="{3557CE05-B5E8-DBA7-6D35-EFB55753A233}"/>
              </a:ext>
            </a:extLst>
          </p:cNvPr>
          <p:cNvSpPr/>
          <p:nvPr/>
        </p:nvSpPr>
        <p:spPr>
          <a:xfrm>
            <a:off x="888002" y="3143174"/>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7AA3275-FFB6-6E11-8DF2-53880567FC45}"/>
              </a:ext>
            </a:extLst>
          </p:cNvPr>
          <p:cNvSpPr/>
          <p:nvPr/>
        </p:nvSpPr>
        <p:spPr>
          <a:xfrm>
            <a:off x="892832" y="4970706"/>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 descr="Circle Technology Vector Icon. Stock Illustration Stock Vector -  Illustration of alphabet, connection: 177105940">
            <a:extLst>
              <a:ext uri="{FF2B5EF4-FFF2-40B4-BE49-F238E27FC236}">
                <a16:creationId xmlns:a16="http://schemas.microsoft.com/office/drawing/2014/main" id="{0C3E9E45-FBC6-DA95-2DE1-2F034694C7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94" t="19371" r="21387" b="23100"/>
          <a:stretch/>
        </p:blipFill>
        <p:spPr bwMode="auto">
          <a:xfrm>
            <a:off x="954790" y="3202450"/>
            <a:ext cx="225334" cy="2265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Our People - Cambria Maintenance Services">
            <a:extLst>
              <a:ext uri="{FF2B5EF4-FFF2-40B4-BE49-F238E27FC236}">
                <a16:creationId xmlns:a16="http://schemas.microsoft.com/office/drawing/2014/main" id="{ABB58308-6833-B4F8-B99C-0BF2107AC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93" r="7862"/>
          <a:stretch/>
        </p:blipFill>
        <p:spPr bwMode="auto">
          <a:xfrm>
            <a:off x="973269" y="5070042"/>
            <a:ext cx="206855" cy="1631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ealth and Social Care - BA (Hons) - Undergraduate courses - University of  Kent">
            <a:extLst>
              <a:ext uri="{FF2B5EF4-FFF2-40B4-BE49-F238E27FC236}">
                <a16:creationId xmlns:a16="http://schemas.microsoft.com/office/drawing/2014/main" id="{110596C0-517B-DDFF-C584-E43A727B0F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074" b="14872"/>
          <a:stretch/>
        </p:blipFill>
        <p:spPr bwMode="auto">
          <a:xfrm>
            <a:off x="5259969" y="969769"/>
            <a:ext cx="3444861" cy="167772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Oval 12">
            <a:extLst>
              <a:ext uri="{FF2B5EF4-FFF2-40B4-BE49-F238E27FC236}">
                <a16:creationId xmlns:a16="http://schemas.microsoft.com/office/drawing/2014/main" id="{82AE35B1-8CB2-227E-9281-805D11A44A8E}"/>
              </a:ext>
            </a:extLst>
          </p:cNvPr>
          <p:cNvSpPr/>
          <p:nvPr/>
        </p:nvSpPr>
        <p:spPr>
          <a:xfrm>
            <a:off x="818349" y="945916"/>
            <a:ext cx="361775" cy="36177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4C4A9A5-30EA-0F51-DED7-70A8553AFC8C}"/>
              </a:ext>
            </a:extLst>
          </p:cNvPr>
          <p:cNvPicPr>
            <a:picLocks noChangeAspect="1"/>
          </p:cNvPicPr>
          <p:nvPr/>
        </p:nvPicPr>
        <p:blipFill rotWithShape="1">
          <a:blip r:embed="rId6"/>
          <a:srcRect l="1406" t="1288" r="1406" b="1"/>
          <a:stretch/>
        </p:blipFill>
        <p:spPr>
          <a:xfrm>
            <a:off x="919009" y="1033803"/>
            <a:ext cx="184542" cy="185999"/>
          </a:xfrm>
          <a:prstGeom prst="rect">
            <a:avLst/>
          </a:prstGeom>
        </p:spPr>
      </p:pic>
      <p:sp>
        <p:nvSpPr>
          <p:cNvPr id="18" name="TextBox 17">
            <a:extLst>
              <a:ext uri="{FF2B5EF4-FFF2-40B4-BE49-F238E27FC236}">
                <a16:creationId xmlns:a16="http://schemas.microsoft.com/office/drawing/2014/main" id="{AC6AEE5F-E5C3-1315-7774-528889D485CA}"/>
              </a:ext>
            </a:extLst>
          </p:cNvPr>
          <p:cNvSpPr txBox="1"/>
          <p:nvPr/>
        </p:nvSpPr>
        <p:spPr>
          <a:xfrm>
            <a:off x="4634870" y="2819509"/>
            <a:ext cx="4357315" cy="2123658"/>
          </a:xfrm>
          <a:prstGeom prst="rect">
            <a:avLst/>
          </a:prstGeom>
          <a:noFill/>
        </p:spPr>
        <p:txBody>
          <a:bodyPr wrap="square">
            <a:spAutoFit/>
          </a:bodyPr>
          <a:lstStyle/>
          <a:p>
            <a:pPr marL="628650" lvl="1" indent="-1714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The increasing pressure on staff is resulting in more people going off sick and more people leaving health and care professions. </a:t>
            </a:r>
          </a:p>
          <a:p>
            <a:pPr marL="628650" lvl="1" indent="-171450">
              <a:buFont typeface="Courier New" panose="02070309020205020404" pitchFamily="49" charset="0"/>
              <a:buChar char="o"/>
            </a:pPr>
            <a:endParaRPr lang="en-GB" sz="1200">
              <a:solidFill>
                <a:srgbClr val="000000"/>
              </a:solidFill>
              <a:latin typeface="Arial" panose="020B0604020202020204" pitchFamily="34" charset="0"/>
              <a:ea typeface="Calibri" panose="020F0502020204030204" pitchFamily="34" charset="0"/>
            </a:endParaRPr>
          </a:p>
          <a:p>
            <a:pPr marL="628650" lvl="1" indent="-1714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We are currently unable to recruit enough care professionals to cover vacancies in our services and it takes time to train and develop future staff. </a:t>
            </a:r>
          </a:p>
          <a:p>
            <a:pPr marL="628650" lvl="1" indent="-171450">
              <a:buFont typeface="Courier New" panose="02070309020205020404" pitchFamily="49" charset="0"/>
              <a:buChar char="o"/>
            </a:pPr>
            <a:endParaRPr lang="en-GB" sz="1200">
              <a:solidFill>
                <a:srgbClr val="000000"/>
              </a:solidFill>
              <a:latin typeface="Arial" panose="020B0604020202020204" pitchFamily="34" charset="0"/>
              <a:ea typeface="Calibri" panose="020F0502020204030204" pitchFamily="34" charset="0"/>
            </a:endParaRPr>
          </a:p>
          <a:p>
            <a:pPr marL="628650" lvl="1" indent="-171450">
              <a:buFont typeface="Courier New" panose="02070309020205020404" pitchFamily="49" charset="0"/>
              <a:buChar char="o"/>
            </a:pPr>
            <a:r>
              <a:rPr lang="en-GB" sz="1200">
                <a:solidFill>
                  <a:srgbClr val="000000"/>
                </a:solidFill>
                <a:effectLst/>
                <a:latin typeface="Arial" panose="020B0604020202020204" pitchFamily="34" charset="0"/>
                <a:ea typeface="Calibri" panose="020F0502020204030204" pitchFamily="34" charset="0"/>
              </a:rPr>
              <a:t>We are not doing enough to support staff to develop new skills which can be used in the best possible way across different teams and services.</a:t>
            </a:r>
          </a:p>
        </p:txBody>
      </p:sp>
    </p:spTree>
    <p:extLst>
      <p:ext uri="{BB962C8B-B14F-4D97-AF65-F5344CB8AC3E}">
        <p14:creationId xmlns:p14="http://schemas.microsoft.com/office/powerpoint/2010/main" val="1673886316"/>
      </p:ext>
    </p:extLst>
  </p:cSld>
  <p:clrMapOvr>
    <a:masterClrMapping/>
  </p:clrMapOvr>
</p:sld>
</file>

<file path=ppt/theme/theme1.xml><?xml version="1.0" encoding="utf-8"?>
<a:theme xmlns:a="http://schemas.openxmlformats.org/drawingml/2006/main" name="Cover">
  <a:themeElements>
    <a:clrScheme name="SH&amp;C Colours">
      <a:dk1>
        <a:sysClr val="windowText" lastClr="000000"/>
      </a:dk1>
      <a:lt1>
        <a:srgbClr val="FFFFFF"/>
      </a:lt1>
      <a:dk2>
        <a:srgbClr val="44546A"/>
      </a:dk2>
      <a:lt2>
        <a:srgbClr val="F3F3F3"/>
      </a:lt2>
      <a:accent1>
        <a:srgbClr val="AE2573"/>
      </a:accent1>
      <a:accent2>
        <a:srgbClr val="ED7D31"/>
      </a:accent2>
      <a:accent3>
        <a:srgbClr val="330072"/>
      </a:accent3>
      <a:accent4>
        <a:srgbClr val="FFC000"/>
      </a:accent4>
      <a:accent5>
        <a:srgbClr val="0072CE"/>
      </a:accent5>
      <a:accent6>
        <a:srgbClr val="00963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ssex Health and Care powerpoint widescreen template for presentations.pptx" id="{6B9056BB-C016-44B8-BD84-ACB73E0094B7}" vid="{7866CA7D-DB5B-41DA-ACD7-252EF227C6B2}"/>
    </a:ext>
  </a:extLst>
</a:theme>
</file>

<file path=ppt/theme/theme2.xml><?xml version="1.0" encoding="utf-8"?>
<a:theme xmlns:a="http://schemas.openxmlformats.org/drawingml/2006/main" name="Section divider">
  <a:themeElements>
    <a:clrScheme name="SH&amp;C Colours">
      <a:dk1>
        <a:sysClr val="windowText" lastClr="000000"/>
      </a:dk1>
      <a:lt1>
        <a:srgbClr val="FFFFFF"/>
      </a:lt1>
      <a:dk2>
        <a:srgbClr val="44546A"/>
      </a:dk2>
      <a:lt2>
        <a:srgbClr val="F3F3F3"/>
      </a:lt2>
      <a:accent1>
        <a:srgbClr val="AE2573"/>
      </a:accent1>
      <a:accent2>
        <a:srgbClr val="ED7D31"/>
      </a:accent2>
      <a:accent3>
        <a:srgbClr val="330072"/>
      </a:accent3>
      <a:accent4>
        <a:srgbClr val="FFC000"/>
      </a:accent4>
      <a:accent5>
        <a:srgbClr val="0072CE"/>
      </a:accent5>
      <a:accent6>
        <a:srgbClr val="00963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ssex Health and Care powerpoint widescreen template for presentations.pptx" id="{6B9056BB-C016-44B8-BD84-ACB73E0094B7}" vid="{4A079C83-2F0A-4EBE-87C8-B00ED61DA056}"/>
    </a:ext>
  </a:extLst>
</a:theme>
</file>

<file path=ppt/theme/theme3.xml><?xml version="1.0" encoding="utf-8"?>
<a:theme xmlns:a="http://schemas.openxmlformats.org/drawingml/2006/main" name="Last page">
  <a:themeElements>
    <a:clrScheme name="SH&amp;C Colours">
      <a:dk1>
        <a:sysClr val="windowText" lastClr="000000"/>
      </a:dk1>
      <a:lt1>
        <a:srgbClr val="FFFFFF"/>
      </a:lt1>
      <a:dk2>
        <a:srgbClr val="44546A"/>
      </a:dk2>
      <a:lt2>
        <a:srgbClr val="F3F3F3"/>
      </a:lt2>
      <a:accent1>
        <a:srgbClr val="AE2573"/>
      </a:accent1>
      <a:accent2>
        <a:srgbClr val="ED7D31"/>
      </a:accent2>
      <a:accent3>
        <a:srgbClr val="330072"/>
      </a:accent3>
      <a:accent4>
        <a:srgbClr val="FFC000"/>
      </a:accent4>
      <a:accent5>
        <a:srgbClr val="0072CE"/>
      </a:accent5>
      <a:accent6>
        <a:srgbClr val="00963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ssex Health and Care powerpoint widescreen template for presentations.pptx" id="{6B9056BB-C016-44B8-BD84-ACB73E0094B7}" vid="{4A079C83-2F0A-4EBE-87C8-B00ED61DA056}"/>
    </a:ext>
  </a:extLst>
</a:theme>
</file>

<file path=ppt/theme/theme4.xml><?xml version="1.0" encoding="utf-8"?>
<a:theme xmlns:a="http://schemas.openxmlformats.org/drawingml/2006/main" name="Text">
  <a:themeElements>
    <a:clrScheme name="SH&amp;C Colours">
      <a:dk1>
        <a:sysClr val="windowText" lastClr="000000"/>
      </a:dk1>
      <a:lt1>
        <a:srgbClr val="FFFFFF"/>
      </a:lt1>
      <a:dk2>
        <a:srgbClr val="44546A"/>
      </a:dk2>
      <a:lt2>
        <a:srgbClr val="F3F3F3"/>
      </a:lt2>
      <a:accent1>
        <a:srgbClr val="AE2573"/>
      </a:accent1>
      <a:accent2>
        <a:srgbClr val="ED7D31"/>
      </a:accent2>
      <a:accent3>
        <a:srgbClr val="330072"/>
      </a:accent3>
      <a:accent4>
        <a:srgbClr val="FFC000"/>
      </a:accent4>
      <a:accent5>
        <a:srgbClr val="0072CE"/>
      </a:accent5>
      <a:accent6>
        <a:srgbClr val="00963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ssex Health and Care powerpoint widescreen template for presentations.pptx" id="{6B9056BB-C016-44B8-BD84-ACB73E0094B7}" vid="{027185A7-A025-4C46-9583-8F02D4EB593E}"/>
    </a:ext>
  </a:extLst>
</a:theme>
</file>

<file path=ppt/theme/theme5.xml><?xml version="1.0" encoding="utf-8"?>
<a:theme xmlns:a="http://schemas.openxmlformats.org/drawingml/2006/main" name="Simple">
  <a:themeElements>
    <a:clrScheme name="SH&amp;C Colours">
      <a:dk1>
        <a:sysClr val="windowText" lastClr="000000"/>
      </a:dk1>
      <a:lt1>
        <a:srgbClr val="FFFFFF"/>
      </a:lt1>
      <a:dk2>
        <a:srgbClr val="44546A"/>
      </a:dk2>
      <a:lt2>
        <a:srgbClr val="F3F3F3"/>
      </a:lt2>
      <a:accent1>
        <a:srgbClr val="AE2573"/>
      </a:accent1>
      <a:accent2>
        <a:srgbClr val="ED7D31"/>
      </a:accent2>
      <a:accent3>
        <a:srgbClr val="330072"/>
      </a:accent3>
      <a:accent4>
        <a:srgbClr val="FFC000"/>
      </a:accent4>
      <a:accent5>
        <a:srgbClr val="0072CE"/>
      </a:accent5>
      <a:accent6>
        <a:srgbClr val="009639"/>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ussex Health and Care powerpoint widescreen template for presentations.pptx" id="{6B9056BB-C016-44B8-BD84-ACB73E0094B7}" vid="{027185A7-A025-4C46-9583-8F02D4EB593E}"/>
    </a:ext>
  </a:extLst>
</a:theme>
</file>

<file path=ppt/theme/theme6.xml><?xml version="1.0" encoding="utf-8"?>
<a:theme xmlns:a="http://schemas.openxmlformats.org/drawingml/2006/main" name="1_Tex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x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Text">
  <a:themeElements>
    <a:clrScheme name="SH&amp;C Colours">
      <a:dk1>
        <a:sysClr val="windowText" lastClr="000000"/>
      </a:dk1>
      <a:lt1>
        <a:srgbClr val="FFFFFF"/>
      </a:lt1>
      <a:dk2>
        <a:srgbClr val="44546A"/>
      </a:dk2>
      <a:lt2>
        <a:srgbClr val="F3F3F3"/>
      </a:lt2>
      <a:accent1>
        <a:srgbClr val="AE2573"/>
      </a:accent1>
      <a:accent2>
        <a:srgbClr val="ED7D31"/>
      </a:accent2>
      <a:accent3>
        <a:srgbClr val="330072"/>
      </a:accent3>
      <a:accent4>
        <a:srgbClr val="FFC000"/>
      </a:accent4>
      <a:accent5>
        <a:srgbClr val="0072CE"/>
      </a:accent5>
      <a:accent6>
        <a:srgbClr val="00963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ccbb020-0ddc-4cc2-8194-040a57f86e05" xsi:nil="true"/>
    <lcf76f155ced4ddcb4097134ff3c332f xmlns="44790529-301f-4197-a478-849ecadf0ae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53F0174DA5D741B65DF4D4E4DD8C85" ma:contentTypeVersion="18" ma:contentTypeDescription="Create a new document." ma:contentTypeScope="" ma:versionID="e1e1dd56b84aa2f74f2413edacc34453">
  <xsd:schema xmlns:xsd="http://www.w3.org/2001/XMLSchema" xmlns:xs="http://www.w3.org/2001/XMLSchema" xmlns:p="http://schemas.microsoft.com/office/2006/metadata/properties" xmlns:ns2="44790529-301f-4197-a478-849ecadf0ae5" xmlns:ns3="1ccbb020-0ddc-4cc2-8194-040a57f86e05" targetNamespace="http://schemas.microsoft.com/office/2006/metadata/properties" ma:root="true" ma:fieldsID="10554aeac984b49ab07705a944afe034" ns2:_="" ns3:_="">
    <xsd:import namespace="44790529-301f-4197-a478-849ecadf0ae5"/>
    <xsd:import namespace="1ccbb020-0ddc-4cc2-8194-040a57f86e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790529-301f-4197-a478-849ecadf0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9b9123-3e1c-4164-b5f5-463fd60e07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cbb020-0ddc-4cc2-8194-040a57f86e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715a2e-ecd6-4d07-b116-9c7022c70b87}" ma:internalName="TaxCatchAll" ma:showField="CatchAllData" ma:web="1ccbb020-0ddc-4cc2-8194-040a57f86e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BB9A56-BC48-4A1F-9C59-4AEA87F860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8e1e787-dd93-4a65-8479-1710123d1226"/>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139B456-0E96-499C-B987-4FB758EE3016}">
  <ds:schemaRefs>
    <ds:schemaRef ds:uri="http://schemas.microsoft.com/sharepoint/v3/contenttype/forms"/>
  </ds:schemaRefs>
</ds:datastoreItem>
</file>

<file path=customXml/itemProps3.xml><?xml version="1.0" encoding="utf-8"?>
<ds:datastoreItem xmlns:ds="http://schemas.openxmlformats.org/officeDocument/2006/customXml" ds:itemID="{E001BC19-6430-4A93-B019-1743ED9C9FA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Sussex Health and Care powerpoint widescreen template for presentations</Template>
  <TotalTime>8819</TotalTime>
  <Words>4872</Words>
  <Application>Microsoft Office PowerPoint</Application>
  <PresentationFormat>A4 Paper (210x297 mm)</PresentationFormat>
  <Paragraphs>483</Paragraphs>
  <Slides>27</Slides>
  <Notes>3</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27</vt:i4>
      </vt:variant>
    </vt:vector>
  </HeadingPairs>
  <TitlesOfParts>
    <vt:vector size="39" baseType="lpstr">
      <vt:lpstr>Arial</vt:lpstr>
      <vt:lpstr>Calibri</vt:lpstr>
      <vt:lpstr>Courier New</vt:lpstr>
      <vt:lpstr>Symbol</vt:lpstr>
      <vt:lpstr>Cover</vt:lpstr>
      <vt:lpstr>Section divider</vt:lpstr>
      <vt:lpstr>Last page</vt:lpstr>
      <vt:lpstr>Text</vt:lpstr>
      <vt:lpstr>Simple</vt:lpstr>
      <vt:lpstr>1_Text 1</vt:lpstr>
      <vt:lpstr>Text 1</vt:lpstr>
      <vt:lpstr>1_Text</vt:lpstr>
      <vt:lpstr>Improving Lives Together</vt:lpstr>
      <vt:lpstr>How the Integrated Health &amp; Care Strategy was developed in partnership with stakeholders including citizens and our workforce</vt:lpstr>
      <vt:lpstr>Sussex Strategy Development Principles</vt:lpstr>
      <vt:lpstr>Simplified governance structure for development and sign off of the Integrated Care Strategy</vt:lpstr>
      <vt:lpstr>Our engagement approach – endorsed by the Programme Board made up of Directors of Adult and Children's’ Services and Directors of Public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Implementing the Sussex Integrated Care Strategy – A Shared Delivery Plan</vt:lpstr>
      <vt:lpstr>PowerPoint Presentation</vt:lpstr>
      <vt:lpstr>PowerPoint Presentation</vt:lpstr>
      <vt:lpstr>PowerPoint Presentation</vt:lpstr>
      <vt:lpstr>PowerPoint Presentation</vt:lpstr>
      <vt:lpstr>PowerPoint Presentation</vt:lpstr>
      <vt:lpstr>PowerPoint Presentation</vt:lpstr>
      <vt:lpstr>Timeline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KAZIG, Louisa (NHS SUSSEX INTEGRATED CARE BOARD)</dc:creator>
  <cp:lastModifiedBy>Alan Boyd</cp:lastModifiedBy>
  <cp:revision>56</cp:revision>
  <dcterms:created xsi:type="dcterms:W3CDTF">2022-07-12T11:08:39Z</dcterms:created>
  <dcterms:modified xsi:type="dcterms:W3CDTF">2023-03-29T09:02:35Z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0x0101003E53F0174DA5D741B65DF4D4E4DD8C85</vt:lpwstr>
  </property>
</Properties>
</file>