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85" r:id="rId4"/>
    <p:sldId id="269" r:id="rId5"/>
    <p:sldId id="268" r:id="rId6"/>
    <p:sldId id="278" r:id="rId7"/>
    <p:sldId id="288" r:id="rId8"/>
    <p:sldId id="290" r:id="rId9"/>
    <p:sldId id="286" r:id="rId10"/>
    <p:sldId id="289" r:id="rId11"/>
    <p:sldId id="295" r:id="rId12"/>
    <p:sldId id="296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C6D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8C4483-7D6E-A949-993A-E6D0E3104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1" y="2864323"/>
            <a:ext cx="6515100" cy="1793839"/>
          </a:xfrm>
        </p:spPr>
        <p:txBody>
          <a:bodyPr anchor="b"/>
          <a:lstStyle>
            <a:lvl1pPr algn="ctr">
              <a:defRPr sz="6000" b="1" i="0">
                <a:solidFill>
                  <a:srgbClr val="FFE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DB249-3221-5046-B9AC-42E7193B6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835" y="346575"/>
            <a:ext cx="1967177" cy="7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6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4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83935A-22D7-4D4E-94D1-DE2B36B90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3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3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9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7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5E8A-DC7C-6B4B-BA64-A121DF0C02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912F-E898-2A49-AA10-E4908C8A07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9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4F4-0C52-4D4D-9CF1-5CC834921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006" y="2543670"/>
            <a:ext cx="6515100" cy="1347738"/>
          </a:xfrm>
        </p:spPr>
        <p:txBody>
          <a:bodyPr>
            <a:normAutofit/>
          </a:bodyPr>
          <a:lstStyle/>
          <a:p>
            <a:r>
              <a:rPr lang="en-US" dirty="0"/>
              <a:t>Data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7CD3-CE80-EC49-A271-E6E88D4889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00665" y="4524606"/>
            <a:ext cx="6858000" cy="12439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02027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Contacts to 30/08/2020 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C113D-B6F8-41D5-868A-0D6045A4DFB9}"/>
              </a:ext>
            </a:extLst>
          </p:cNvPr>
          <p:cNvSpPr/>
          <p:nvPr/>
        </p:nvSpPr>
        <p:spPr>
          <a:xfrm>
            <a:off x="4630952" y="3757644"/>
            <a:ext cx="447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for both Hampshire and Sussex CAMHS remain well below pre-COVID levels.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continue to deliver a significant proportion of contacts via telephone and webcam.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contacts are close to pre-COVID levels but with a high proportion of telephone and webcam contacts.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88396-DDC5-4098-B1F4-07CB54CB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" y="854522"/>
            <a:ext cx="4487045" cy="249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00641-CEAF-4367-84D3-30B86BE0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4523"/>
            <a:ext cx="4499238" cy="250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EC094-D464-4A67-AAD9-2318052F6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" y="3429000"/>
            <a:ext cx="451143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7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9B48-BFC6-43D9-B174-E9280EAB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87" y="95424"/>
            <a:ext cx="7886700" cy="802687"/>
          </a:xfrm>
        </p:spPr>
        <p:txBody>
          <a:bodyPr>
            <a:normAutofit/>
          </a:bodyPr>
          <a:lstStyle/>
          <a:p>
            <a:r>
              <a:rPr lang="en-GB" sz="3200" dirty="0"/>
              <a:t>CRHT – Contacts by Medium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912B7-33A5-4664-A15A-394B19A5EB57}"/>
              </a:ext>
            </a:extLst>
          </p:cNvPr>
          <p:cNvSpPr txBox="1"/>
          <p:nvPr/>
        </p:nvSpPr>
        <p:spPr>
          <a:xfrm>
            <a:off x="241282" y="3902160"/>
            <a:ext cx="318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Eastbourne CRHT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28857-5524-4A60-9FEE-9C72043D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345" y="4271492"/>
            <a:ext cx="3794420" cy="2060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C2C8F9-C2CF-4DAE-A6D4-1399D59ECCD9}"/>
              </a:ext>
            </a:extLst>
          </p:cNvPr>
          <p:cNvSpPr txBox="1"/>
          <p:nvPr/>
        </p:nvSpPr>
        <p:spPr>
          <a:xfrm>
            <a:off x="4518984" y="3902160"/>
            <a:ext cx="318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Hastings CRHT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18CECE-19B7-4CE5-BAB2-4A74AAA9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5" y="4280924"/>
            <a:ext cx="3794420" cy="2051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C59989-1616-470E-8EA1-3915660F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83" y="898111"/>
            <a:ext cx="5445123" cy="29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9B48-BFC6-43D9-B174-E9280EAB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138"/>
            <a:ext cx="7886700" cy="1021547"/>
          </a:xfrm>
        </p:spPr>
        <p:txBody>
          <a:bodyPr>
            <a:normAutofit/>
          </a:bodyPr>
          <a:lstStyle/>
          <a:p>
            <a:r>
              <a:rPr lang="en-GB" sz="3200" dirty="0"/>
              <a:t>CRHT – Contacts by Medium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A17FE-37EE-471F-B279-C3BA4015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4" y="1738364"/>
            <a:ext cx="3789782" cy="209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63E63-5CA9-4AA4-A8A5-9EB42D64BAE4}"/>
              </a:ext>
            </a:extLst>
          </p:cNvPr>
          <p:cNvSpPr txBox="1"/>
          <p:nvPr/>
        </p:nvSpPr>
        <p:spPr>
          <a:xfrm>
            <a:off x="319994" y="1297685"/>
            <a:ext cx="19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Chichester CRHT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1A60E-FD06-4D65-ADCD-E3DEB7A4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17" y="1738364"/>
            <a:ext cx="3847406" cy="2092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0529A9-C4D0-4C3E-A226-ED46663CCC44}"/>
              </a:ext>
            </a:extLst>
          </p:cNvPr>
          <p:cNvSpPr txBox="1"/>
          <p:nvPr/>
        </p:nvSpPr>
        <p:spPr>
          <a:xfrm>
            <a:off x="4518984" y="1265419"/>
            <a:ext cx="19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Worthing CRHT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C4AEB4-58E3-4F9E-A8C3-BFD0C6BD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4" y="4271492"/>
            <a:ext cx="3794420" cy="2065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912B7-33A5-4664-A15A-394B19A5EB57}"/>
              </a:ext>
            </a:extLst>
          </p:cNvPr>
          <p:cNvSpPr txBox="1"/>
          <p:nvPr/>
        </p:nvSpPr>
        <p:spPr>
          <a:xfrm>
            <a:off x="241282" y="3902160"/>
            <a:ext cx="318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Northern West Sussex CRHT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2C8F9-C2CF-4DAE-A6D4-1399D59ECCD9}"/>
              </a:ext>
            </a:extLst>
          </p:cNvPr>
          <p:cNvSpPr txBox="1"/>
          <p:nvPr/>
        </p:nvSpPr>
        <p:spPr>
          <a:xfrm>
            <a:off x="4518984" y="3902160"/>
            <a:ext cx="318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Brighton CRHT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9F266-CCE6-4BA1-9E54-985895491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03" y="4256925"/>
            <a:ext cx="3794420" cy="20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Weekly Referrals – Adult 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A26E4-57BC-4184-BDDC-428A74D5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6" y="1197381"/>
            <a:ext cx="4449608" cy="184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1FF97-DB45-4259-AD8F-3C48977E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19" y="1210570"/>
            <a:ext cx="4417755" cy="1829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8C88A-2283-47BC-BD70-FB99ECF6C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6" y="3279051"/>
            <a:ext cx="4449608" cy="1842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14962-B193-4324-9A50-3BA67D067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70" y="3261529"/>
            <a:ext cx="4417755" cy="18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7195724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Weekly Referrals – Urgent Community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FFF2F-F513-4691-BFA2-50F7F9EF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8" y="1153311"/>
            <a:ext cx="4443160" cy="1842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527C9-1270-45D3-9609-011AC4ACC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65" y="1136799"/>
            <a:ext cx="4522797" cy="187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BE4E8-6418-4EFB-A362-7148A9ADA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5" y="3115526"/>
            <a:ext cx="4443160" cy="1842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96218-199F-4953-A35C-83DCED913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82502"/>
            <a:ext cx="4522800" cy="18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7195724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Weekly Referrals – SOAMHS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7798D-5699-4DCE-88D3-DF8D2BDA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9" y="1123848"/>
            <a:ext cx="4405054" cy="1826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2FA67-F52A-4F25-8388-CC67F8E7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17" y="1123848"/>
            <a:ext cx="4405054" cy="182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8AA90-5666-4E12-9D7B-21D95E069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304" y="3219788"/>
            <a:ext cx="5251509" cy="21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7195724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Weekly Referrals – CAMHS &amp; 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44470-D77B-43B3-8456-1E42B0E8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" y="1138864"/>
            <a:ext cx="4414218" cy="1830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22A03C-4D15-4D77-B057-72CA75EC5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60856"/>
            <a:ext cx="4485475" cy="1859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0952B-3AB9-430B-B78C-416D165A6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168" y="3429000"/>
            <a:ext cx="5129916" cy="21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8575-6C6C-D542-A25D-B21F60B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365126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ECRs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19DF0-81C6-442D-A988-33624680D7CC}"/>
              </a:ext>
            </a:extLst>
          </p:cNvPr>
          <p:cNvSpPr txBox="1"/>
          <p:nvPr/>
        </p:nvSpPr>
        <p:spPr>
          <a:xfrm>
            <a:off x="104334" y="3956648"/>
            <a:ext cx="8935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 ECRs (cop 8</a:t>
            </a:r>
            <a:r>
              <a:rPr lang="en-GB" sz="1200" baseline="300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Sept) , significantly above trajectory.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8751F-3DB8-46AD-B52A-32700D00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219"/>
            <a:ext cx="9144000" cy="12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8575-6C6C-D542-A25D-B21F60B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365126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DTOCs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FDFC-5FF9-4424-9D80-E0E075F0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6" y="897786"/>
            <a:ext cx="7632854" cy="320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A3A53-1557-439B-A75E-E4B5C70CD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" y="4098463"/>
            <a:ext cx="5041829" cy="2097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6F5C01-68DA-436A-BC67-07E009EC1015}"/>
              </a:ext>
            </a:extLst>
          </p:cNvPr>
          <p:cNvSpPr txBox="1"/>
          <p:nvPr/>
        </p:nvSpPr>
        <p:spPr>
          <a:xfrm>
            <a:off x="5138375" y="4383515"/>
            <a:ext cx="377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 DTOCs as at Sunday 30</a:t>
            </a:r>
            <a:r>
              <a:rPr lang="en-GB" sz="1200" baseline="300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August (acute, dementia, integrated, older people &amp; rehab)</a:t>
            </a:r>
          </a:p>
          <a:p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delayed for over 120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8575-6C6C-D542-A25D-B21F60B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889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Long Length of Stay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5E207-66C1-442C-B316-A5A3C2F2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0141"/>
            <a:ext cx="6712278" cy="2901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7687C-F9DB-48A4-906C-20231EBD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94"/>
            <a:ext cx="6498899" cy="264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35EBC6-0608-4C59-AF1A-227EC490EA69}"/>
              </a:ext>
            </a:extLst>
          </p:cNvPr>
          <p:cNvSpPr txBox="1"/>
          <p:nvPr/>
        </p:nvSpPr>
        <p:spPr>
          <a:xfrm>
            <a:off x="6582030" y="1215979"/>
            <a:ext cx="2443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number of acute inpatients staying over 60 days has remained significantly below normal levels since March and is currently 52.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number of acute inpatients staying over 30 days, while remaining significantly below average, is now back to close to normal levels.  Currently 97.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47B76-5A68-49C8-8543-45C8B23F049B}"/>
              </a:ext>
            </a:extLst>
          </p:cNvPr>
          <p:cNvSpPr txBox="1"/>
          <p:nvPr/>
        </p:nvSpPr>
        <p:spPr>
          <a:xfrm>
            <a:off x="6582030" y="5757350"/>
            <a:ext cx="2443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lang="en-GB" sz="8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limits and mean, used to define normal variation, have been set on baseline period of Sept-19 to Feb-20 (pre-COVID19)</a:t>
            </a:r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5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8575-6C6C-D542-A25D-B21F60B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" y="156172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Admission and Discharge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D1135-334B-420D-8BCE-31ED39CC7DC6}"/>
              </a:ext>
            </a:extLst>
          </p:cNvPr>
          <p:cNvSpPr txBox="1"/>
          <p:nvPr/>
        </p:nvSpPr>
        <p:spPr>
          <a:xfrm>
            <a:off x="6656172" y="5735474"/>
            <a:ext cx="2443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lang="en-GB" sz="8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limits and mean, used to define normal variation, have been set on baseline period of Sept-19 to Feb-20 (pre-COVID19)</a:t>
            </a:r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617E6-B15B-4368-9D09-C06D5998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759759"/>
            <a:ext cx="652938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B8E3A-3033-4499-A98F-38B5889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03197"/>
            <a:ext cx="6543896" cy="2816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C164D7-1596-4771-AB1B-741B8AA83CC1}"/>
              </a:ext>
            </a:extLst>
          </p:cNvPr>
          <p:cNvSpPr txBox="1"/>
          <p:nvPr/>
        </p:nvSpPr>
        <p:spPr>
          <a:xfrm>
            <a:off x="6541171" y="779374"/>
            <a:ext cx="24439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last week (ending Sunday 30</a:t>
            </a:r>
            <a:r>
              <a:rPr lang="en-GB" sz="1200" baseline="300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 </a:t>
            </a: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August) saw a lower numbers of admissions and discharges than recent weeks. This this may be due, in part, to delays in recording admissions and discharges over the BH weekend.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 to this, there has been a period of 12 weeks, since early June, with significantly higher than usual acute admissions.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period also saw the majority of weeks with a significantly higher than usual number of acute discharges, suggesting that ‘flow’ through acute beds was higher than normal.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is backed up by lower than average length of stay for acute patients discharged during May, June and July.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8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Occupancy - Acute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7DDE-24E8-44C4-BC32-13720B4D6E0B}"/>
              </a:ext>
            </a:extLst>
          </p:cNvPr>
          <p:cNvSpPr txBox="1"/>
          <p:nvPr/>
        </p:nvSpPr>
        <p:spPr>
          <a:xfrm>
            <a:off x="6700085" y="1156639"/>
            <a:ext cx="24439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Trust level, occupancy % has been back to within the normal range since early July.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However, it remains slightly below the pre-COVID average on working age wards and there is also some local variation.</a:t>
            </a:r>
          </a:p>
          <a:p>
            <a:endParaRPr lang="en-GB" sz="1200" dirty="0">
              <a:solidFill>
                <a:srgbClr val="475C6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only exception is rehab, where capacity is reduced due to cohorting for COVID.</a:t>
            </a:r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74119-7461-4AE9-903E-5575C033D516}"/>
              </a:ext>
            </a:extLst>
          </p:cNvPr>
          <p:cNvSpPr txBox="1"/>
          <p:nvPr/>
        </p:nvSpPr>
        <p:spPr>
          <a:xfrm>
            <a:off x="6528529" y="5866118"/>
            <a:ext cx="252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*Total acute includes working ages, older adult functional and PICU.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E283D5-69C0-4E80-9ADA-F4C2754D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" y="854523"/>
            <a:ext cx="673056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Occupancy – Acute(2)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07EF-227B-4F5A-AF07-ED99D6BB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768" y="3112078"/>
            <a:ext cx="4291956" cy="2182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F49E3-066C-49DD-B2C7-61E39273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5" y="3112078"/>
            <a:ext cx="4291956" cy="2182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414BE-D820-4683-B21A-679D03BDA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768" y="854522"/>
            <a:ext cx="4291956" cy="2182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C1D08-A1F0-4D65-92D5-69490DE5E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69" y="854523"/>
            <a:ext cx="4291956" cy="21825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998CB6-D93A-4C1B-873E-664A517B2052}"/>
              </a:ext>
            </a:extLst>
          </p:cNvPr>
          <p:cNvSpPr txBox="1"/>
          <p:nvPr/>
        </p:nvSpPr>
        <p:spPr>
          <a:xfrm>
            <a:off x="0" y="5435531"/>
            <a:ext cx="893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While at Trust level total acute occupancy is slightly below the pre-COVID, this is not the case across all CDS with Brighton in particular being significantly above pre-COVID levels.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is also interesting to note the variation in the pre-COVID average occupancy levels between CDS.</a:t>
            </a:r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Occupancy – Dementia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74119-7461-4AE9-903E-5575C033D516}"/>
              </a:ext>
            </a:extLst>
          </p:cNvPr>
          <p:cNvSpPr txBox="1"/>
          <p:nvPr/>
        </p:nvSpPr>
        <p:spPr>
          <a:xfrm>
            <a:off x="6528529" y="5866118"/>
            <a:ext cx="252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*Total acute includes working ages, older adult functional and PICU.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C5F4-AA7D-4299-9E41-EABE62925AA3}"/>
              </a:ext>
            </a:extLst>
          </p:cNvPr>
          <p:cNvSpPr txBox="1"/>
          <p:nvPr/>
        </p:nvSpPr>
        <p:spPr>
          <a:xfrm>
            <a:off x="6700085" y="1987636"/>
            <a:ext cx="244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Trust level, dementia occupancy % is significantly above average and are on an increasing trend. </a:t>
            </a:r>
            <a:endParaRPr lang="en-GB" sz="1000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0D0-2DF2-470A-B291-EE373DD1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106"/>
            <a:ext cx="673056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775C95-6E3A-43A2-95A0-5119FEB7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" y="174620"/>
            <a:ext cx="6168571" cy="679903"/>
          </a:xfrm>
        </p:spPr>
        <p:txBody>
          <a:bodyPr>
            <a:normAutofit/>
          </a:bodyPr>
          <a:lstStyle/>
          <a:p>
            <a:r>
              <a:rPr lang="en-US" sz="3200" b="0" dirty="0"/>
              <a:t>Contacts to 30/08/2020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9D91E-89AA-430F-8A73-1119428D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" y="866716"/>
            <a:ext cx="4474852" cy="2487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31E4B-1D3E-4C2C-9773-0084A7AA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51" y="854523"/>
            <a:ext cx="4474852" cy="2499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BAE5F-9E1C-4A68-8FD4-2054177B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7" y="3428999"/>
            <a:ext cx="4487045" cy="2499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5C113D-B6F8-41D5-868A-0D6045A4DFB9}"/>
              </a:ext>
            </a:extLst>
          </p:cNvPr>
          <p:cNvSpPr/>
          <p:nvPr/>
        </p:nvSpPr>
        <p:spPr>
          <a:xfrm>
            <a:off x="4630952" y="3757644"/>
            <a:ext cx="44748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for adult ATS remain slightly below pre-COVID levels and with a high proportion of telephone and web cam contacts.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for adult urgent community services remain well below pre-COVID levels.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7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SOAMHS contacts have been above pre-COVID levels for a number of months, with a significant proportion of telephone contacts.  However, these figures may be affected by the service reconfiguration in West Sussex.</a:t>
            </a:r>
          </a:p>
        </p:txBody>
      </p:sp>
    </p:spTree>
    <p:extLst>
      <p:ext uri="{BB962C8B-B14F-4D97-AF65-F5344CB8AC3E}">
        <p14:creationId xmlns:p14="http://schemas.microsoft.com/office/powerpoint/2010/main" val="746915592"/>
      </p:ext>
    </p:extLst>
  </p:cSld>
  <p:clrMapOvr>
    <a:masterClrMapping/>
  </p:clrMapOvr>
</p:sld>
</file>

<file path=ppt/theme/theme1.xml><?xml version="1.0" encoding="utf-8"?>
<a:theme xmlns:a="http://schemas.openxmlformats.org/drawingml/2006/main" name="SussexPartnership-presentation-template-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BD9CDFC-F115-5D48-BAB1-7C1FA3A7FF17}" vid="{824D38A3-D3AB-C94C-95DE-F7BFE8B69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SussexPartnership-presentation-template-4x3</Template>
  <TotalTime>1140</TotalTime>
  <Words>599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SussexPartnership-presentation-template-4x3</vt:lpstr>
      <vt:lpstr>Data Update</vt:lpstr>
      <vt:lpstr>ECRs</vt:lpstr>
      <vt:lpstr>DTOCs</vt:lpstr>
      <vt:lpstr>Long Length of Stay</vt:lpstr>
      <vt:lpstr>Admission and Discharge Trends</vt:lpstr>
      <vt:lpstr>Occupancy - Acute</vt:lpstr>
      <vt:lpstr>Occupancy – Acute(2)</vt:lpstr>
      <vt:lpstr>Occupancy – Dementia</vt:lpstr>
      <vt:lpstr>Contacts to 30/08/2020</vt:lpstr>
      <vt:lpstr>Contacts to 30/08/2020 (2)</vt:lpstr>
      <vt:lpstr>CRHT – Contacts by Medium</vt:lpstr>
      <vt:lpstr>CRHT – Contacts by Medium</vt:lpstr>
      <vt:lpstr>Weekly Referrals – Adult ATS</vt:lpstr>
      <vt:lpstr>Weekly Referrals – Urgent Community</vt:lpstr>
      <vt:lpstr>Weekly Referrals – SOAMHS</vt:lpstr>
      <vt:lpstr>Weekly Referrals – CAMHS &amp; LD</vt:lpstr>
    </vt:vector>
  </TitlesOfParts>
  <Company>Sussex Partnership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Priscilla (Sussex Partnership Trust)</dc:creator>
  <cp:lastModifiedBy>Hilliard Shari (Sussex Partnership Trust)</cp:lastModifiedBy>
  <cp:revision>90</cp:revision>
  <dcterms:created xsi:type="dcterms:W3CDTF">2020-03-11T15:47:59Z</dcterms:created>
  <dcterms:modified xsi:type="dcterms:W3CDTF">2020-09-18T11:07:32Z</dcterms:modified>
</cp:coreProperties>
</file>