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8" r:id="rId5"/>
    <p:sldId id="269" r:id="rId6"/>
    <p:sldId id="14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3FF"/>
    <a:srgbClr val="BDEEFF"/>
    <a:srgbClr val="A3E7FF"/>
    <a:srgbClr val="F1FC9C"/>
    <a:srgbClr val="FFFF9F"/>
    <a:srgbClr val="CCFFCC"/>
    <a:srgbClr val="CCFF99"/>
    <a:srgbClr val="FFCC99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F782D-8BF3-470E-8AE2-474A3247F13D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6A09A-66CA-454B-9614-1E797029F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3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add to this to indicate what is being delivered through CYP MH programme?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FE2D4-1F42-4FFC-9162-49449D4F64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2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91A4-B5A0-4D13-ACC7-90C47D07D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AE5E6-FC4E-4E7A-8C93-6402B4A1E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781EC-8AC6-41FE-88C4-A792093E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B422-55B2-4A27-B674-D6E423072FB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F91DD-A0BD-457D-9AC1-39842EB2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1335-87D4-4F82-98CC-A3A5EA5C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DA9A-8848-4665-9BCB-7E86F97DB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23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E7EE-86F6-4853-833F-A592924E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40816-425B-4608-899D-371A41245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529AA-CF11-4407-97CD-316C6F31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B422-55B2-4A27-B674-D6E423072FB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F6E92-566C-4894-9282-132A15A7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2868F-2802-4F53-A4A4-2863EDCA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DA9A-8848-4665-9BCB-7E86F97DB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9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F133DD-1311-48FF-8888-759E0405E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3B6D4-76E9-4BC4-8E1C-D93434DDB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B2E47-0C31-4F2E-9D2C-66D96F98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B422-55B2-4A27-B674-D6E423072FB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F0A51-D336-4479-9C65-51108BEB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3B359-F3BB-4351-9D71-BC7683C5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DA9A-8848-4665-9BCB-7E86F97DB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70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9D12-0432-44F1-A2AA-759358E3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0DAC3-1A0F-4FD3-8764-CB471C28E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C1FE0-D8EB-495C-8883-465F41BE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B422-55B2-4A27-B674-D6E423072FB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9DACB-E80D-46B2-AE42-7F183643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E48E6-9BB1-468C-AD20-F3C22133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DA9A-8848-4665-9BCB-7E86F97DB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0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CC20-1DD0-4E22-BDD7-240021358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87ADA-6C8B-479E-BC4C-85A996893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1ECCF-3826-476B-875D-EBB053FE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B422-55B2-4A27-B674-D6E423072FB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F46D8-9624-4B1C-A1A4-93FD644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768AE-5293-4011-BED9-A176589C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DA9A-8848-4665-9BCB-7E86F97DB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9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72C1-B34C-406E-BEB7-4F2F1471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9418-6A8D-4023-8EA4-DF39C9A78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DC11A-DFA8-4238-AF0C-E2176DBCA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5D7B2-2CC6-47F4-AD2D-A120E8C1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B422-55B2-4A27-B674-D6E423072FB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8A40E-53F6-4367-A922-BD256FEA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1E448-1018-47CD-8807-D0E73EE7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DA9A-8848-4665-9BCB-7E86F97DB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F0E9-437F-454E-BB6E-2B5FD623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BA4C9-489A-42B2-BAAA-F3D56A263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7E1DE-B144-4586-8077-90748651D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29268-C1D4-4279-8D5A-B5C40FA61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02A94-91B1-45DD-B103-C695A6A29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0BE9C-4C04-46E0-874C-9F3ECCAE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B422-55B2-4A27-B674-D6E423072FB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FF892-3CEF-4958-8F7F-D0E0C203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C2C79-DD75-4134-839A-60A0308B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DA9A-8848-4665-9BCB-7E86F97DB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6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B6B7E-474F-4F61-9BFF-051B17F1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19B29-7453-47FA-A0F9-6E6AF1C7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B422-55B2-4A27-B674-D6E423072FB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71E48-0725-4B62-B82D-6F6644A3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10972-1164-4A11-8970-9CE7B0E7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DA9A-8848-4665-9BCB-7E86F97DB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4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6F569-028A-499B-AFA1-ECE47007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B422-55B2-4A27-B674-D6E423072FB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06ECD-17F3-4EF5-99CC-F7D8929E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274CC-5F0D-4C0A-A84F-5B6FF009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DA9A-8848-4665-9BCB-7E86F97DB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7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494B-CB94-41FA-AF2C-2AD0295B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8A90-61B6-4374-AEB9-E10E738C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C2576-146F-4EE1-AB5D-670A88695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59481-4E7C-4CFA-AE26-2F2182B9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B422-55B2-4A27-B674-D6E423072FB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7E7D-48FA-4847-958C-C20C7746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BDFC4-E7D8-4996-BFC4-54CF6656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DA9A-8848-4665-9BCB-7E86F97DB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8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DF5A-5A39-43D7-BC1F-6E8A860E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32BB09-1726-45BC-BEEB-D234BBCA7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CF704-2233-440B-9F72-2547768E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B9E7F-71EA-4A91-BDBF-2236B441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B422-55B2-4A27-B674-D6E423072FB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9234-4259-45B0-BDB5-2AECC2AA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46E6D-3ECB-46B8-9494-822CC193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DA9A-8848-4665-9BCB-7E86F97DB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0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79D99-CE03-434A-A0BC-262AE9E5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7467C-5D25-4239-8B21-811D93DF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D2C03-71B8-48CC-8FE2-B621E6BB6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6B422-55B2-4A27-B674-D6E423072FB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80596-5F5F-4FFD-AD6E-1AA4068AA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7CA27-21BC-4F9B-B0AB-7F3560C00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4DA9A-8848-4665-9BCB-7E86F97DB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68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9DC009-0930-4B99-9045-2F6DAE7F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250" y="0"/>
            <a:ext cx="1289750" cy="99917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D41F1D-D914-4EC9-AE89-3C61DB2891CC}"/>
              </a:ext>
            </a:extLst>
          </p:cNvPr>
          <p:cNvSpPr/>
          <p:nvPr/>
        </p:nvSpPr>
        <p:spPr>
          <a:xfrm>
            <a:off x="-235671" y="-247892"/>
            <a:ext cx="7522591" cy="446167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49CB5-9148-4E65-887F-ED2491325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7554" y="1200089"/>
            <a:ext cx="5633825" cy="4233350"/>
          </a:xfrm>
          <a:noFill/>
        </p:spPr>
        <p:txBody>
          <a:bodyPr>
            <a:normAutofit/>
          </a:bodyPr>
          <a:lstStyle/>
          <a:p>
            <a:r>
              <a:rPr lang="en-GB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</a:t>
            </a:r>
            <a:br>
              <a:rPr lang="en-GB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br>
              <a:rPr lang="en-GB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41363-E916-4ADE-86BE-CF5FBB176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670" y="5634473"/>
            <a:ext cx="10666580" cy="1655762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Simone Button, Programme Director, Foundations for our Future 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311788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F6CA5-29C4-44A2-BDBC-70CD33A8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29"/>
            <a:ext cx="12192000" cy="874799"/>
          </a:xfrm>
          <a:solidFill>
            <a:srgbClr val="00B0F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The Review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A28C95-2E7B-4449-8657-FE1EFE6E51CC}"/>
              </a:ext>
            </a:extLst>
          </p:cNvPr>
          <p:cNvSpPr/>
          <p:nvPr/>
        </p:nvSpPr>
        <p:spPr>
          <a:xfrm>
            <a:off x="3913832" y="81287"/>
            <a:ext cx="4506576" cy="2082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2191F-8E36-4E65-8116-43A6F1AB2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0" y="0"/>
            <a:ext cx="1270000" cy="9132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86F4-C34F-47C3-8507-3BEB22B8C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03" y="1429147"/>
            <a:ext cx="11414234" cy="5579851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Pan Sussex review commissioned by: </a:t>
            </a:r>
          </a:p>
          <a:p>
            <a:pPr marL="457200" lvl="1" indent="0">
              <a:buClr>
                <a:schemeClr val="accent1"/>
              </a:buClr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- CCG</a:t>
            </a:r>
          </a:p>
          <a:p>
            <a:pPr marL="457200" lvl="1" indent="0">
              <a:buClr>
                <a:schemeClr val="accent1"/>
              </a:buClr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- Sussex Partnership NHS Foundation Trust</a:t>
            </a:r>
          </a:p>
          <a:p>
            <a:pPr marL="457200" lvl="1" indent="0">
              <a:buClr>
                <a:schemeClr val="accent1"/>
              </a:buClr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- 3 Local Authorities</a:t>
            </a:r>
          </a:p>
          <a:p>
            <a:pPr>
              <a:buClr>
                <a:schemeClr val="accent1"/>
              </a:buClr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Whole system review of Emotional Wellbeing and Mental Health access and support for children and young people.</a:t>
            </a:r>
          </a:p>
          <a:p>
            <a:pPr>
              <a:buClr>
                <a:schemeClr val="accent1"/>
              </a:buClr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Children and young people, families, and stakeholders actively engaged in review.</a:t>
            </a:r>
          </a:p>
          <a:p>
            <a:pPr>
              <a:buClr>
                <a:schemeClr val="accent1"/>
              </a:buClr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Report published March 2020.</a:t>
            </a:r>
          </a:p>
          <a:p>
            <a:pPr>
              <a:buClr>
                <a:schemeClr val="accent1"/>
              </a:buClr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 year implementation plan, with 20 recommendations arranged around a series of themes.</a:t>
            </a:r>
          </a:p>
        </p:txBody>
      </p:sp>
    </p:spTree>
    <p:extLst>
      <p:ext uri="{BB962C8B-B14F-4D97-AF65-F5344CB8AC3E}">
        <p14:creationId xmlns:p14="http://schemas.microsoft.com/office/powerpoint/2010/main" val="285259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AAE801-A4B2-455E-A48E-38C3AE286A8E}"/>
              </a:ext>
            </a:extLst>
          </p:cNvPr>
          <p:cNvSpPr/>
          <p:nvPr/>
        </p:nvSpPr>
        <p:spPr>
          <a:xfrm>
            <a:off x="438364" y="913259"/>
            <a:ext cx="11116473" cy="51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Radical re-design of the service model with more effective pathways; improved access and better outcomes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Focused investment on priorities and outcomes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effective partnership working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Listening, co-production and co-design with young people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Co-ordinated strategic commissioning and capable leadership to drive improvement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outcomes framework linked to return on investment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Simple provision map to ease navigation for families to get help easily and quickly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 of investment to reflect and meet local need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Accurate available data from whole system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Workforce challenges to be addressed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A5AF56-D788-4CB8-BBDC-34E2C846F09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0" cy="874799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Themes and Actions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22F68E-62BA-4DB4-96C9-F8CD7C471F87}"/>
              </a:ext>
            </a:extLst>
          </p:cNvPr>
          <p:cNvSpPr/>
          <p:nvPr/>
        </p:nvSpPr>
        <p:spPr>
          <a:xfrm>
            <a:off x="6832314" y="4693223"/>
            <a:ext cx="4921322" cy="306169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290A1-BD31-425E-BCE0-779811D4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0" y="0"/>
            <a:ext cx="1270000" cy="9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2EA098-4438-43AB-A0ED-7180A61DCE57}"/>
              </a:ext>
            </a:extLst>
          </p:cNvPr>
          <p:cNvSpPr txBox="1">
            <a:spLocks/>
          </p:cNvSpPr>
          <p:nvPr/>
        </p:nvSpPr>
        <p:spPr>
          <a:xfrm>
            <a:off x="2267667" y="95882"/>
            <a:ext cx="6838626" cy="36739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 Recommendations for implementation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FA7F02-5C87-48F4-849C-AF07EA001AF0}"/>
              </a:ext>
            </a:extLst>
          </p:cNvPr>
          <p:cNvSpPr/>
          <p:nvPr/>
        </p:nvSpPr>
        <p:spPr>
          <a:xfrm>
            <a:off x="2281759" y="515394"/>
            <a:ext cx="8269940" cy="2230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Establish an Oversight Board responsible for the implementation of the recommendations			      23.11.20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C1821C-F01A-4994-9292-96C155D08476}"/>
              </a:ext>
            </a:extLst>
          </p:cNvPr>
          <p:cNvSpPr/>
          <p:nvPr/>
        </p:nvSpPr>
        <p:spPr>
          <a:xfrm>
            <a:off x="2274866" y="782833"/>
            <a:ext cx="8282886" cy="2362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A concordat agreement developed and agreed				                                04.05.21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3E84E0-C4F2-4D69-884C-21F2130E78CC}"/>
              </a:ext>
            </a:extLst>
          </p:cNvPr>
          <p:cNvSpPr/>
          <p:nvPr/>
        </p:nvSpPr>
        <p:spPr>
          <a:xfrm>
            <a:off x="2272310" y="1073484"/>
            <a:ext cx="8279389" cy="2517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NHS and Local Authority to jointly create a Programme Director			                                30.06.21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4787C1-EBF2-45DD-8FAA-F4F98A60FE79}"/>
              </a:ext>
            </a:extLst>
          </p:cNvPr>
          <p:cNvSpPr/>
          <p:nvPr/>
        </p:nvSpPr>
        <p:spPr>
          <a:xfrm>
            <a:off x="2259741" y="1386877"/>
            <a:ext cx="8282886" cy="2264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Establish a co-ordinated commissioning structure				                                31.03.22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6B5176-65AF-4D82-9E05-090DE3DE2691}"/>
              </a:ext>
            </a:extLst>
          </p:cNvPr>
          <p:cNvSpPr/>
          <p:nvPr/>
        </p:nvSpPr>
        <p:spPr>
          <a:xfrm>
            <a:off x="2277265" y="1666193"/>
            <a:ext cx="8273433" cy="2592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Develop Sussex-wide commissioning and contracting of specialist mental health services 	                                                          31.03.22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874BB6-6C7E-448A-8512-63F814A014F6}"/>
              </a:ext>
            </a:extLst>
          </p:cNvPr>
          <p:cNvSpPr/>
          <p:nvPr/>
        </p:nvSpPr>
        <p:spPr>
          <a:xfrm>
            <a:off x="2267667" y="1962069"/>
            <a:ext cx="8282885" cy="2736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Develop one strategic plan for </a:t>
            </a:r>
            <a:r>
              <a:rPr lang="en-GB" sz="10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children and young peoples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emotional health, wellbeing &amp; MH in Sussex</a:t>
            </a:r>
            <a:r>
              <a:rPr lang="en-GB" sz="1000" dirty="0">
                <a:solidFill>
                  <a:prstClr val="black"/>
                </a:solidFill>
                <a:highlight>
                  <a:srgbClr val="FFFF9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31.03.22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EDEB1DE-1622-4B5E-93D8-D4EC96C5241E}"/>
              </a:ext>
            </a:extLst>
          </p:cNvPr>
          <p:cNvSpPr/>
          <p:nvPr/>
        </p:nvSpPr>
        <p:spPr>
          <a:xfrm>
            <a:off x="2292175" y="2281523"/>
            <a:ext cx="8265577" cy="2381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Develop a strengths based &amp; resilience led Sussex-wide outcomes framework                                                                                    31.03.22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E83E41-FB1A-4571-9298-1C13093D6D98}"/>
              </a:ext>
            </a:extLst>
          </p:cNvPr>
          <p:cNvSpPr/>
          <p:nvPr/>
        </p:nvSpPr>
        <p:spPr>
          <a:xfrm>
            <a:off x="2285122" y="2546700"/>
            <a:ext cx="8265576" cy="2381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Investment planning and levelling of current and future spend                                                                                                               31.03.22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9BC7B1-7CF7-4289-A18C-21940595565B}"/>
              </a:ext>
            </a:extLst>
          </p:cNvPr>
          <p:cNvSpPr/>
          <p:nvPr/>
        </p:nvSpPr>
        <p:spPr>
          <a:xfrm>
            <a:off x="2277267" y="2835898"/>
            <a:ext cx="8273431" cy="2475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Develop clear and targeted investment plan for gaps in service/provision for each area                                                                       01.02.22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2996B10-18EC-4519-90C7-592889840734}"/>
              </a:ext>
            </a:extLst>
          </p:cNvPr>
          <p:cNvSpPr/>
          <p:nvPr/>
        </p:nvSpPr>
        <p:spPr>
          <a:xfrm>
            <a:off x="2278921" y="3120196"/>
            <a:ext cx="8272777" cy="243544"/>
          </a:xfrm>
          <a:prstGeom prst="round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Review current landscape of service provision and identify any gaps in the pathway                                                                          31.03.22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A1C68C-F0E7-49B0-A61B-34125BA05F2D}"/>
              </a:ext>
            </a:extLst>
          </p:cNvPr>
          <p:cNvSpPr/>
          <p:nvPr/>
        </p:nvSpPr>
        <p:spPr>
          <a:xfrm>
            <a:off x="2274866" y="3989726"/>
            <a:ext cx="8292060" cy="239238"/>
          </a:xfrm>
          <a:prstGeom prst="round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The acceleration and expansion of the piloting of Mental Health Support Teams in schools                                                               31.03.23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F4B49E-9F30-4236-A702-385727FDE363}"/>
              </a:ext>
            </a:extLst>
          </p:cNvPr>
          <p:cNvSpPr/>
          <p:nvPr/>
        </p:nvSpPr>
        <p:spPr>
          <a:xfrm>
            <a:off x="2259740" y="3415769"/>
            <a:ext cx="8273503" cy="232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Develop and implement a Single Point of Access (SPOA) model across Sussex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31.03.23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4C6AFCC-0C55-4293-9A4F-8E3ABCDE132E}"/>
              </a:ext>
            </a:extLst>
          </p:cNvPr>
          <p:cNvSpPr/>
          <p:nvPr/>
        </p:nvSpPr>
        <p:spPr>
          <a:xfrm>
            <a:off x="2278922" y="3704243"/>
            <a:ext cx="8271776" cy="2395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Organisations within SPFT review and re-describe thresholds and criteria for access to their services 		      31.03.22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0FB00C-5970-42BA-AF99-B77F656E76B7}"/>
              </a:ext>
            </a:extLst>
          </p:cNvPr>
          <p:cNvSpPr/>
          <p:nvPr/>
        </p:nvSpPr>
        <p:spPr>
          <a:xfrm>
            <a:off x="2281759" y="4281809"/>
            <a:ext cx="8289867" cy="483962"/>
          </a:xfrm>
          <a:prstGeom prst="round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A demand and capacity and productivity review of all commissioned services.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(NOTE: Relates to Emotional Wellbeing.  Demand &amp; Capacity for Specialist CAMHS also being undertaken                                   31.03.22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as part of CYP Mental Health programme.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30E976-7B4C-41DE-B839-BC59460A02BF}"/>
              </a:ext>
            </a:extLst>
          </p:cNvPr>
          <p:cNvSpPr/>
          <p:nvPr/>
        </p:nvSpPr>
        <p:spPr>
          <a:xfrm>
            <a:off x="2277059" y="4815863"/>
            <a:ext cx="8289867" cy="239581"/>
          </a:xfrm>
          <a:prstGeom prst="round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Organisations in Sussex should ensure service levels and capacity are matched to local need                                                          31.03.22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2005A78-84B3-495F-95F7-1CCB6D217E79}"/>
              </a:ext>
            </a:extLst>
          </p:cNvPr>
          <p:cNvSpPr/>
          <p:nvPr/>
        </p:nvSpPr>
        <p:spPr>
          <a:xfrm>
            <a:off x="2274866" y="5096428"/>
            <a:ext cx="8271776" cy="2395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 Communication of a clear description of the pathway model and about how and where to refer                                                        31.03.22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54BBBFC-E73F-497A-9B5D-8E5E97057CBC}"/>
              </a:ext>
            </a:extLst>
          </p:cNvPr>
          <p:cNvSpPr/>
          <p:nvPr/>
        </p:nvSpPr>
        <p:spPr>
          <a:xfrm>
            <a:off x="2267667" y="5379690"/>
            <a:ext cx="8297066" cy="2376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To improve accessibility and flexibility of service offer                                                                                                                          31.03.23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752C0CD-A058-4E45-8863-1499488D9C78}"/>
              </a:ext>
            </a:extLst>
          </p:cNvPr>
          <p:cNvSpPr/>
          <p:nvPr/>
        </p:nvSpPr>
        <p:spPr>
          <a:xfrm>
            <a:off x="2291655" y="5676240"/>
            <a:ext cx="8275271" cy="239580"/>
          </a:xfrm>
          <a:prstGeom prst="round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A workforce review of specialist and targeted services                                                                                                                         31.03.22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5F14DC-B20C-4E48-A0B8-69F8FF74ED26}"/>
              </a:ext>
            </a:extLst>
          </p:cNvPr>
          <p:cNvSpPr/>
          <p:nvPr/>
        </p:nvSpPr>
        <p:spPr>
          <a:xfrm>
            <a:off x="2274866" y="5974723"/>
            <a:ext cx="8289867" cy="2395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Children and Young People to have a greater say in how resources are spent                                                                                    31.03.23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1AF39F0-5484-4D19-B5E2-E3C82195F9C6}"/>
              </a:ext>
            </a:extLst>
          </p:cNvPr>
          <p:cNvSpPr/>
          <p:nvPr/>
        </p:nvSpPr>
        <p:spPr>
          <a:xfrm>
            <a:off x="2274865" y="6269848"/>
            <a:ext cx="8296759" cy="2463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Establish a </a:t>
            </a:r>
            <a:r>
              <a:rPr lang="en-GB" sz="10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children &amp; young people’s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panel to ensure children &amp; young people involvement </a:t>
            </a:r>
            <a:r>
              <a:rPr lang="en-GB" sz="10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 FFOF implementation</a:t>
            </a: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31.03.23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D1D28A-3CC3-4577-BC7C-2CFCFCC312A6}"/>
              </a:ext>
            </a:extLst>
          </p:cNvPr>
          <p:cNvSpPr/>
          <p:nvPr/>
        </p:nvSpPr>
        <p:spPr>
          <a:xfrm>
            <a:off x="9172574" y="521039"/>
            <a:ext cx="650830" cy="8222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Complete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D4E922-7725-4377-A38A-8251A712243F}"/>
              </a:ext>
            </a:extLst>
          </p:cNvPr>
          <p:cNvSpPr/>
          <p:nvPr/>
        </p:nvSpPr>
        <p:spPr>
          <a:xfrm>
            <a:off x="9172575" y="1348640"/>
            <a:ext cx="650829" cy="5167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On Track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BE5695-BC72-445B-AF73-4AF792A3D26B}"/>
              </a:ext>
            </a:extLst>
          </p:cNvPr>
          <p:cNvSpPr/>
          <p:nvPr/>
        </p:nvSpPr>
        <p:spPr>
          <a:xfrm>
            <a:off x="9823404" y="122111"/>
            <a:ext cx="734907" cy="295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date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381CB40-B2ED-4A24-9B34-120C79E2B153}"/>
              </a:ext>
            </a:extLst>
          </p:cNvPr>
          <p:cNvSpPr/>
          <p:nvPr/>
        </p:nvSpPr>
        <p:spPr>
          <a:xfrm>
            <a:off x="620552" y="280496"/>
            <a:ext cx="1478237" cy="569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Foundations for our Future (FFOF) led work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BA771B-56BD-4AD6-9FA9-9A8D463F944E}"/>
              </a:ext>
            </a:extLst>
          </p:cNvPr>
          <p:cNvSpPr/>
          <p:nvPr/>
        </p:nvSpPr>
        <p:spPr>
          <a:xfrm>
            <a:off x="620552" y="849563"/>
            <a:ext cx="1478237" cy="722427"/>
          </a:xfrm>
          <a:prstGeom prst="rect">
            <a:avLst/>
          </a:prstGeom>
          <a:solidFill>
            <a:srgbClr val="D1F3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Work fed through and linked to CYP MH Programme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EA25FC-94AC-48EC-B9F6-B0D7992AE518}"/>
              </a:ext>
            </a:extLst>
          </p:cNvPr>
          <p:cNvSpPr/>
          <p:nvPr/>
        </p:nvSpPr>
        <p:spPr>
          <a:xfrm>
            <a:off x="620552" y="105398"/>
            <a:ext cx="1478237" cy="1637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8BB5021-FA4A-4124-89AB-91758715F63A}"/>
              </a:ext>
            </a:extLst>
          </p:cNvPr>
          <p:cNvSpPr/>
          <p:nvPr/>
        </p:nvSpPr>
        <p:spPr>
          <a:xfrm>
            <a:off x="9172574" y="122111"/>
            <a:ext cx="650830" cy="29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8B3BCEE-825B-4FCE-9E70-8360AAAFA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0" y="0"/>
            <a:ext cx="1270000" cy="91325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37C8066-8FFF-4248-B72C-E911F18318C9}"/>
              </a:ext>
            </a:extLst>
          </p:cNvPr>
          <p:cNvSpPr/>
          <p:nvPr/>
        </p:nvSpPr>
        <p:spPr>
          <a:xfrm>
            <a:off x="9172574" y="3109087"/>
            <a:ext cx="650830" cy="2204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19F62F-BB5B-4B98-847C-F3BC43752EF1}"/>
              </a:ext>
            </a:extLst>
          </p:cNvPr>
          <p:cNvSpPr/>
          <p:nvPr/>
        </p:nvSpPr>
        <p:spPr>
          <a:xfrm>
            <a:off x="9172574" y="5106460"/>
            <a:ext cx="650830" cy="2204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E2A15-8765-41DE-9513-B5BC1BA0C280}"/>
              </a:ext>
            </a:extLst>
          </p:cNvPr>
          <p:cNvSpPr/>
          <p:nvPr/>
        </p:nvSpPr>
        <p:spPr>
          <a:xfrm>
            <a:off x="9172574" y="3987999"/>
            <a:ext cx="650830" cy="2260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77F950-EE24-4E68-A0F9-991B580E035D}"/>
              </a:ext>
            </a:extLst>
          </p:cNvPr>
          <p:cNvSpPr/>
          <p:nvPr/>
        </p:nvSpPr>
        <p:spPr>
          <a:xfrm>
            <a:off x="9172574" y="3698393"/>
            <a:ext cx="650830" cy="2324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uiExpand="1" build="allAtOnce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uiExpand="1" build="allAtOnce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35" grpId="0" animBg="1"/>
      <p:bldP spid="5" grpId="0" animBg="1"/>
      <p:bldP spid="53" grpId="0" animBg="1"/>
      <p:bldP spid="54" grpId="0" animBg="1"/>
      <p:bldP spid="55" grpId="0" animBg="1"/>
      <p:bldP spid="31" grpId="0" animBg="1"/>
      <p:bldP spid="33" grpId="0" animBg="1"/>
      <p:bldP spid="34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4C93C9-A082-4FFA-82CB-164E4F279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55" y="0"/>
            <a:ext cx="4861572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E7CC32-0B50-4C58-A724-2580827C5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391" y="-1"/>
            <a:ext cx="4877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7251D1-8405-4D1D-BB21-17B8A066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491" y="2153128"/>
            <a:ext cx="4208795" cy="46004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39DE1-80AE-444D-8B5B-783B6F6AA4FC}"/>
              </a:ext>
            </a:extLst>
          </p:cNvPr>
          <p:cNvSpPr/>
          <p:nvPr/>
        </p:nvSpPr>
        <p:spPr>
          <a:xfrm>
            <a:off x="217714" y="661851"/>
            <a:ext cx="11903166" cy="1390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THRIVE:</a:t>
            </a:r>
          </a:p>
          <a:p>
            <a:endParaRPr lang="en-GB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model of National good practice.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integrated, person-centred and needs-led approach to delivering MH services for children, young people and their families.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 set of principles for creating coherent and resource-efficient communities of mental health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to talk about mental health and wellbeing help and support in a common language that everyone understands.</a:t>
            </a:r>
          </a:p>
          <a:p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1CC79C-FB03-4452-9279-19428E2DC660}"/>
              </a:ext>
            </a:extLst>
          </p:cNvPr>
          <p:cNvSpPr txBox="1">
            <a:spLocks/>
          </p:cNvSpPr>
          <p:nvPr/>
        </p:nvSpPr>
        <p:spPr>
          <a:xfrm>
            <a:off x="0" y="-131170"/>
            <a:ext cx="12192000" cy="6119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the THRIVE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968A6-1B81-4DBC-9C0F-C06B42DBB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0" y="-131170"/>
            <a:ext cx="1270000" cy="9132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CDB7C9-E2A1-496A-B05F-338F2897F3D7}"/>
              </a:ext>
            </a:extLst>
          </p:cNvPr>
          <p:cNvSpPr/>
          <p:nvPr/>
        </p:nvSpPr>
        <p:spPr>
          <a:xfrm>
            <a:off x="217714" y="2052438"/>
            <a:ext cx="7361646" cy="4657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we’re using THRIVE:</a:t>
            </a:r>
          </a:p>
          <a:p>
            <a:endParaRPr lang="en-GB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the development of a whole system strategy to improve the emotional wellbeing and mental health of children and young people in Sussex. </a:t>
            </a:r>
          </a:p>
          <a:p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collated feedback from young people about the use of THRIVE, the language used, and what it could look like across Sussex.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collated feedback from families/ carers about the use of THRIVE and what this means to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with national experts in whole system approaches to hold a series of workshops with stakeholders across Sussex on THRIVE implementation, to form a comprehensive picture of: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system of services for children and young people’s mental health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challenges that the system faces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the particular needs of the local population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the values, behaviours and any necessary culture change</a:t>
            </a:r>
          </a:p>
          <a:p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792</Words>
  <Application>Microsoft Office PowerPoint</Application>
  <PresentationFormat>Widescreen</PresentationFormat>
  <Paragraphs>81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Office Theme</vt:lpstr>
      <vt:lpstr>Sector  Connector   </vt:lpstr>
      <vt:lpstr>    The Review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i-Thrive in Sussex</dc:title>
  <dc:creator>BUTTON, Simone (SUSSEX PARTNERSHIP NHS FOUNDATION TRUST)</dc:creator>
  <cp:lastModifiedBy>BUTTON, Simone (SPFT)</cp:lastModifiedBy>
  <cp:revision>100</cp:revision>
  <dcterms:created xsi:type="dcterms:W3CDTF">2021-07-12T08:28:20Z</dcterms:created>
  <dcterms:modified xsi:type="dcterms:W3CDTF">2022-03-16T09:41:09Z</dcterms:modified>
</cp:coreProperties>
</file>